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69" r:id="rId1"/>
    <p:sldMasterId id="2147486589" r:id="rId2"/>
  </p:sldMasterIdLst>
  <p:notesMasterIdLst>
    <p:notesMasterId r:id="rId31"/>
  </p:notesMasterIdLst>
  <p:handoutMasterIdLst>
    <p:handoutMasterId r:id="rId32"/>
  </p:handoutMasterIdLst>
  <p:sldIdLst>
    <p:sldId id="354" r:id="rId3"/>
    <p:sldId id="258" r:id="rId4"/>
    <p:sldId id="428" r:id="rId5"/>
    <p:sldId id="476" r:id="rId6"/>
    <p:sldId id="520" r:id="rId7"/>
    <p:sldId id="496" r:id="rId8"/>
    <p:sldId id="445" r:id="rId9"/>
    <p:sldId id="523" r:id="rId10"/>
    <p:sldId id="524" r:id="rId11"/>
    <p:sldId id="525" r:id="rId12"/>
    <p:sldId id="527" r:id="rId13"/>
    <p:sldId id="528" r:id="rId14"/>
    <p:sldId id="529" r:id="rId15"/>
    <p:sldId id="530" r:id="rId16"/>
    <p:sldId id="497" r:id="rId17"/>
    <p:sldId id="499" r:id="rId18"/>
    <p:sldId id="501" r:id="rId19"/>
    <p:sldId id="502" r:id="rId20"/>
    <p:sldId id="503" r:id="rId21"/>
    <p:sldId id="521" r:id="rId22"/>
    <p:sldId id="522" r:id="rId23"/>
    <p:sldId id="511" r:id="rId24"/>
    <p:sldId id="513" r:id="rId25"/>
    <p:sldId id="514" r:id="rId26"/>
    <p:sldId id="519" r:id="rId27"/>
    <p:sldId id="475" r:id="rId28"/>
    <p:sldId id="469" r:id="rId29"/>
    <p:sldId id="289" r:id="rId30"/>
  </p:sldIdLst>
  <p:sldSz cx="12188825" cy="6858000"/>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4025"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1225"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68425"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5625"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52" y="-104"/>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124" d="100"/>
        <a:sy n="124" d="100"/>
      </p:scale>
      <p:origin x="0" y="0"/>
    </p:cViewPr>
  </p:sorterViewPr>
  <p:notesViewPr>
    <p:cSldViewPr>
      <p:cViewPr varScale="1">
        <p:scale>
          <a:sx n="83" d="100"/>
          <a:sy n="83" d="100"/>
        </p:scale>
        <p:origin x="-31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163DA341-25AC-3A47-915A-0D3BDBBCF1ED}" type="datetimeFigureOut">
              <a:rPr lang="en-US"/>
              <a:pPr>
                <a:defRPr/>
              </a:pPr>
              <a:t>11/02/16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57ED7B48-6732-F744-A8B8-16A48018C98E}" type="slidenum">
              <a:rPr lang="en-US"/>
              <a:pPr>
                <a:defRPr/>
              </a:pPr>
              <a:t>‹#›</a:t>
            </a:fld>
            <a:endParaRPr lang="en-US"/>
          </a:p>
        </p:txBody>
      </p:sp>
    </p:spTree>
    <p:extLst>
      <p:ext uri="{BB962C8B-B14F-4D97-AF65-F5344CB8AC3E}">
        <p14:creationId xmlns:p14="http://schemas.microsoft.com/office/powerpoint/2010/main" val="105718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338"/>
          </a:xfrm>
          <a:prstGeom prst="rect">
            <a:avLst/>
          </a:prstGeom>
          <a:noFill/>
          <a:ln w="12700">
            <a:solidFill>
              <a:prstClr val="black"/>
            </a:solidFill>
          </a:ln>
        </p:spPr>
        <p:txBody>
          <a:bodyPr vert="horz" lIns="91440" tIns="45720" rIns="91440" bIns="45720" rtlCol="0" anchor="ctr"/>
          <a:lstStyle/>
          <a:p>
            <a:pPr lvl="0"/>
            <a:endParaRPr noProof="0"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B6C1097A-D598-E642-8BB1-AEC4F4A492EF}" type="slidenum">
              <a:rPr lang="en-US"/>
              <a:pPr>
                <a:defRPr/>
              </a:pPr>
              <a:t>‹#›</a:t>
            </a:fld>
            <a:endParaRPr lang="en-US"/>
          </a:p>
        </p:txBody>
      </p:sp>
    </p:spTree>
    <p:extLst>
      <p:ext uri="{BB962C8B-B14F-4D97-AF65-F5344CB8AC3E}">
        <p14:creationId xmlns:p14="http://schemas.microsoft.com/office/powerpoint/2010/main" val="124394691"/>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100" kern="1200">
        <a:solidFill>
          <a:schemeClr val="tx1"/>
        </a:solidFill>
        <a:latin typeface="+mn-lt"/>
        <a:ea typeface="ＭＳ Ｐゴシック" charset="0"/>
        <a:cs typeface="ＭＳ Ｐゴシック" charset="0"/>
      </a:defRPr>
    </a:lvl1pPr>
    <a:lvl2pPr marL="225425" indent="-111125" algn="l" rtl="0" eaLnBrk="0" fontAlgn="base" hangingPunct="0">
      <a:spcBef>
        <a:spcPts val="600"/>
      </a:spcBef>
      <a:spcAft>
        <a:spcPct val="0"/>
      </a:spcAft>
      <a:buFont typeface="Arial" charset="0"/>
      <a:buChar char="•"/>
      <a:defRPr sz="1100" kern="1200">
        <a:solidFill>
          <a:schemeClr val="tx1"/>
        </a:solidFill>
        <a:latin typeface="+mn-lt"/>
        <a:ea typeface="ＭＳ Ｐゴシック" charset="0"/>
        <a:cs typeface="+mn-cs"/>
      </a:defRPr>
    </a:lvl2pPr>
    <a:lvl3pPr marL="396875" indent="-111125" algn="l" rtl="0" eaLnBrk="0" fontAlgn="base" hangingPunct="0">
      <a:spcBef>
        <a:spcPts val="600"/>
      </a:spcBef>
      <a:spcAft>
        <a:spcPct val="0"/>
      </a:spcAft>
      <a:buFont typeface="Arial" charset="0"/>
      <a:buChar char="–"/>
      <a:defRPr sz="900" kern="1200">
        <a:solidFill>
          <a:schemeClr val="tx1"/>
        </a:solidFill>
        <a:latin typeface="+mn-lt"/>
        <a:ea typeface="ＭＳ Ｐゴシック" charset="0"/>
        <a:cs typeface="+mn-cs"/>
      </a:defRPr>
    </a:lvl3pPr>
    <a:lvl4pPr marL="568325" indent="-111125" algn="l" rtl="0" eaLnBrk="0" fontAlgn="base" hangingPunct="0">
      <a:spcBef>
        <a:spcPts val="600"/>
      </a:spcBef>
      <a:spcAft>
        <a:spcPct val="0"/>
      </a:spcAft>
      <a:buFont typeface="Arial" charset="0"/>
      <a:buChar char="•"/>
      <a:defRPr sz="900" kern="1200">
        <a:solidFill>
          <a:schemeClr val="tx1"/>
        </a:solidFill>
        <a:latin typeface="+mn-lt"/>
        <a:ea typeface="ＭＳ Ｐゴシック" charset="0"/>
        <a:cs typeface="+mn-cs"/>
      </a:defRPr>
    </a:lvl4pPr>
    <a:lvl5pPr marL="739775" indent="-111125" algn="l" rtl="0" eaLnBrk="0" fontAlgn="base" hangingPunct="0">
      <a:spcBef>
        <a:spcPts val="600"/>
      </a:spcBef>
      <a:spcAft>
        <a:spcPct val="0"/>
      </a:spcAft>
      <a:buFont typeface="Arial" charset="0"/>
      <a:buChar char="–"/>
      <a:defRPr sz="800" kern="1200">
        <a:solidFill>
          <a:schemeClr val="tx1"/>
        </a:solidFill>
        <a:latin typeface="+mn-lt"/>
        <a:ea typeface="ＭＳ Ｐゴシック" charset="0"/>
        <a:cs typeface="+mn-cs"/>
      </a:defRPr>
    </a:lvl5pPr>
    <a:lvl6pPr marL="2284849" algn="l" defTabSz="913943" rtl="0" eaLnBrk="1" latinLnBrk="0" hangingPunct="1">
      <a:defRPr sz="1200" kern="1200">
        <a:solidFill>
          <a:schemeClr val="tx1"/>
        </a:solidFill>
        <a:latin typeface="+mn-lt"/>
        <a:ea typeface="+mn-ea"/>
        <a:cs typeface="+mn-cs"/>
      </a:defRPr>
    </a:lvl6pPr>
    <a:lvl7pPr marL="2741828" algn="l" defTabSz="913943" rtl="0" eaLnBrk="1" latinLnBrk="0" hangingPunct="1">
      <a:defRPr sz="1200" kern="1200">
        <a:solidFill>
          <a:schemeClr val="tx1"/>
        </a:solidFill>
        <a:latin typeface="+mn-lt"/>
        <a:ea typeface="+mn-ea"/>
        <a:cs typeface="+mn-cs"/>
      </a:defRPr>
    </a:lvl7pPr>
    <a:lvl8pPr marL="3198800" algn="l" defTabSz="913943" rtl="0" eaLnBrk="1" latinLnBrk="0" hangingPunct="1">
      <a:defRPr sz="1200" kern="1200">
        <a:solidFill>
          <a:schemeClr val="tx1"/>
        </a:solidFill>
        <a:latin typeface="+mn-lt"/>
        <a:ea typeface="+mn-ea"/>
        <a:cs typeface="+mn-cs"/>
      </a:defRPr>
    </a:lvl8pPr>
    <a:lvl9pPr marL="3655776" algn="l" defTabSz="9139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D976C9-9738-544A-9DED-0954C16D5AC2}"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Oracle’s In-Memory columnar technology is a pure in-memory format.   The in-memory columnar format is not persisted on storage.</a:t>
            </a:r>
          </a:p>
          <a:p>
            <a:pPr eaLnBrk="1" hangingPunct="1"/>
            <a:endParaRPr lang="en-US">
              <a:latin typeface="Calibri" charset="0"/>
            </a:endParaRPr>
          </a:p>
          <a:p>
            <a:pPr eaLnBrk="1" hangingPunct="1"/>
            <a:r>
              <a:rPr lang="en-US">
                <a:latin typeface="Calibri" charset="0"/>
              </a:rPr>
              <a:t>Other vendors have stored representations of the columnar format which adds overhead to change operations.   </a:t>
            </a:r>
          </a:p>
          <a:p>
            <a:pPr eaLnBrk="1" hangingPunct="1"/>
            <a:r>
              <a:rPr lang="en-US">
                <a:latin typeface="Calibri" charset="0"/>
              </a:rPr>
              <a:t>In other products, changes must be logged and the changes must be merged periodically into the stored representation of the data.  </a:t>
            </a:r>
          </a:p>
          <a:p>
            <a:pPr eaLnBrk="1" hangingPunct="1"/>
            <a:r>
              <a:rPr lang="en-US">
                <a:latin typeface="Calibri" charset="0"/>
              </a:rPr>
              <a:t>This means the ENTIRE table must periodically be rewritten (checkpointed) to disk which adds much overhead and IO.   </a:t>
            </a:r>
          </a:p>
          <a:p>
            <a:pPr eaLnBrk="1" hangingPunct="1"/>
            <a:endParaRPr lang="en-US">
              <a:latin typeface="Calibri" charset="0"/>
            </a:endParaRPr>
          </a:p>
          <a:p>
            <a:pPr eaLnBrk="1" hangingPunct="1"/>
            <a:r>
              <a:rPr lang="en-US">
                <a:latin typeface="Calibri" charset="0"/>
              </a:rPr>
              <a:t>Oracle’s pure in-memory columnar format never causes extra writes to disk.</a:t>
            </a:r>
          </a:p>
          <a:p>
            <a:pPr eaLnBrk="1" hangingPunct="1"/>
            <a:endParaRPr lang="en-US">
              <a:latin typeface="Calibri" charset="0"/>
            </a:endParaRPr>
          </a:p>
          <a:p>
            <a:pPr eaLnBrk="1" hangingPunct="1"/>
            <a:r>
              <a:rPr lang="en-US">
                <a:latin typeface="Calibri" charset="0"/>
              </a:rPr>
              <a:t>Users decide which objects should be loaded in the in-memory column store and when. It is possible to pick all of the table or just some tables or partitions. </a:t>
            </a:r>
          </a:p>
          <a:p>
            <a:pPr eaLnBrk="1" hangingPunct="1"/>
            <a:r>
              <a:rPr lang="en-US">
                <a:latin typeface="Calibri" charset="0"/>
              </a:rPr>
              <a:t>The user also gets to choose what specific columns that they want loaded or not loaded into memory.</a:t>
            </a:r>
          </a:p>
          <a:p>
            <a:pPr eaLnBrk="1" hangingPunct="1"/>
            <a:endParaRPr lang="en-US">
              <a:latin typeface="Calibri" charset="0"/>
            </a:endParaRPr>
          </a:p>
          <a:p>
            <a:pPr eaLnBrk="1" hangingPunct="1"/>
            <a:r>
              <a:rPr lang="en-US">
                <a:latin typeface="Calibri" charset="0"/>
              </a:rPr>
              <a:t>The In-Memory Column Store is populated (memory load) by background processes.  The database is fully active / accessible while this occurs. </a:t>
            </a:r>
            <a:br>
              <a:rPr lang="en-US">
                <a:latin typeface="Calibri" charset="0"/>
              </a:rPr>
            </a:br>
            <a:r>
              <a:rPr lang="en-US">
                <a:latin typeface="Calibri" charset="0"/>
              </a:rPr>
              <a:t>This is quite different from a pure in-memory databases. With a pure in-memory database, the database cannot be accessed until all the data is </a:t>
            </a:r>
            <a:br>
              <a:rPr lang="en-US">
                <a:latin typeface="Calibri" charset="0"/>
              </a:rPr>
            </a:br>
            <a:r>
              <a:rPr lang="en-US">
                <a:latin typeface="Calibri" charset="0"/>
              </a:rPr>
              <a:t>loaded which causes severe availability issues.</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6772E1-2AE8-5142-ADF7-225B5F0521A7}" type="slidenum">
              <a:rPr lang="en-US" sz="1200">
                <a:solidFill>
                  <a:srgbClr val="000000"/>
                </a:solidFill>
                <a:latin typeface="Calibri" charset="0"/>
              </a:rPr>
              <a:pPr eaLnBrk="1" hangingPunct="1"/>
              <a:t>13</a:t>
            </a:fld>
            <a:endParaRPr lang="en-US" sz="1200">
              <a:solidFill>
                <a:srgbClr val="000000"/>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We have shown that we can scan and filter in-memory data extremely quickly.</a:t>
            </a:r>
          </a:p>
          <a:p>
            <a:pPr eaLnBrk="1" hangingPunct="1">
              <a:spcBef>
                <a:spcPct val="0"/>
              </a:spcBef>
            </a:pPr>
            <a:r>
              <a:rPr lang="en-US">
                <a:latin typeface="Calibri" charset="0"/>
              </a:rPr>
              <a:t>But with any new data format we need to be able to join and aggregate the data as well as scan it.</a:t>
            </a:r>
          </a:p>
          <a:p>
            <a:pPr eaLnBrk="1" hangingPunct="1">
              <a:spcBef>
                <a:spcPct val="0"/>
              </a:spcBef>
            </a:pPr>
            <a:endParaRPr lang="en-US">
              <a:latin typeface="Calibri" charset="0"/>
            </a:endParaRPr>
          </a:p>
          <a:p>
            <a:pPr eaLnBrk="1" hangingPunct="1">
              <a:spcBef>
                <a:spcPct val="0"/>
              </a:spcBef>
            </a:pPr>
            <a:r>
              <a:rPr lang="en-US">
                <a:latin typeface="Calibri" charset="0"/>
              </a:rPr>
              <a:t>With In-memory vector joins, the join between the stores and sales table can be converted into a scan of the sales</a:t>
            </a:r>
          </a:p>
          <a:p>
            <a:pPr eaLnBrk="1" hangingPunct="1">
              <a:spcBef>
                <a:spcPct val="0"/>
              </a:spcBef>
            </a:pPr>
            <a:r>
              <a:rPr lang="en-US">
                <a:latin typeface="Calibri" charset="0"/>
              </a:rPr>
              <a:t>table with the ‘where’ clause predicate on the store table being converted into a filter on the sales table.</a:t>
            </a:r>
          </a:p>
          <a:p>
            <a:pPr eaLnBrk="1" hangingPunct="1">
              <a:spcBef>
                <a:spcPct val="0"/>
              </a:spcBef>
            </a:pPr>
            <a:r>
              <a:rPr lang="en-US">
                <a:latin typeface="Calibri" charset="0"/>
              </a:rPr>
              <a:t>This allows us to take full advantage of what In-memory is best for, fast scans and filters. </a:t>
            </a:r>
          </a:p>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34F314-399B-BB4C-A3BA-984F523FC28E}" type="slidenum">
              <a:rPr lang="en-US" sz="1200">
                <a:solidFill>
                  <a:srgbClr val="000000"/>
                </a:solidFill>
                <a:latin typeface="Calibri" charset="0"/>
              </a:rPr>
              <a:pPr eaLnBrk="1" hangingPunct="1"/>
              <a:t>14</a:t>
            </a:fld>
            <a:endParaRPr lang="en-US" sz="1200">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atin typeface="Calibri" charset="0"/>
              </a:rPr>
              <a:t>Heartbleed is a memory access vulnerability discovered in the popular OpenSSL cryptography library.</a:t>
            </a:r>
          </a:p>
          <a:p>
            <a:pPr>
              <a:lnSpc>
                <a:spcPct val="90000"/>
              </a:lnSpc>
            </a:pPr>
            <a:r>
              <a:rPr lang="en-US">
                <a:latin typeface="Calibri" charset="0"/>
              </a:rPr>
              <a:t>It results from improper input validation (due to a missing bounds check) in the TLS heartbeat extension.</a:t>
            </a:r>
            <a:endParaRPr lang="en-US" baseline="30000">
              <a:latin typeface="Calibri" charset="0"/>
            </a:endParaRPr>
          </a:p>
          <a:p>
            <a:pPr>
              <a:lnSpc>
                <a:spcPct val="90000"/>
              </a:lnSpc>
            </a:pPr>
            <a:endParaRPr lang="en-US" baseline="30000">
              <a:latin typeface="Calibri" charset="0"/>
            </a:endParaRPr>
          </a:p>
          <a:p>
            <a:pPr>
              <a:lnSpc>
                <a:spcPct val="90000"/>
              </a:lnSpc>
            </a:pPr>
            <a:r>
              <a:rPr lang="en-US">
                <a:latin typeface="Calibri" charset="0"/>
              </a:rPr>
              <a:t>The Heartbeat Extension tests TLS/DTLS secure communication links by allowing a computer at one end of</a:t>
            </a:r>
          </a:p>
          <a:p>
            <a:pPr>
              <a:lnSpc>
                <a:spcPct val="90000"/>
              </a:lnSpc>
            </a:pPr>
            <a:r>
              <a:rPr lang="en-US">
                <a:latin typeface="Calibri" charset="0"/>
              </a:rPr>
              <a:t>a connection to send a "Heartbeat Request" message, consisting of a payload, typically a text string, along</a:t>
            </a:r>
          </a:p>
          <a:p>
            <a:pPr>
              <a:lnSpc>
                <a:spcPct val="90000"/>
              </a:lnSpc>
            </a:pPr>
            <a:r>
              <a:rPr lang="en-US">
                <a:latin typeface="Calibri" charset="0"/>
              </a:rPr>
              <a:t>with the payload's length as a16-bit integer. The receiving computer then must send exactly the same payload</a:t>
            </a:r>
          </a:p>
          <a:p>
            <a:pPr>
              <a:lnSpc>
                <a:spcPct val="90000"/>
              </a:lnSpc>
            </a:pPr>
            <a:r>
              <a:rPr lang="en-US">
                <a:latin typeface="Calibri" charset="0"/>
              </a:rPr>
              <a:t>back to the sender. The affected versions of OpenSSL allocate a memory buffer for the message to be returned</a:t>
            </a:r>
          </a:p>
          <a:p>
            <a:pPr>
              <a:lnSpc>
                <a:spcPct val="90000"/>
              </a:lnSpc>
            </a:pPr>
            <a:r>
              <a:rPr lang="en-US">
                <a:latin typeface="Calibri" charset="0"/>
              </a:rPr>
              <a:t>based on the length field in the requesting message, without regard to the actual size of that message's payload.</a:t>
            </a:r>
          </a:p>
          <a:p>
            <a:pPr>
              <a:lnSpc>
                <a:spcPct val="90000"/>
              </a:lnSpc>
            </a:pPr>
            <a:r>
              <a:rPr lang="en-US">
                <a:latin typeface="Calibri" charset="0"/>
              </a:rPr>
              <a:t>Without proper bounds checking, the message returned consists of the payload, possibly</a:t>
            </a:r>
          </a:p>
          <a:p>
            <a:pPr>
              <a:lnSpc>
                <a:spcPct val="90000"/>
              </a:lnSpc>
            </a:pPr>
            <a:r>
              <a:rPr lang="en-US">
                <a:latin typeface="Calibri" charset="0"/>
              </a:rPr>
              <a:t>followed by whatever else happened to be in the allocated memory buffer.</a:t>
            </a:r>
          </a:p>
          <a:p>
            <a:pPr>
              <a:lnSpc>
                <a:spcPct val="90000"/>
              </a:lnSpc>
            </a:pPr>
            <a:endParaRPr lang="en-US">
              <a:latin typeface="Calibri" charset="0"/>
            </a:endParaRPr>
          </a:p>
          <a:p>
            <a:pPr>
              <a:lnSpc>
                <a:spcPct val="90000"/>
              </a:lnSpc>
            </a:pPr>
            <a:r>
              <a:rPr lang="en-US">
                <a:latin typeface="Calibri" charset="0"/>
              </a:rPr>
              <a:t>Heartbleed is therefore exploited by sending a malformed heartbeat request with a small payload and large length</a:t>
            </a:r>
          </a:p>
          <a:p>
            <a:pPr>
              <a:lnSpc>
                <a:spcPct val="90000"/>
              </a:lnSpc>
            </a:pPr>
            <a:r>
              <a:rPr lang="en-US">
                <a:latin typeface="Calibri" charset="0"/>
              </a:rPr>
              <a:t>field to the vulnerable party (usually a server) in order to elicit the victim's response, permitting attackers to read</a:t>
            </a:r>
          </a:p>
          <a:p>
            <a:pPr>
              <a:lnSpc>
                <a:spcPct val="90000"/>
              </a:lnSpc>
            </a:pPr>
            <a:r>
              <a:rPr lang="en-US">
                <a:latin typeface="Calibri" charset="0"/>
              </a:rPr>
              <a:t>up to 64KB of the victim's memory that was likely to have been used previously by OpenSSL.</a:t>
            </a:r>
            <a:endParaRPr lang="en-US" baseline="30000">
              <a:latin typeface="Calibri" charset="0"/>
            </a:endParaRPr>
          </a:p>
          <a:p>
            <a:pPr>
              <a:lnSpc>
                <a:spcPct val="90000"/>
              </a:lnSpc>
            </a:pPr>
            <a:endParaRPr lang="en-US" baseline="30000">
              <a:latin typeface="Calibri" charset="0"/>
            </a:endParaRPr>
          </a:p>
          <a:p>
            <a:pPr>
              <a:lnSpc>
                <a:spcPct val="90000"/>
              </a:lnSpc>
            </a:pPr>
            <a:endParaRPr lang="en-US" baseline="30000">
              <a:latin typeface="Calibri" charset="0"/>
            </a:endParaRPr>
          </a:p>
          <a:p>
            <a:pPr>
              <a:lnSpc>
                <a:spcPct val="90000"/>
              </a:lnSpc>
            </a:pPr>
            <a:r>
              <a:rPr lang="en-US">
                <a:latin typeface="Calibri" charset="0"/>
              </a:rPr>
              <a:t>Based on examinations of audit logs by researchers, it has been reported that some attackers may have exploited</a:t>
            </a:r>
          </a:p>
          <a:p>
            <a:pPr>
              <a:lnSpc>
                <a:spcPct val="90000"/>
              </a:lnSpc>
            </a:pPr>
            <a:r>
              <a:rPr lang="en-US">
                <a:latin typeface="Calibri" charset="0"/>
              </a:rPr>
              <a:t>the flaw for at least five months before discovery and announcement.</a:t>
            </a:r>
          </a:p>
          <a:p>
            <a:pPr>
              <a:lnSpc>
                <a:spcPct val="90000"/>
              </a:lnSpc>
            </a:pPr>
            <a:endParaRPr lang="en-US" baseline="30000">
              <a:latin typeface="Calibri" charset="0"/>
            </a:endParaRPr>
          </a:p>
          <a:p>
            <a:pPr>
              <a:lnSpc>
                <a:spcPct val="90000"/>
              </a:lnSpc>
            </a:pPr>
            <a:r>
              <a:rPr lang="en-US">
                <a:latin typeface="Calibri" charset="0"/>
              </a:rPr>
              <a:t>Discovered April 2014 in the OpenSSLL cryptography library by Neel Mehta of Google's security team.</a:t>
            </a:r>
          </a:p>
          <a:p>
            <a:pPr>
              <a:lnSpc>
                <a:spcPct val="90000"/>
              </a:lnSpc>
            </a:pPr>
            <a:r>
              <a:rPr lang="en-US">
                <a:latin typeface="Calibri" charset="0"/>
              </a:rPr>
              <a:t>Registered in the Common Vulnerabilities and Exposuress system as CVE-2014-0160.</a:t>
            </a:r>
          </a:p>
          <a:p>
            <a:pPr>
              <a:lnSpc>
                <a:spcPct val="90000"/>
              </a:lnSpc>
            </a:pPr>
            <a:endParaRPr lang="en-US" baseline="30000">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826CCE-ADC5-8341-88B5-15DB46583ACA}" type="slidenum">
              <a:rPr lang="en-US" sz="1200">
                <a:solidFill>
                  <a:srgbClr val="000000"/>
                </a:solidFill>
                <a:latin typeface="Calibri" charset="0"/>
                <a:cs typeface="Arial" charset="0"/>
              </a:rPr>
              <a:pPr eaLnBrk="1" hangingPunct="1"/>
              <a:t>16</a:t>
            </a:fld>
            <a:endParaRPr lang="en-US" sz="1200">
              <a:solidFill>
                <a:srgbClr val="000000"/>
              </a:solidFill>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a:latin typeface="Calibri" charset="0"/>
              </a:rPr>
              <a:t>Just as it's important to have an accurate map when driving, it's important to know the directions to the important data is always right. Why not verify the directions each time the address is looked up?</a:t>
            </a:r>
            <a:endParaRPr lang="en-US">
              <a:latin typeface="Calibri" charset="0"/>
            </a:endParaRPr>
          </a:p>
          <a:p>
            <a:pPr eaLnBrk="1" hangingPunct="1"/>
            <a:endParaRPr lang="en-US">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28A082-6788-1E4C-B496-96CAFFCCF5C2}" type="slidenum">
              <a:rPr lang="en-US" sz="1200">
                <a:solidFill>
                  <a:srgbClr val="000000"/>
                </a:solidFill>
                <a:latin typeface="Calibri" charset="0"/>
              </a:rPr>
              <a:pPr eaLnBrk="1" hangingPunct="1"/>
              <a:t>19</a:t>
            </a:fld>
            <a:endParaRPr lang="en-US" sz="1200">
              <a:solidFill>
                <a:srgbClr val="000000"/>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Memory area with boxes around memory associations. The color scheme shows these associations, but there is no mechanism enforcing it or monitoring access!</a:t>
            </a:r>
          </a:p>
          <a:p>
            <a:pPr eaLnBrk="1" hangingPunct="1"/>
            <a:r>
              <a:rPr lang="en-US">
                <a:latin typeface="Calibri" charset="0"/>
              </a:rPr>
              <a:t>“Illegal” accesses can occur (malloc reserves space to be used later, and lines all these pieces up in one large contiguous piece) </a:t>
            </a:r>
          </a:p>
          <a:p>
            <a:pPr eaLnBrk="1" hangingPunct="1"/>
            <a:r>
              <a:rPr lang="en-US">
                <a:latin typeface="Calibri" charset="0"/>
              </a:rPr>
              <a:t>Click through animations to demonstrate such an access</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6EBEAD-71B0-B248-824D-849DD8FDEC91}" type="slidenum">
              <a:rPr lang="en-US" sz="1200">
                <a:latin typeface="Calibri" charset="0"/>
                <a:cs typeface="Arial" charset="0"/>
              </a:rPr>
              <a:pPr eaLnBrk="1" hangingPunct="1"/>
              <a:t>20</a:t>
            </a:fld>
            <a:endParaRPr lang="en-US"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Calibri" charset="0"/>
              </a:rPr>
              <a:t>With ADP the associations can be encoded into memory and the software by assigning numbers to memory and the corresponding processes. The CPU then transparently tracks all memory accesses and compares the number of the process to the number of the memory area.</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F20DD34-9E79-3241-93D4-029E3D9013BD}" type="slidenum">
              <a:rPr lang="en-US" sz="1200">
                <a:latin typeface="Calibri" charset="0"/>
                <a:cs typeface="Arial" charset="0"/>
              </a:rPr>
              <a:pPr eaLnBrk="1" hangingPunct="1"/>
              <a:t>21</a:t>
            </a:fld>
            <a:endParaRPr lang="en-U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we move over to libadimalloc. Here one can see a common example of how buffer overflows can happen: strcpy has a brother named strncpy, which should be preferred because it also checks the strings lengths. In the example given the contents of argv[1] is copied to ptr regardless of how much space was reserved</a:t>
            </a:r>
          </a:p>
          <a:p>
            <a:endParaRPr lang="en-US">
              <a:latin typeface="Calibri" charset="0"/>
            </a:endParaRPr>
          </a:p>
          <a:p>
            <a:r>
              <a:rPr lang="en-US">
                <a:latin typeface="Calibri" charset="0"/>
              </a:rPr>
              <a:t>The diagram shows the coloring scheme libadimalloc uses: it ensures that each malloc’ed buffer *ends* on a 64bit boundary. Since memory allocations in existing programs can be of arbitrary length one has to choose if an allocation starts, ends, or is somewhere in between 64bit boundaries (the color/version can only change on a 64bit boundary!) We choose to let it end on a 64bit boundary to immediately detect a read beyond a buffer (which is the most common case) In theory one could read the area ahead of a buffer by subtracting from the pointer, but still no data would be leaked out since the preceding buffer would have ended on the preceding 64bit boundary. The only downside is that one will not be noticed by ADI of this “read ahead”</a:t>
            </a:r>
          </a:p>
          <a:p>
            <a:endParaRPr lang="en-US">
              <a:latin typeface="Calibri" charset="0"/>
            </a:endParaRPr>
          </a:p>
          <a:p>
            <a:r>
              <a:rPr lang="en-US">
                <a:latin typeface="Calibri" charset="0"/>
              </a:rPr>
              <a:t>The 64bit boundary alignment also causes a growth in the memory footprint of an existing binary when run with libadimalloc</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3C9DD9-AE8E-8D40-A956-8BBCEA533160}" type="slidenum">
              <a:rPr lang="en-US" sz="1200">
                <a:solidFill>
                  <a:srgbClr val="000000"/>
                </a:solidFill>
                <a:latin typeface="Calibri" charset="0"/>
                <a:cs typeface="Arial" charset="0"/>
              </a:rPr>
              <a:pPr eaLnBrk="1" hangingPunct="1"/>
              <a:t>22</a:t>
            </a:fld>
            <a:endParaRPr lang="en-US" sz="1200">
              <a:solidFill>
                <a:srgbClr val="000000"/>
              </a:solidFill>
              <a:latin typeface="Calibri"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DCB556-D8E7-EF42-8812-DA94B3CBC426}" type="slidenum">
              <a:rPr lang="en-US" sz="1200">
                <a:latin typeface="Calibri" charset="0"/>
                <a:cs typeface="Arial" charset="0"/>
              </a:rPr>
              <a:pPr eaLnBrk="1" hangingPunct="1"/>
              <a:t>23</a:t>
            </a:fld>
            <a:endParaRPr lang="en-US" sz="1200">
              <a:latin typeface="Calibri"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If this binary is run on any system the secret string is (accidentally) dumped. If the exact same binary (that could have been compiled on any 64bit SPARC system) is run on a M7 based system with libadimalloc preloaded it will core dump the moment it tries to read beyond the “public” buffer. The Solaris Studio 12.5 debugger dbx could then be used to find out why the binary crashed and dbx ./malloc core would point to the for loop (if –g was given during compile) or a ld instruction that tried to read beyond the buffer</a:t>
            </a:r>
          </a:p>
          <a:p>
            <a:endParaRPr lang="en-US">
              <a:latin typeface="Calibri" charset="0"/>
            </a:endParaRP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E036A9-2F15-2247-B43C-2DF6861F7884}" type="slidenum">
              <a:rPr lang="en-US" sz="1200">
                <a:latin typeface="Calibri" charset="0"/>
                <a:cs typeface="Arial" charset="0"/>
              </a:rPr>
              <a:pPr eaLnBrk="1" hangingPunct="1"/>
              <a:t>24</a:t>
            </a:fld>
            <a:endParaRPr lang="en-US" sz="1200">
              <a:latin typeface="Calibri"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Zero performance penalty</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BE7CB7-26D0-CB43-B62A-8A33A23777E7}" type="slidenum">
              <a:rPr lang="en-US" sz="1200"/>
              <a:pPr eaLnBrk="1" hangingPunct="1"/>
              <a:t>26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4030F5-90AC-FB4F-9ECF-9BF1BBB14DA0}"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6EECB47-CB34-D848-AD2A-69432AE7CB37}" type="slidenum">
              <a:rPr lang="en-US" sz="1200">
                <a:solidFill>
                  <a:srgbClr val="000000"/>
                </a:solidFill>
                <a:latin typeface="Calibri" charset="0"/>
                <a:cs typeface="Arial" charset="0"/>
              </a:rPr>
              <a:pPr eaLnBrk="1" hangingPunct="1"/>
              <a:t>27</a:t>
            </a:fld>
            <a:endParaRPr lang="en-US" sz="1200">
              <a:solidFill>
                <a:srgbClr val="000000"/>
              </a:solidFill>
              <a:latin typeface="Calibri"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C1ABB1-4DF9-3548-8AA4-DD4E847F0861}"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81000" y="381000"/>
            <a:ext cx="4572000" cy="2573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atin typeface="Calibri" charset="0"/>
              </a:rPr>
              <a:t>T5-2 mem b/w 79 / 46 GB/s (local/remote)</a:t>
            </a:r>
          </a:p>
          <a:p>
            <a:r>
              <a:rPr lang="de-DE">
                <a:latin typeface="Calibri" charset="0"/>
              </a:rPr>
              <a:t>T7-2 mem b/w 159 / 68 GB/s (local/remote)</a:t>
            </a:r>
          </a:p>
          <a:p>
            <a:endParaRPr lang="de-DE">
              <a:latin typeface="Calibri" charset="0"/>
            </a:endParaRPr>
          </a:p>
          <a:p>
            <a:r>
              <a:rPr lang="de-DE">
                <a:latin typeface="Calibri" charset="0"/>
              </a:rPr>
              <a:t>Measured STREAM triad b/w</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52CA40-A8C6-B845-801C-7D84001F97F3}" type="slidenum">
              <a:rPr lang="en-US" sz="1200">
                <a:solidFill>
                  <a:srgbClr val="000000"/>
                </a:solidFill>
                <a:latin typeface="Calibri" charset="0"/>
                <a:cs typeface="Arial" charset="0"/>
              </a:rPr>
              <a:pPr eaLnBrk="1" hangingPunct="1"/>
              <a:t>4</a:t>
            </a:fld>
            <a:endParaRPr lang="en-US" sz="1200">
              <a:solidFill>
                <a:srgbClr val="000000"/>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Option to Run on Secure Silicon in the Cloud</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AF74EB-4C00-B141-BDE0-C3118FA34E2E}" type="slidenum">
              <a:rPr lang="en-US" sz="1200">
                <a:solidFill>
                  <a:srgbClr val="000000"/>
                </a:solidFill>
                <a:latin typeface="Calibri" charset="0"/>
                <a:cs typeface="Arial" charset="0"/>
              </a:rPr>
              <a:pPr eaLnBrk="1" hangingPunct="1"/>
              <a:t>7</a:t>
            </a:fld>
            <a:endParaRPr lang="en-US" sz="1200">
              <a:solidFill>
                <a:srgbClr val="000000"/>
              </a:solidFill>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56AC72-254A-1340-BB78-CB11F730194F}" type="slidenum">
              <a:rPr lang="en-US" sz="1200">
                <a:latin typeface="Calibri" charset="0"/>
                <a:cs typeface="Arial" charset="0"/>
              </a:rPr>
              <a:pPr eaLnBrk="1" hangingPunct="1"/>
              <a:t>8</a:t>
            </a:fld>
            <a:endParaRPr lang="en-US" sz="1200">
              <a:latin typeface="Calibri"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FE7040-C434-E04C-B943-5729DAF61754}"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175303-23F5-BB4B-B7E1-D840E07FBCB4}"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cs typeface="+mn-cs"/>
              </a:rPr>
              <a:t>The Oracle in-memory column format is designed to enable very fast SIMD processing (single instruction processing multiple data </a:t>
            </a:r>
            <a:br>
              <a:rPr lang="en-US" dirty="0" smtClean="0">
                <a:cs typeface="+mn-cs"/>
              </a:rPr>
            </a:br>
            <a:r>
              <a:rPr lang="en-US" dirty="0" smtClean="0">
                <a:cs typeface="+mn-cs"/>
              </a:rPr>
              <a:t>values). You can imagine SIMD or vector processing as array processing. </a:t>
            </a:r>
          </a:p>
          <a:p>
            <a:pPr eaLnBrk="1" fontAlgn="auto" hangingPunct="1">
              <a:spcBef>
                <a:spcPts val="0"/>
              </a:spcBef>
              <a:spcAft>
                <a:spcPts val="0"/>
              </a:spcAft>
              <a:defRPr/>
            </a:pPr>
            <a:endParaRPr lang="en-US" dirty="0" smtClean="0">
              <a:cs typeface="+mn-cs"/>
            </a:endParaRPr>
          </a:p>
          <a:p>
            <a:pPr eaLnBrk="1" fontAlgn="auto" hangingPunct="1">
              <a:spcBef>
                <a:spcPts val="0"/>
              </a:spcBef>
              <a:spcAft>
                <a:spcPts val="0"/>
              </a:spcAft>
              <a:defRPr/>
            </a:pPr>
            <a:r>
              <a:rPr lang="en-US" dirty="0" smtClean="0">
                <a:cs typeface="+mn-cs"/>
              </a:rPr>
              <a:t>SIMD was originally designed for accelerating computer generated animation and High Performance Scientific computing.</a:t>
            </a:r>
          </a:p>
          <a:p>
            <a:pPr eaLnBrk="1" fontAlgn="auto" hangingPunct="1">
              <a:spcBef>
                <a:spcPts val="0"/>
              </a:spcBef>
              <a:spcAft>
                <a:spcPts val="0"/>
              </a:spcAft>
              <a:defRPr/>
            </a:pPr>
            <a:endParaRPr lang="en-US" dirty="0" smtClean="0">
              <a:cs typeface="+mn-cs"/>
            </a:endParaRPr>
          </a:p>
          <a:p>
            <a:pPr eaLnBrk="1" fontAlgn="auto" hangingPunct="1">
              <a:spcBef>
                <a:spcPts val="0"/>
              </a:spcBef>
              <a:spcAft>
                <a:spcPts val="0"/>
              </a:spcAft>
              <a:defRPr/>
            </a:pPr>
            <a:r>
              <a:rPr lang="en-US" dirty="0" smtClean="0">
                <a:cs typeface="+mn-cs"/>
              </a:rPr>
              <a:t>Lets assume we are looking for the total number of sales we have had in the region of California this year.</a:t>
            </a:r>
          </a:p>
          <a:p>
            <a:pPr eaLnBrk="1" fontAlgn="auto" hangingPunct="1">
              <a:spcBef>
                <a:spcPts val="0"/>
              </a:spcBef>
              <a:spcAft>
                <a:spcPts val="0"/>
              </a:spcAft>
              <a:defRPr/>
            </a:pPr>
            <a:r>
              <a:rPr lang="en-US" dirty="0" smtClean="0">
                <a:cs typeface="+mn-cs"/>
              </a:rPr>
              <a:t>The sales table is stored in the In-Memory Column Store so we simply have to scan the state column and count the number</a:t>
            </a:r>
            <a:br>
              <a:rPr lang="en-US" dirty="0" smtClean="0">
                <a:cs typeface="+mn-cs"/>
              </a:rPr>
            </a:br>
            <a:r>
              <a:rPr lang="en-US" dirty="0" smtClean="0">
                <a:cs typeface="+mn-cs"/>
              </a:rPr>
              <a:t>of occurrence of the state of California. With SIMD processing we can check 16 values or entries in the state column in a single CPU cycle.</a:t>
            </a:r>
          </a:p>
          <a:p>
            <a:pPr eaLnBrk="1" fontAlgn="auto" hangingPunct="1">
              <a:spcBef>
                <a:spcPts val="0"/>
              </a:spcBef>
              <a:spcAft>
                <a:spcPts val="0"/>
              </a:spcAft>
              <a:defRPr/>
            </a:pPr>
            <a:endParaRPr lang="en-US" dirty="0" smtClean="0">
              <a:cs typeface="+mn-cs"/>
            </a:endParaRPr>
          </a:p>
          <a:p>
            <a:pPr eaLnBrk="1" fontAlgn="auto" hangingPunct="1">
              <a:spcBef>
                <a:spcPts val="0"/>
              </a:spcBef>
              <a:spcAft>
                <a:spcPts val="0"/>
              </a:spcAft>
              <a:defRPr/>
            </a:pPr>
            <a:r>
              <a:rPr lang="en-US" dirty="0" smtClean="0">
                <a:cs typeface="+mn-cs"/>
              </a:rPr>
              <a:t>Columnar speed comes from </a:t>
            </a:r>
          </a:p>
          <a:p>
            <a:pPr marL="228600" indent="-228600" eaLnBrk="1" fontAlgn="auto" hangingPunct="1">
              <a:spcBef>
                <a:spcPts val="0"/>
              </a:spcBef>
              <a:spcAft>
                <a:spcPts val="0"/>
              </a:spcAft>
              <a:buFontTx/>
              <a:buAutoNum type="arabicParenR"/>
              <a:defRPr/>
            </a:pPr>
            <a:r>
              <a:rPr lang="en-US" dirty="0" smtClean="0">
                <a:cs typeface="+mn-cs"/>
              </a:rPr>
              <a:t>Scanning only needed columns</a:t>
            </a:r>
          </a:p>
          <a:p>
            <a:pPr marL="228600" indent="-228600" eaLnBrk="1" fontAlgn="auto" hangingPunct="1">
              <a:spcBef>
                <a:spcPts val="0"/>
              </a:spcBef>
              <a:spcAft>
                <a:spcPts val="0"/>
              </a:spcAft>
              <a:buFontTx/>
              <a:buAutoNum type="arabicParenR"/>
              <a:defRPr/>
            </a:pPr>
            <a:r>
              <a:rPr lang="en-US" dirty="0" smtClean="0">
                <a:cs typeface="+mn-cs"/>
              </a:rPr>
              <a:t>SIMD optimized format</a:t>
            </a:r>
          </a:p>
          <a:p>
            <a:pPr marL="228600" indent="-228600" eaLnBrk="1" fontAlgn="auto" hangingPunct="1">
              <a:spcBef>
                <a:spcPts val="0"/>
              </a:spcBef>
              <a:spcAft>
                <a:spcPts val="0"/>
              </a:spcAft>
              <a:buFontTx/>
              <a:buAutoNum type="arabicParenR"/>
              <a:defRPr/>
            </a:pPr>
            <a:r>
              <a:rPr lang="en-US" dirty="0" smtClean="0">
                <a:cs typeface="+mn-cs"/>
              </a:rPr>
              <a:t>Column specific compression algorithms</a:t>
            </a:r>
          </a:p>
          <a:p>
            <a:pPr marL="228600" indent="-228600" eaLnBrk="1" fontAlgn="auto" hangingPunct="1">
              <a:spcBef>
                <a:spcPts val="0"/>
              </a:spcBef>
              <a:spcAft>
                <a:spcPts val="0"/>
              </a:spcAft>
              <a:defRPr/>
            </a:pPr>
            <a:endParaRPr lang="en-US" dirty="0">
              <a:cs typeface="+mn-cs"/>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B4DD19-E4DA-B241-9AC4-3082E5CDA34A}" type="slidenum">
              <a:rPr lang="en-US" sz="1200">
                <a:solidFill>
                  <a:srgbClr val="000000"/>
                </a:solidFill>
                <a:latin typeface="Calibri" charset="0"/>
              </a:rPr>
              <a:pPr eaLnBrk="1" hangingPunct="1"/>
              <a:t>11</a:t>
            </a:fld>
            <a:endParaRPr lang="en-US" sz="1200">
              <a:solidFill>
                <a:srgbClr val="000000"/>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cs typeface="+mn-cs"/>
              </a:rPr>
              <a:t>The Oracle in-memory column format is designed to enable very fast SIMD processing (single instruction processing multiple data </a:t>
            </a:r>
            <a:br>
              <a:rPr lang="en-US" dirty="0" smtClean="0">
                <a:cs typeface="+mn-cs"/>
              </a:rPr>
            </a:br>
            <a:r>
              <a:rPr lang="en-US" dirty="0" smtClean="0">
                <a:cs typeface="+mn-cs"/>
              </a:rPr>
              <a:t>values). You can imagine SIMD or vector processing as array processing. </a:t>
            </a:r>
          </a:p>
          <a:p>
            <a:pPr eaLnBrk="1" fontAlgn="auto" hangingPunct="1">
              <a:spcBef>
                <a:spcPts val="0"/>
              </a:spcBef>
              <a:spcAft>
                <a:spcPts val="0"/>
              </a:spcAft>
              <a:defRPr/>
            </a:pPr>
            <a:endParaRPr lang="en-US" dirty="0" smtClean="0">
              <a:cs typeface="+mn-cs"/>
            </a:endParaRPr>
          </a:p>
          <a:p>
            <a:pPr eaLnBrk="1" fontAlgn="auto" hangingPunct="1">
              <a:spcBef>
                <a:spcPts val="0"/>
              </a:spcBef>
              <a:spcAft>
                <a:spcPts val="0"/>
              </a:spcAft>
              <a:defRPr/>
            </a:pPr>
            <a:r>
              <a:rPr lang="en-US" dirty="0" smtClean="0">
                <a:cs typeface="+mn-cs"/>
              </a:rPr>
              <a:t>SIMD was originally designed for accelerating computer generated animation and High Performance Scientific computing.</a:t>
            </a:r>
          </a:p>
          <a:p>
            <a:pPr eaLnBrk="1" fontAlgn="auto" hangingPunct="1">
              <a:spcBef>
                <a:spcPts val="0"/>
              </a:spcBef>
              <a:spcAft>
                <a:spcPts val="0"/>
              </a:spcAft>
              <a:defRPr/>
            </a:pPr>
            <a:endParaRPr lang="en-US" dirty="0" smtClean="0">
              <a:cs typeface="+mn-cs"/>
            </a:endParaRPr>
          </a:p>
          <a:p>
            <a:pPr eaLnBrk="1" fontAlgn="auto" hangingPunct="1">
              <a:spcBef>
                <a:spcPts val="0"/>
              </a:spcBef>
              <a:spcAft>
                <a:spcPts val="0"/>
              </a:spcAft>
              <a:defRPr/>
            </a:pPr>
            <a:r>
              <a:rPr lang="en-US" dirty="0" smtClean="0">
                <a:cs typeface="+mn-cs"/>
              </a:rPr>
              <a:t>Lets assume we are looking for the total number of sales we have had in the region of California this year.</a:t>
            </a:r>
          </a:p>
          <a:p>
            <a:pPr eaLnBrk="1" fontAlgn="auto" hangingPunct="1">
              <a:spcBef>
                <a:spcPts val="0"/>
              </a:spcBef>
              <a:spcAft>
                <a:spcPts val="0"/>
              </a:spcAft>
              <a:defRPr/>
            </a:pPr>
            <a:r>
              <a:rPr lang="en-US" dirty="0" smtClean="0">
                <a:cs typeface="+mn-cs"/>
              </a:rPr>
              <a:t>The sales table is stored in the In-Memory Column Store so we simply have to scan the state column and count the number</a:t>
            </a:r>
            <a:br>
              <a:rPr lang="en-US" dirty="0" smtClean="0">
                <a:cs typeface="+mn-cs"/>
              </a:rPr>
            </a:br>
            <a:r>
              <a:rPr lang="en-US" dirty="0" smtClean="0">
                <a:cs typeface="+mn-cs"/>
              </a:rPr>
              <a:t>of occurrence of the state of California. With SIMD processing we can check 16 values or entries in the state column in a single CPU cycle.</a:t>
            </a:r>
          </a:p>
          <a:p>
            <a:pPr eaLnBrk="1" fontAlgn="auto" hangingPunct="1">
              <a:spcBef>
                <a:spcPts val="0"/>
              </a:spcBef>
              <a:spcAft>
                <a:spcPts val="0"/>
              </a:spcAft>
              <a:defRPr/>
            </a:pPr>
            <a:endParaRPr lang="en-US" dirty="0" smtClean="0">
              <a:cs typeface="+mn-cs"/>
            </a:endParaRPr>
          </a:p>
          <a:p>
            <a:pPr eaLnBrk="1" fontAlgn="auto" hangingPunct="1">
              <a:spcBef>
                <a:spcPts val="0"/>
              </a:spcBef>
              <a:spcAft>
                <a:spcPts val="0"/>
              </a:spcAft>
              <a:defRPr/>
            </a:pPr>
            <a:r>
              <a:rPr lang="en-US" dirty="0" smtClean="0">
                <a:cs typeface="+mn-cs"/>
              </a:rPr>
              <a:t>Columnar speed comes from </a:t>
            </a:r>
          </a:p>
          <a:p>
            <a:pPr marL="228600" indent="-228600" eaLnBrk="1" fontAlgn="auto" hangingPunct="1">
              <a:spcBef>
                <a:spcPts val="0"/>
              </a:spcBef>
              <a:spcAft>
                <a:spcPts val="0"/>
              </a:spcAft>
              <a:buFontTx/>
              <a:buAutoNum type="arabicParenR"/>
              <a:defRPr/>
            </a:pPr>
            <a:r>
              <a:rPr lang="en-US" dirty="0" smtClean="0">
                <a:cs typeface="+mn-cs"/>
              </a:rPr>
              <a:t>Scanning only needed columns</a:t>
            </a:r>
          </a:p>
          <a:p>
            <a:pPr marL="228600" indent="-228600" eaLnBrk="1" fontAlgn="auto" hangingPunct="1">
              <a:spcBef>
                <a:spcPts val="0"/>
              </a:spcBef>
              <a:spcAft>
                <a:spcPts val="0"/>
              </a:spcAft>
              <a:buFontTx/>
              <a:buAutoNum type="arabicParenR"/>
              <a:defRPr/>
            </a:pPr>
            <a:r>
              <a:rPr lang="en-US" dirty="0" smtClean="0">
                <a:cs typeface="+mn-cs"/>
              </a:rPr>
              <a:t>SIMD optimized format</a:t>
            </a:r>
          </a:p>
          <a:p>
            <a:pPr marL="228600" indent="-228600" eaLnBrk="1" fontAlgn="auto" hangingPunct="1">
              <a:spcBef>
                <a:spcPts val="0"/>
              </a:spcBef>
              <a:spcAft>
                <a:spcPts val="0"/>
              </a:spcAft>
              <a:buFontTx/>
              <a:buAutoNum type="arabicParenR"/>
              <a:defRPr/>
            </a:pPr>
            <a:r>
              <a:rPr lang="en-US" dirty="0" smtClean="0">
                <a:cs typeface="+mn-cs"/>
              </a:rPr>
              <a:t>Column specific compression algorithms</a:t>
            </a:r>
          </a:p>
          <a:p>
            <a:pPr marL="228600" indent="-228600" eaLnBrk="1" fontAlgn="auto" hangingPunct="1">
              <a:spcBef>
                <a:spcPts val="0"/>
              </a:spcBef>
              <a:spcAft>
                <a:spcPts val="0"/>
              </a:spcAft>
              <a:defRPr/>
            </a:pPr>
            <a:endParaRPr lang="en-US" dirty="0">
              <a:cs typeface="+mn-cs"/>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D6BE5B-4C8A-6F43-AE27-78943DC38747}" type="slidenum">
              <a:rPr lang="en-US" sz="1200">
                <a:solidFill>
                  <a:srgbClr val="000000"/>
                </a:solidFill>
                <a:latin typeface="Calibri" charset="0"/>
              </a:rPr>
              <a:pPr eaLnBrk="1" hangingPunct="1"/>
              <a:t>12</a:t>
            </a:fld>
            <a:endParaRPr lang="en-US" sz="1200">
              <a:solidFill>
                <a:srgbClr val="000000"/>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pn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4"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anchor="ctr"/>
          <a:lstStyle/>
          <a:p>
            <a:pPr algn="ctr" defTabSz="1218328" fontAlgn="auto">
              <a:spcBef>
                <a:spcPts val="0"/>
              </a:spcBef>
              <a:spcAft>
                <a:spcPts val="0"/>
              </a:spcAft>
              <a:defRPr/>
            </a:pPr>
            <a:endParaRPr sz="2400" dirty="0">
              <a:solidFill>
                <a:srgbClr val="FFFFFF"/>
              </a:solidFill>
            </a:endParaRPr>
          </a:p>
        </p:txBody>
      </p:sp>
      <p:sp>
        <p:nvSpPr>
          <p:cNvPr id="6" name="TextBox 5"/>
          <p:cNvSpPr txBox="1"/>
          <p:nvPr/>
        </p:nvSpPr>
        <p:spPr>
          <a:xfrm>
            <a:off x="5989638" y="6556375"/>
            <a:ext cx="2787650" cy="182563"/>
          </a:xfrm>
          <a:prstGeom prst="rect">
            <a:avLst/>
          </a:prstGeom>
          <a:noFill/>
        </p:spPr>
        <p:txBody>
          <a:bodyPr wrap="none" lIns="0" tIns="0" rIns="0" bIns="0" anchor="ctr"/>
          <a:lstStyle>
            <a:lvl1pPr defTabSz="1217613" eaLnBrk="0" hangingPunct="0">
              <a:defRPr>
                <a:solidFill>
                  <a:schemeClr val="tx1"/>
                </a:solidFill>
                <a:latin typeface="Arial" charset="0"/>
                <a:ea typeface="ＭＳ Ｐゴシック" charset="0"/>
                <a:cs typeface="Arial" charset="0"/>
              </a:defRPr>
            </a:lvl1pPr>
            <a:lvl2pPr marL="742950" indent="-285750" defTabSz="1217613" eaLnBrk="0" hangingPunct="0">
              <a:defRPr>
                <a:solidFill>
                  <a:schemeClr val="tx1"/>
                </a:solidFill>
                <a:latin typeface="Arial" charset="0"/>
                <a:ea typeface="Arial" charset="0"/>
                <a:cs typeface="Arial" charset="0"/>
              </a:defRPr>
            </a:lvl2pPr>
            <a:lvl3pPr marL="1143000" indent="-228600" defTabSz="1217613" eaLnBrk="0" hangingPunct="0">
              <a:defRPr>
                <a:solidFill>
                  <a:schemeClr val="tx1"/>
                </a:solidFill>
                <a:latin typeface="Arial" charset="0"/>
                <a:ea typeface="Arial" charset="0"/>
                <a:cs typeface="Arial" charset="0"/>
              </a:defRPr>
            </a:lvl3pPr>
            <a:lvl4pPr marL="1600200" indent="-228600" defTabSz="1217613" eaLnBrk="0" hangingPunct="0">
              <a:defRPr>
                <a:solidFill>
                  <a:schemeClr val="tx1"/>
                </a:solidFill>
                <a:latin typeface="Arial" charset="0"/>
                <a:ea typeface="Arial" charset="0"/>
                <a:cs typeface="Arial" charset="0"/>
              </a:defRPr>
            </a:lvl4pPr>
            <a:lvl5pPr marL="2057400" indent="-228600" defTabSz="1217613" eaLnBrk="0" hangingPunct="0">
              <a:defRPr>
                <a:solidFill>
                  <a:schemeClr val="tx1"/>
                </a:solidFill>
                <a:latin typeface="Arial" charset="0"/>
                <a:ea typeface="Arial" charset="0"/>
                <a:cs typeface="Arial" charset="0"/>
              </a:defRPr>
            </a:lvl5pPr>
            <a:lvl6pPr marL="2514600" indent="-228600" defTabSz="1217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217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217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217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800" smtClean="0">
                <a:solidFill>
                  <a:srgbClr val="FFFFFF"/>
                </a:solidFill>
                <a:latin typeface="Calibri" charset="0"/>
              </a:rPr>
              <a:t>Copyright © 2014 Oracle and/or its affiliates. All rights reserved.  |</a:t>
            </a:r>
          </a:p>
        </p:txBody>
      </p:sp>
      <p:pic>
        <p:nvPicPr>
          <p:cNvPr id="7" name="Oracle red badge logo" descr="Oracle logo in white on red staging background"/>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ltGray">
          <a:xfrm>
            <a:off x="531813" y="6264275"/>
            <a:ext cx="1622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1813" y="739794"/>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6921" indent="0" algn="ctr">
              <a:buNone/>
              <a:defRPr>
                <a:solidFill>
                  <a:schemeClr val="tx1">
                    <a:tint val="75000"/>
                  </a:schemeClr>
                </a:solidFill>
              </a:defRPr>
            </a:lvl2pPr>
            <a:lvl3pPr marL="913867" indent="0" algn="ctr">
              <a:buNone/>
              <a:defRPr>
                <a:solidFill>
                  <a:schemeClr val="tx1">
                    <a:tint val="75000"/>
                  </a:schemeClr>
                </a:solidFill>
              </a:defRPr>
            </a:lvl3pPr>
            <a:lvl4pPr marL="1370797" indent="0" algn="ctr">
              <a:buNone/>
              <a:defRPr>
                <a:solidFill>
                  <a:schemeClr val="tx1">
                    <a:tint val="75000"/>
                  </a:schemeClr>
                </a:solidFill>
              </a:defRPr>
            </a:lvl4pPr>
            <a:lvl5pPr marL="1827736" indent="0" algn="ctr">
              <a:buNone/>
              <a:defRPr>
                <a:solidFill>
                  <a:schemeClr val="tx1">
                    <a:tint val="75000"/>
                  </a:schemeClr>
                </a:solidFill>
              </a:defRPr>
            </a:lvl5pPr>
            <a:lvl6pPr marL="2284657" indent="0" algn="ctr">
              <a:buNone/>
              <a:defRPr>
                <a:solidFill>
                  <a:schemeClr val="tx1">
                    <a:tint val="75000"/>
                  </a:schemeClr>
                </a:solidFill>
              </a:defRPr>
            </a:lvl6pPr>
            <a:lvl7pPr marL="2741599" indent="0" algn="ctr">
              <a:buNone/>
              <a:defRPr>
                <a:solidFill>
                  <a:schemeClr val="tx1">
                    <a:tint val="75000"/>
                  </a:schemeClr>
                </a:solidFill>
              </a:defRPr>
            </a:lvl7pPr>
            <a:lvl8pPr marL="3198533" indent="0" algn="ctr">
              <a:buNone/>
              <a:defRPr>
                <a:solidFill>
                  <a:schemeClr val="tx1">
                    <a:tint val="75000"/>
                  </a:schemeClr>
                </a:solidFill>
              </a:defRPr>
            </a:lvl8pPr>
            <a:lvl9pPr marL="3655472"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p:nvPr>
        </p:nvSpPr>
        <p:spPr>
          <a:xfrm>
            <a:off x="531813" y="3429452"/>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8" name="Date Placeholder 3"/>
          <p:cNvSpPr>
            <a:spLocks noGrp="1"/>
          </p:cNvSpPr>
          <p:nvPr>
            <p:ph type="dt" sz="half" idx="14"/>
          </p:nvPr>
        </p:nvSpPr>
        <p:spPr/>
        <p:txBody>
          <a:bodyPr rtlCol="0"/>
          <a:lstStyle>
            <a:lvl1pPr>
              <a:defRPr>
                <a:solidFill>
                  <a:srgbClr val="FFFFFF">
                    <a:lumMod val="60000"/>
                    <a:lumOff val="40000"/>
                  </a:srgbClr>
                </a:solidFill>
                <a:latin typeface="Arial" pitchFamily="34" charset="0"/>
              </a:defRPr>
            </a:lvl1pPr>
          </a:lstStyle>
          <a:p>
            <a:pPr>
              <a:defRPr/>
            </a:pPr>
            <a:r>
              <a:rPr lang="en-US"/>
              <a:t>June 26th, 2014</a:t>
            </a:r>
            <a:endParaRPr dirty="0"/>
          </a:p>
        </p:txBody>
      </p:sp>
      <p:sp>
        <p:nvSpPr>
          <p:cNvPr id="9" name="Slide Number Placeholder 5"/>
          <p:cNvSpPr>
            <a:spLocks noGrp="1"/>
          </p:cNvSpPr>
          <p:nvPr>
            <p:ph type="sldNum" sz="quarter" idx="15"/>
          </p:nvPr>
        </p:nvSpPr>
        <p:spPr>
          <a:xfrm>
            <a:off x="11276013" y="6934200"/>
            <a:ext cx="381000" cy="182563"/>
          </a:xfrm>
        </p:spPr>
        <p:txBody>
          <a:bodyPr/>
          <a:lstStyle>
            <a:lvl1pPr>
              <a:defRPr>
                <a:solidFill>
                  <a:srgbClr val="BDC1C5"/>
                </a:solidFill>
                <a:latin typeface="Arial" charset="0"/>
              </a:defRPr>
            </a:lvl1pPr>
          </a:lstStyle>
          <a:p>
            <a:pPr>
              <a:defRPr/>
            </a:pPr>
            <a:fld id="{7A87184D-6B2A-F942-8D91-2749FD370226}" type="slidenum">
              <a:rPr lang="en-US"/>
              <a:pPr>
                <a:defRPr/>
              </a:pPr>
              <a:t>‹#›</a:t>
            </a:fld>
            <a:endParaRPr lang="en-US"/>
          </a:p>
        </p:txBody>
      </p:sp>
    </p:spTree>
    <p:extLst>
      <p:ext uri="{BB962C8B-B14F-4D97-AF65-F5344CB8AC3E}">
        <p14:creationId xmlns:p14="http://schemas.microsoft.com/office/powerpoint/2010/main" val="4153990810"/>
      </p:ext>
    </p:extLst>
  </p:cSld>
  <p:clrMapOvr>
    <a:overrideClrMapping bg1="dk1" tx1="lt1" bg2="dk2" tx2="lt2" accent1="accent1" accent2="accent2" accent3="accent3" accent4="accent4" accent5="accent5" accent6="accent6" hlink="hlink" folHlink="folHlink"/>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cstate="email">
            <a:extLst>
              <a:ext uri="{28A0092B-C50C-407E-A947-70E740481C1C}">
                <a14:useLocalDpi xmlns:a14="http://schemas.microsoft.com/office/drawing/2010/main"/>
              </a:ext>
            </a:extLst>
          </a:blip>
          <a:srcRect l="1433" t="2303" r="1332" b="2219"/>
          <a:stretch>
            <a:fillRect/>
          </a:stretch>
        </p:blipFill>
        <p:spPr bwMode="auto">
          <a:xfrm>
            <a:off x="25400" y="12700"/>
            <a:ext cx="121666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6"/>
          <p:cNvGrpSpPr>
            <a:grpSpLocks/>
          </p:cNvGrpSpPr>
          <p:nvPr userDrawn="1"/>
        </p:nvGrpSpPr>
        <p:grpSpPr bwMode="auto">
          <a:xfrm>
            <a:off x="0" y="0"/>
            <a:ext cx="12188825" cy="6858000"/>
            <a:chOff x="-287" y="0"/>
            <a:chExt cx="12189399" cy="6858000"/>
          </a:xfrm>
        </p:grpSpPr>
        <p:sp>
          <p:nvSpPr>
            <p:cNvPr id="5" name="Rectangle 4"/>
            <p:cNvSpPr/>
            <p:nvPr/>
          </p:nvSpPr>
          <p:spPr bwMode="gray">
            <a:xfrm>
              <a:off x="-287" y="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6" name="Rectangle 5"/>
            <p:cNvSpPr/>
            <p:nvPr/>
          </p:nvSpPr>
          <p:spPr bwMode="gray">
            <a:xfrm>
              <a:off x="11995428" y="635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8" name="Rectangle 7"/>
            <p:cNvSpPr/>
            <p:nvPr/>
          </p:nvSpPr>
          <p:spPr bwMode="gray">
            <a:xfrm>
              <a:off x="-287" y="6400800"/>
              <a:ext cx="12189399"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Rectangle 8"/>
            <p:cNvSpPr/>
            <p:nvPr/>
          </p:nvSpPr>
          <p:spPr bwMode="gray">
            <a:xfrm>
              <a:off x="-287" y="0"/>
              <a:ext cx="12189399"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p>
          </p:txBody>
        </p:sp>
      </p:gr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903933004"/>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nly Sub-Title">
    <p:spTree>
      <p:nvGrpSpPr>
        <p:cNvPr id="1" name=""/>
        <p:cNvGrpSpPr/>
        <p:nvPr/>
      </p:nvGrpSpPr>
      <p:grpSpPr>
        <a:xfrm>
          <a:off x="0" y="0"/>
          <a:ext cx="0" cy="0"/>
          <a:chOff x="0" y="0"/>
          <a:chExt cx="0" cy="0"/>
        </a:xfrm>
      </p:grpSpPr>
      <p:sp>
        <p:nvSpPr>
          <p:cNvPr id="4" name="Rectangle 3"/>
          <p:cNvSpPr/>
          <p:nvPr userDrawn="1"/>
        </p:nvSpPr>
        <p:spPr>
          <a:xfrm>
            <a:off x="0" y="0"/>
            <a:ext cx="768350" cy="742950"/>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56" tIns="60928" rIns="121856" bIns="60928" anchor="ctr"/>
          <a:lstStyle/>
          <a:p>
            <a:pPr algn="ctr" defTabSz="1218480" fontAlgn="auto">
              <a:spcBef>
                <a:spcPts val="0"/>
              </a:spcBef>
              <a:spcAft>
                <a:spcPts val="0"/>
              </a:spcAft>
              <a:defRPr/>
            </a:pPr>
            <a:endParaRPr lang="en-US" sz="2400">
              <a:solidFill>
                <a:srgbClr val="FFFFFF"/>
              </a:solidFill>
              <a:latin typeface="Calibri"/>
            </a:endParaRPr>
          </a:p>
        </p:txBody>
      </p:sp>
      <p:sp>
        <p:nvSpPr>
          <p:cNvPr id="2" name="Title 1"/>
          <p:cNvSpPr>
            <a:spLocks noGrp="1"/>
          </p:cNvSpPr>
          <p:nvPr>
            <p:ph type="title"/>
          </p:nvPr>
        </p:nvSpPr>
        <p:spPr>
          <a:xfrm>
            <a:off x="1072183" y="327387"/>
            <a:ext cx="10969924" cy="541860"/>
          </a:xfrm>
        </p:spPr>
        <p:txBody>
          <a:bodyPr/>
          <a:lstStyle/>
          <a:p>
            <a:r>
              <a:rPr lang="en-US" smtClean="0"/>
              <a:t>Click to edit Master title style</a:t>
            </a:r>
            <a:endParaRPr lang="en-US" dirty="0"/>
          </a:p>
        </p:txBody>
      </p:sp>
      <p:sp>
        <p:nvSpPr>
          <p:cNvPr id="7" name="Text Placeholder 4"/>
          <p:cNvSpPr>
            <a:spLocks noGrp="1"/>
          </p:cNvSpPr>
          <p:nvPr>
            <p:ph type="body" sz="quarter" idx="13"/>
          </p:nvPr>
        </p:nvSpPr>
        <p:spPr>
          <a:xfrm>
            <a:off x="1072183" y="864289"/>
            <a:ext cx="10969943" cy="406400"/>
          </a:xfrm>
        </p:spPr>
        <p:txBody>
          <a:bodyPr>
            <a:noAutofit/>
          </a:bodyPr>
          <a:lstStyle>
            <a:lvl1pPr marL="0" indent="0">
              <a:spcAft>
                <a:spcPts val="0"/>
              </a:spcAft>
              <a:buFontTx/>
              <a:buNone/>
              <a:defRPr sz="2700">
                <a:solidFill>
                  <a:schemeClr val="accent1"/>
                </a:solidFill>
              </a:defRPr>
            </a:lvl1pPr>
            <a:lvl2pPr marL="609291" indent="0">
              <a:buFontTx/>
              <a:buNone/>
              <a:defRPr/>
            </a:lvl2pPr>
            <a:lvl3pPr marL="1218581" indent="0">
              <a:buFontTx/>
              <a:buNone/>
              <a:defRPr/>
            </a:lvl3pPr>
            <a:lvl4pPr marL="1827872" indent="0">
              <a:buFontTx/>
              <a:buNone/>
              <a:defRPr/>
            </a:lvl4pPr>
            <a:lvl5pPr marL="2437161"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276342014"/>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3"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8A93EE81-DB62-A845-A0C4-9121549E39D0}" type="datetime1">
              <a:rPr lang="en-US"/>
              <a:pPr>
                <a:defRPr/>
              </a:pPr>
              <a:t>11/02/16</a:t>
            </a:fld>
            <a:endParaRPr lang="en-US"/>
          </a:p>
        </p:txBody>
      </p:sp>
      <p:sp>
        <p:nvSpPr>
          <p:cNvPr id="5" name="Footer Placeholder 4"/>
          <p:cNvSpPr>
            <a:spLocks noGrp="1"/>
          </p:cNvSpPr>
          <p:nvPr>
            <p:ph type="ftr" sz="quarter" idx="11"/>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6" name="Slide Number Placeholder 5"/>
          <p:cNvSpPr>
            <a:spLocks noGrp="1"/>
          </p:cNvSpPr>
          <p:nvPr>
            <p:ph type="sldNum" sz="quarter" idx="12"/>
          </p:nvPr>
        </p:nvSpPr>
        <p:spPr/>
        <p:txBody>
          <a:bodyPr/>
          <a:lstStyle>
            <a:lvl1pPr>
              <a:defRPr/>
            </a:lvl1pPr>
          </a:lstStyle>
          <a:p>
            <a:pPr>
              <a:defRPr/>
            </a:pPr>
            <a:fld id="{44D0BEDF-7AF5-1E4A-A87C-03A4ACDE72FB}" type="slidenum">
              <a:rPr lang="de-DE"/>
              <a:pPr>
                <a:defRPr/>
              </a:pPr>
              <a:t>‹#›</a:t>
            </a:fld>
            <a:endParaRPr lang="de-DE"/>
          </a:p>
        </p:txBody>
      </p:sp>
    </p:spTree>
    <p:extLst>
      <p:ext uri="{BB962C8B-B14F-4D97-AF65-F5344CB8AC3E}">
        <p14:creationId xmlns:p14="http://schemas.microsoft.com/office/powerpoint/2010/main" val="1195424514"/>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p:nvPr>
        </p:nvSpPr>
        <p:spPr>
          <a:xfrm>
            <a:off x="531816"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3" name="Content Placeholder 2"/>
          <p:cNvSpPr>
            <a:spLocks noGrp="1"/>
          </p:cNvSpPr>
          <p:nvPr>
            <p:ph idx="1"/>
          </p:nvPr>
        </p:nvSpPr>
        <p:spPr>
          <a:xfrm>
            <a:off x="531153"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5C84CBE0-565A-D649-B8C9-AC3AC4D4FEF7}" type="datetime1">
              <a:rPr lang="en-US"/>
              <a:pPr>
                <a:defRPr/>
              </a:pPr>
              <a:t>11/02/16</a:t>
            </a:fld>
            <a:endParaRPr lang="en-US"/>
          </a:p>
        </p:txBody>
      </p:sp>
      <p:sp>
        <p:nvSpPr>
          <p:cNvPr id="6" name="Footer Placeholder 4"/>
          <p:cNvSpPr>
            <a:spLocks noGrp="1"/>
          </p:cNvSpPr>
          <p:nvPr>
            <p:ph type="ftr" sz="quarter" idx="15"/>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8" name="Slide Number Placeholder 5"/>
          <p:cNvSpPr>
            <a:spLocks noGrp="1"/>
          </p:cNvSpPr>
          <p:nvPr>
            <p:ph type="sldNum" sz="quarter" idx="16"/>
          </p:nvPr>
        </p:nvSpPr>
        <p:spPr/>
        <p:txBody>
          <a:bodyPr/>
          <a:lstStyle>
            <a:lvl1pPr>
              <a:defRPr/>
            </a:lvl1pPr>
          </a:lstStyle>
          <a:p>
            <a:pPr>
              <a:defRPr/>
            </a:pPr>
            <a:fld id="{D255EF73-BDE5-2E40-B020-9F32B59734B0}" type="slidenum">
              <a:rPr lang="de-DE"/>
              <a:pPr>
                <a:defRPr/>
              </a:pPr>
              <a:t>‹#›</a:t>
            </a:fld>
            <a:endParaRPr lang="de-DE"/>
          </a:p>
        </p:txBody>
      </p:sp>
    </p:spTree>
    <p:extLst>
      <p:ext uri="{BB962C8B-B14F-4D97-AF65-F5344CB8AC3E}">
        <p14:creationId xmlns:p14="http://schemas.microsoft.com/office/powerpoint/2010/main" val="4050537780"/>
      </p:ext>
    </p:extLst>
  </p:cSld>
  <p:clrMapOvr>
    <a:masterClrMapping/>
  </p:clrMapOvr>
  <p:transition xmlns:p14="http://schemas.microsoft.com/office/powerpoint/2010/mai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4"/>
          </p:nvPr>
        </p:nvSpPr>
        <p:spPr/>
        <p:txBody>
          <a:bodyPr>
            <a:noAutofit/>
          </a:bodyPr>
          <a:lstStyle>
            <a:lvl1pPr>
              <a:defRPr/>
            </a:lvl1pPr>
          </a:lstStyle>
          <a:p>
            <a:pPr>
              <a:defRPr/>
            </a:pPr>
            <a:fld id="{44645DD7-E334-7448-831D-222A5D679A40}" type="datetime1">
              <a:rPr lang="en-US"/>
              <a:pPr>
                <a:defRPr/>
              </a:pPr>
              <a:t>11/02/16</a:t>
            </a:fld>
            <a:endParaRPr lang="en-US"/>
          </a:p>
        </p:txBody>
      </p:sp>
      <p:sp>
        <p:nvSpPr>
          <p:cNvPr id="5" name="Footer Placeholder 4"/>
          <p:cNvSpPr>
            <a:spLocks noGrp="1"/>
          </p:cNvSpPr>
          <p:nvPr>
            <p:ph type="ftr" sz="quarter" idx="15"/>
          </p:nvPr>
        </p:nvSpPr>
        <p:spPr>
          <a:xfrm>
            <a:off x="8777288" y="6556375"/>
            <a:ext cx="2498725" cy="182563"/>
          </a:xfrm>
          <a:prstGeom prst="rect">
            <a:avLst/>
          </a:prstGeom>
        </p:spPr>
        <p:txBody>
          <a:bodyPr lIns="91432" tIns="45717" rIns="91432" bIns="45717">
            <a:noAutofit/>
          </a:bodyPr>
          <a:lstStyle>
            <a:lvl1pPr>
              <a:defRPr>
                <a:solidFill>
                  <a:srgbClr val="5F5F5F"/>
                </a:solidFill>
              </a:defRPr>
            </a:lvl1pPr>
          </a:lstStyle>
          <a:p>
            <a:pPr>
              <a:defRPr/>
            </a:pPr>
            <a:r>
              <a:rPr lang="en-US"/>
              <a:t>Oracle Confidential – Restricted</a:t>
            </a:r>
          </a:p>
        </p:txBody>
      </p:sp>
      <p:sp>
        <p:nvSpPr>
          <p:cNvPr id="6" name="Slide Number Placeholder 5"/>
          <p:cNvSpPr>
            <a:spLocks noGrp="1"/>
          </p:cNvSpPr>
          <p:nvPr>
            <p:ph type="sldNum" sz="quarter" idx="16"/>
          </p:nvPr>
        </p:nvSpPr>
        <p:spPr/>
        <p:txBody>
          <a:bodyPr>
            <a:noAutofit/>
          </a:bodyPr>
          <a:lstStyle>
            <a:lvl1pPr>
              <a:defRPr/>
            </a:lvl1pPr>
          </a:lstStyle>
          <a:p>
            <a:pPr>
              <a:defRPr/>
            </a:pPr>
            <a:fld id="{EE2DF02C-601A-E940-B965-36FB2B5E9852}" type="slidenum">
              <a:rPr lang="de-DE"/>
              <a:pPr>
                <a:defRPr/>
              </a:pPr>
              <a:t>‹#›</a:t>
            </a:fld>
            <a:endParaRPr lang="de-DE"/>
          </a:p>
        </p:txBody>
      </p:sp>
    </p:spTree>
    <p:extLst>
      <p:ext uri="{BB962C8B-B14F-4D97-AF65-F5344CB8AC3E}">
        <p14:creationId xmlns:p14="http://schemas.microsoft.com/office/powerpoint/2010/main" val="2131052687"/>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6" y="2600324"/>
            <a:ext cx="11125199" cy="1371600"/>
          </a:xfrm>
        </p:spPr>
        <p:txBody>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6" y="4038599"/>
            <a:ext cx="11125199" cy="914400"/>
          </a:xfrm>
        </p:spPr>
        <p:txBody>
          <a:bodyPr>
            <a:noAutofit/>
          </a:bodyPr>
          <a:lstStyle>
            <a:lvl1pPr marL="0" indent="0">
              <a:spcBef>
                <a:spcPts val="0"/>
              </a:spcBef>
              <a:buNone/>
              <a:defRPr sz="2400" b="1">
                <a:solidFill>
                  <a:schemeClr val="tx1"/>
                </a:solidFill>
              </a:defRPr>
            </a:lvl1pPr>
            <a:lvl2pPr marL="457161" indent="0">
              <a:buNone/>
              <a:defRPr sz="1900">
                <a:solidFill>
                  <a:schemeClr val="tx1">
                    <a:tint val="75000"/>
                  </a:schemeClr>
                </a:solidFill>
              </a:defRPr>
            </a:lvl2pPr>
            <a:lvl3pPr marL="914323" indent="0">
              <a:buNone/>
              <a:defRPr sz="1600">
                <a:solidFill>
                  <a:schemeClr val="tx1">
                    <a:tint val="75000"/>
                  </a:schemeClr>
                </a:solidFill>
              </a:defRPr>
            </a:lvl3pPr>
            <a:lvl4pPr marL="1371485" indent="0">
              <a:buNone/>
              <a:defRPr sz="1500">
                <a:solidFill>
                  <a:schemeClr val="tx1">
                    <a:tint val="75000"/>
                  </a:schemeClr>
                </a:solidFill>
              </a:defRPr>
            </a:lvl4pPr>
            <a:lvl5pPr marL="1828648" indent="0">
              <a:buNone/>
              <a:defRPr sz="1500">
                <a:solidFill>
                  <a:schemeClr val="tx1">
                    <a:tint val="75000"/>
                  </a:schemeClr>
                </a:solidFill>
              </a:defRPr>
            </a:lvl5pPr>
            <a:lvl6pPr marL="2285809" indent="0">
              <a:buNone/>
              <a:defRPr sz="1500">
                <a:solidFill>
                  <a:schemeClr val="tx1">
                    <a:tint val="75000"/>
                  </a:schemeClr>
                </a:solidFill>
              </a:defRPr>
            </a:lvl6pPr>
            <a:lvl7pPr marL="2742971" indent="0">
              <a:buNone/>
              <a:defRPr sz="1500">
                <a:solidFill>
                  <a:schemeClr val="tx1">
                    <a:tint val="75000"/>
                  </a:schemeClr>
                </a:solidFill>
              </a:defRPr>
            </a:lvl7pPr>
            <a:lvl8pPr marL="3200133" indent="0">
              <a:buNone/>
              <a:defRPr sz="1500">
                <a:solidFill>
                  <a:schemeClr val="tx1">
                    <a:tint val="75000"/>
                  </a:schemeClr>
                </a:solidFill>
              </a:defRPr>
            </a:lvl8pPr>
            <a:lvl9pPr marL="3657296"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C1CAC4-B3AF-D648-BD4E-1AA47C27F459}" type="datetime1">
              <a:rPr lang="en-US"/>
              <a:pPr>
                <a:defRPr/>
              </a:pPr>
              <a:t>11/02/16</a:t>
            </a:fld>
            <a:endParaRPr lang="en-US"/>
          </a:p>
        </p:txBody>
      </p:sp>
      <p:sp>
        <p:nvSpPr>
          <p:cNvPr id="5" name="Footer Placeholder 4"/>
          <p:cNvSpPr>
            <a:spLocks noGrp="1"/>
          </p:cNvSpPr>
          <p:nvPr>
            <p:ph type="ftr" sz="quarter" idx="11"/>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6" name="Slide Number Placeholder 5"/>
          <p:cNvSpPr>
            <a:spLocks noGrp="1"/>
          </p:cNvSpPr>
          <p:nvPr>
            <p:ph type="sldNum" sz="quarter" idx="12"/>
          </p:nvPr>
        </p:nvSpPr>
        <p:spPr/>
        <p:txBody>
          <a:bodyPr/>
          <a:lstStyle>
            <a:lvl1pPr>
              <a:defRPr/>
            </a:lvl1pPr>
          </a:lstStyle>
          <a:p>
            <a:pPr>
              <a:defRPr/>
            </a:pPr>
            <a:fld id="{685A32A0-58A7-C844-AA1E-D9C48BE950B3}" type="slidenum">
              <a:rPr lang="de-DE"/>
              <a:pPr>
                <a:defRPr/>
              </a:pPr>
              <a:t>‹#›</a:t>
            </a:fld>
            <a:endParaRPr lang="de-DE"/>
          </a:p>
        </p:txBody>
      </p:sp>
    </p:spTree>
    <p:extLst>
      <p:ext uri="{BB962C8B-B14F-4D97-AF65-F5344CB8AC3E}">
        <p14:creationId xmlns:p14="http://schemas.microsoft.com/office/powerpoint/2010/main" val="1240473036"/>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6" y="1524001"/>
            <a:ext cx="5410197" cy="44196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4"/>
          <p:cNvSpPr>
            <a:spLocks noGrp="1"/>
          </p:cNvSpPr>
          <p:nvPr>
            <p:ph type="dt" sz="half" idx="10"/>
          </p:nvPr>
        </p:nvSpPr>
        <p:spPr/>
        <p:txBody>
          <a:bodyPr/>
          <a:lstStyle>
            <a:lvl1pPr>
              <a:defRPr/>
            </a:lvl1pPr>
          </a:lstStyle>
          <a:p>
            <a:pPr>
              <a:defRPr/>
            </a:pPr>
            <a:fld id="{A5124694-249B-9442-B7C6-A522110F9BAA}" type="datetime1">
              <a:rPr lang="en-US"/>
              <a:pPr>
                <a:defRPr/>
              </a:pPr>
              <a:t>11/02/16</a:t>
            </a:fld>
            <a:endParaRPr lang="en-US"/>
          </a:p>
        </p:txBody>
      </p:sp>
      <p:sp>
        <p:nvSpPr>
          <p:cNvPr id="7" name="Footer Placeholder 5"/>
          <p:cNvSpPr>
            <a:spLocks noGrp="1"/>
          </p:cNvSpPr>
          <p:nvPr>
            <p:ph type="ftr" sz="quarter" idx="11"/>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9" name="Slide Number Placeholder 6"/>
          <p:cNvSpPr>
            <a:spLocks noGrp="1"/>
          </p:cNvSpPr>
          <p:nvPr>
            <p:ph type="sldNum" sz="quarter" idx="12"/>
          </p:nvPr>
        </p:nvSpPr>
        <p:spPr/>
        <p:txBody>
          <a:bodyPr/>
          <a:lstStyle>
            <a:lvl1pPr>
              <a:defRPr/>
            </a:lvl1pPr>
          </a:lstStyle>
          <a:p>
            <a:pPr>
              <a:defRPr/>
            </a:pPr>
            <a:fld id="{C479C85D-DF33-6240-8CE2-555341903893}" type="slidenum">
              <a:rPr lang="de-DE"/>
              <a:pPr>
                <a:defRPr/>
              </a:pPr>
              <a:t>‹#›</a:t>
            </a:fld>
            <a:endParaRPr lang="de-DE"/>
          </a:p>
        </p:txBody>
      </p:sp>
    </p:spTree>
    <p:extLst>
      <p:ext uri="{BB962C8B-B14F-4D97-AF65-F5344CB8AC3E}">
        <p14:creationId xmlns:p14="http://schemas.microsoft.com/office/powerpoint/2010/main" val="4206067287"/>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9" cy="762000"/>
          </a:xfrm>
        </p:spPr>
        <p:txBody>
          <a:bodyPr anchor="ctr">
            <a:noAutofit/>
          </a:bodyPr>
          <a:lstStyle>
            <a:lvl1pPr marL="0" indent="0">
              <a:spcBef>
                <a:spcPts val="0"/>
              </a:spcBef>
              <a:buNone/>
              <a:defRPr sz="2800" b="1"/>
            </a:lvl1pPr>
            <a:lvl2pPr marL="457161" indent="0">
              <a:buNone/>
              <a:defRPr sz="2000" b="1"/>
            </a:lvl2pPr>
            <a:lvl3pPr marL="914323" indent="0">
              <a:buNone/>
              <a:defRPr sz="1900" b="1"/>
            </a:lvl3pPr>
            <a:lvl4pPr marL="1371485" indent="0">
              <a:buNone/>
              <a:defRPr sz="1600" b="1"/>
            </a:lvl4pPr>
            <a:lvl5pPr marL="1828648" indent="0">
              <a:buNone/>
              <a:defRPr sz="1600" b="1"/>
            </a:lvl5pPr>
            <a:lvl6pPr marL="2285809" indent="0">
              <a:buNone/>
              <a:defRPr sz="1600" b="1"/>
            </a:lvl6pPr>
            <a:lvl7pPr marL="2742971" indent="0">
              <a:buNone/>
              <a:defRPr sz="1600" b="1"/>
            </a:lvl7pPr>
            <a:lvl8pPr marL="3200133" indent="0">
              <a:buNone/>
              <a:defRPr sz="1600" b="1"/>
            </a:lvl8pPr>
            <a:lvl9pPr marL="365729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9" cy="762000"/>
          </a:xfrm>
        </p:spPr>
        <p:txBody>
          <a:bodyPr anchor="ctr">
            <a:noAutofit/>
          </a:bodyPr>
          <a:lstStyle>
            <a:lvl1pPr marL="0" indent="0">
              <a:spcBef>
                <a:spcPts val="0"/>
              </a:spcBef>
              <a:buNone/>
              <a:defRPr sz="2800" b="1"/>
            </a:lvl1pPr>
            <a:lvl2pPr marL="457161" indent="0">
              <a:buNone/>
              <a:defRPr sz="2000" b="1"/>
            </a:lvl2pPr>
            <a:lvl3pPr marL="914323" indent="0">
              <a:buNone/>
              <a:defRPr sz="1900" b="1"/>
            </a:lvl3pPr>
            <a:lvl4pPr marL="1371485" indent="0">
              <a:buNone/>
              <a:defRPr sz="1600" b="1"/>
            </a:lvl4pPr>
            <a:lvl5pPr marL="1828648" indent="0">
              <a:buNone/>
              <a:defRPr sz="1600" b="1"/>
            </a:lvl5pPr>
            <a:lvl6pPr marL="2285809" indent="0">
              <a:buNone/>
              <a:defRPr sz="1600" b="1"/>
            </a:lvl6pPr>
            <a:lvl7pPr marL="2742971" indent="0">
              <a:buNone/>
              <a:defRPr sz="1600" b="1"/>
            </a:lvl7pPr>
            <a:lvl8pPr marL="3200133" indent="0">
              <a:buNone/>
              <a:defRPr sz="1600" b="1"/>
            </a:lvl8pPr>
            <a:lvl9pPr marL="365729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9" cy="3581400"/>
          </a:xfrm>
        </p:spPr>
        <p:txBody>
          <a:bodyPr>
            <a:noAutofit/>
          </a:bodyPr>
          <a:lstStyle>
            <a:lvl1pPr>
              <a:defRPr sz="2800"/>
            </a:lvl1pPr>
            <a:lvl2pPr>
              <a:defRPr sz="2400"/>
            </a:lvl2pPr>
            <a:lvl3pPr>
              <a:defRPr sz="2000"/>
            </a:lvl3pPr>
            <a:lvl4pPr>
              <a:defRPr sz="19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Date Placeholder 6"/>
          <p:cNvSpPr>
            <a:spLocks noGrp="1"/>
          </p:cNvSpPr>
          <p:nvPr>
            <p:ph type="dt" sz="half" idx="10"/>
          </p:nvPr>
        </p:nvSpPr>
        <p:spPr/>
        <p:txBody>
          <a:bodyPr>
            <a:noAutofit/>
          </a:bodyPr>
          <a:lstStyle>
            <a:lvl1pPr>
              <a:defRPr/>
            </a:lvl1pPr>
          </a:lstStyle>
          <a:p>
            <a:pPr>
              <a:defRPr/>
            </a:pPr>
            <a:fld id="{C155EC0E-C965-1342-85B4-E69046CB3333}" type="datetime1">
              <a:rPr lang="en-US"/>
              <a:pPr>
                <a:defRPr/>
              </a:pPr>
              <a:t>11/02/16</a:t>
            </a:fld>
            <a:endParaRPr lang="en-US"/>
          </a:p>
        </p:txBody>
      </p:sp>
      <p:sp>
        <p:nvSpPr>
          <p:cNvPr id="9" name="Footer Placeholder 7"/>
          <p:cNvSpPr>
            <a:spLocks noGrp="1"/>
          </p:cNvSpPr>
          <p:nvPr>
            <p:ph type="ftr" sz="quarter" idx="11"/>
          </p:nvPr>
        </p:nvSpPr>
        <p:spPr>
          <a:xfrm>
            <a:off x="8777288" y="6556375"/>
            <a:ext cx="2498725" cy="182563"/>
          </a:xfrm>
          <a:prstGeom prst="rect">
            <a:avLst/>
          </a:prstGeom>
        </p:spPr>
        <p:txBody>
          <a:bodyPr lIns="91432" tIns="45717" rIns="91432" bIns="45717">
            <a:noAutofit/>
          </a:bodyPr>
          <a:lstStyle>
            <a:lvl1pPr>
              <a:defRPr>
                <a:solidFill>
                  <a:srgbClr val="5F5F5F"/>
                </a:solidFill>
              </a:defRPr>
            </a:lvl1pPr>
          </a:lstStyle>
          <a:p>
            <a:pPr>
              <a:defRPr/>
            </a:pPr>
            <a:r>
              <a:rPr lang="en-US"/>
              <a:t>Oracle Confidential – Restricted</a:t>
            </a:r>
          </a:p>
        </p:txBody>
      </p:sp>
      <p:sp>
        <p:nvSpPr>
          <p:cNvPr id="10" name="Slide Number Placeholder 8"/>
          <p:cNvSpPr>
            <a:spLocks noGrp="1"/>
          </p:cNvSpPr>
          <p:nvPr>
            <p:ph type="sldNum" sz="quarter" idx="12"/>
          </p:nvPr>
        </p:nvSpPr>
        <p:spPr/>
        <p:txBody>
          <a:bodyPr>
            <a:noAutofit/>
          </a:bodyPr>
          <a:lstStyle>
            <a:lvl1pPr>
              <a:defRPr/>
            </a:lvl1pPr>
          </a:lstStyle>
          <a:p>
            <a:pPr>
              <a:defRPr/>
            </a:pPr>
            <a:fld id="{B682D147-CB3E-514C-94B2-EE4607EC05B1}" type="slidenum">
              <a:rPr lang="de-DE"/>
              <a:pPr>
                <a:defRPr/>
              </a:pPr>
              <a:t>‹#›</a:t>
            </a:fld>
            <a:endParaRPr lang="de-DE"/>
          </a:p>
        </p:txBody>
      </p:sp>
    </p:spTree>
    <p:extLst>
      <p:ext uri="{BB962C8B-B14F-4D97-AF65-F5344CB8AC3E}">
        <p14:creationId xmlns:p14="http://schemas.microsoft.com/office/powerpoint/2010/main" val="84033771"/>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B948851-37F1-9C43-9AD6-8EEF5C7DFE62}" type="datetime1">
              <a:rPr lang="en-US"/>
              <a:pPr>
                <a:defRPr/>
              </a:pPr>
              <a:t>11/02/16</a:t>
            </a:fld>
            <a:endParaRPr lang="en-US"/>
          </a:p>
        </p:txBody>
      </p:sp>
      <p:sp>
        <p:nvSpPr>
          <p:cNvPr id="4" name="Footer Placeholder 4"/>
          <p:cNvSpPr>
            <a:spLocks noGrp="1"/>
          </p:cNvSpPr>
          <p:nvPr>
            <p:ph type="ftr" sz="quarter" idx="11"/>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5" name="Slide Number Placeholder 5"/>
          <p:cNvSpPr>
            <a:spLocks noGrp="1"/>
          </p:cNvSpPr>
          <p:nvPr>
            <p:ph type="sldNum" sz="quarter" idx="12"/>
          </p:nvPr>
        </p:nvSpPr>
        <p:spPr/>
        <p:txBody>
          <a:bodyPr/>
          <a:lstStyle>
            <a:lvl1pPr>
              <a:defRPr/>
            </a:lvl1pPr>
          </a:lstStyle>
          <a:p>
            <a:pPr>
              <a:defRPr/>
            </a:pPr>
            <a:fld id="{2285578C-BC21-4E4F-82CC-69013EBEE5E9}" type="slidenum">
              <a:rPr lang="de-DE"/>
              <a:pPr>
                <a:defRPr/>
              </a:pPr>
              <a:t>‹#›</a:t>
            </a:fld>
            <a:endParaRPr lang="de-DE"/>
          </a:p>
        </p:txBody>
      </p:sp>
    </p:spTree>
    <p:extLst>
      <p:ext uri="{BB962C8B-B14F-4D97-AF65-F5344CB8AC3E}">
        <p14:creationId xmlns:p14="http://schemas.microsoft.com/office/powerpoint/2010/main" val="2681171576"/>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9595F2A5-31E3-2F4B-A1D9-A12564D19067}" type="datetime1">
              <a:rPr lang="en-US"/>
              <a:pPr>
                <a:defRPr/>
              </a:pPr>
              <a:t>11/02/16</a:t>
            </a:fld>
            <a:endParaRPr lang="en-US"/>
          </a:p>
        </p:txBody>
      </p:sp>
      <p:sp>
        <p:nvSpPr>
          <p:cNvPr id="5" name="Footer Placeholder 4"/>
          <p:cNvSpPr>
            <a:spLocks noGrp="1"/>
          </p:cNvSpPr>
          <p:nvPr>
            <p:ph type="ftr" sz="quarter" idx="15"/>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8" name="Slide Number Placeholder 5"/>
          <p:cNvSpPr>
            <a:spLocks noGrp="1"/>
          </p:cNvSpPr>
          <p:nvPr>
            <p:ph type="sldNum" sz="quarter" idx="16"/>
          </p:nvPr>
        </p:nvSpPr>
        <p:spPr/>
        <p:txBody>
          <a:bodyPr/>
          <a:lstStyle>
            <a:lvl1pPr>
              <a:defRPr/>
            </a:lvl1pPr>
          </a:lstStyle>
          <a:p>
            <a:pPr>
              <a:defRPr/>
            </a:pPr>
            <a:fld id="{D65A9990-0A46-BE47-A9DC-CC3B73CBFA4B}" type="slidenum">
              <a:rPr lang="de-DE"/>
              <a:pPr>
                <a:defRPr/>
              </a:pPr>
              <a:t>‹#›</a:t>
            </a:fld>
            <a:endParaRPr lang="de-DE"/>
          </a:p>
        </p:txBody>
      </p:sp>
    </p:spTree>
    <p:extLst>
      <p:ext uri="{BB962C8B-B14F-4D97-AF65-F5344CB8AC3E}">
        <p14:creationId xmlns:p14="http://schemas.microsoft.com/office/powerpoint/2010/main" val="3978243548"/>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4"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5" name="Slide Number Placeholder 5"/>
          <p:cNvSpPr>
            <a:spLocks noGrp="1"/>
          </p:cNvSpPr>
          <p:nvPr>
            <p:ph type="sldNum" sz="quarter" idx="11"/>
          </p:nvPr>
        </p:nvSpPr>
        <p:spPr/>
        <p:txBody>
          <a:bodyPr/>
          <a:lstStyle>
            <a:lvl1pPr>
              <a:defRPr>
                <a:latin typeface="Arial" charset="0"/>
              </a:defRPr>
            </a:lvl1pPr>
          </a:lstStyle>
          <a:p>
            <a:pPr>
              <a:defRPr/>
            </a:pPr>
            <a:fld id="{E0E6247F-BC3F-634F-AE18-B6BC798A356E}" type="slidenum">
              <a:rPr lang="en-US"/>
              <a:pPr>
                <a:defRPr/>
              </a:pPr>
              <a:t>‹#›</a:t>
            </a:fld>
            <a:endParaRPr lang="en-US"/>
          </a:p>
        </p:txBody>
      </p:sp>
    </p:spTree>
    <p:extLst>
      <p:ext uri="{BB962C8B-B14F-4D97-AF65-F5344CB8AC3E}">
        <p14:creationId xmlns:p14="http://schemas.microsoft.com/office/powerpoint/2010/main" val="1431298969"/>
      </p:ext>
    </p:extLst>
  </p:cSld>
  <p:clrMapOvr>
    <a:masterClrMapping/>
  </p:clrMapOvr>
  <p:transition xmlns:p14="http://schemas.microsoft.com/office/powerpoint/2010/mai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BCB33C-B826-0E41-9D84-1EDD18B5E6B6}" type="datetime1">
              <a:rPr lang="en-US"/>
              <a:pPr>
                <a:defRPr/>
              </a:pPr>
              <a:t>11/02/16</a:t>
            </a:fld>
            <a:endParaRPr lang="en-US"/>
          </a:p>
        </p:txBody>
      </p:sp>
      <p:sp>
        <p:nvSpPr>
          <p:cNvPr id="3" name="Footer Placeholder 4"/>
          <p:cNvSpPr>
            <a:spLocks noGrp="1"/>
          </p:cNvSpPr>
          <p:nvPr>
            <p:ph type="ftr" sz="quarter" idx="11"/>
          </p:nvPr>
        </p:nvSpPr>
        <p:spPr>
          <a:xfrm>
            <a:off x="8777288" y="6556375"/>
            <a:ext cx="2498725" cy="182563"/>
          </a:xfrm>
          <a:prstGeom prst="rect">
            <a:avLst/>
          </a:prstGeom>
        </p:spPr>
        <p:txBody>
          <a:bodyPr lIns="91432" tIns="45717" rIns="91432" bIns="45717"/>
          <a:lstStyle>
            <a:lvl1pPr>
              <a:defRPr>
                <a:solidFill>
                  <a:srgbClr val="5F5F5F"/>
                </a:solidFill>
              </a:defRPr>
            </a:lvl1pPr>
          </a:lstStyle>
          <a:p>
            <a:pPr>
              <a:defRPr/>
            </a:pPr>
            <a:r>
              <a:rPr lang="en-US"/>
              <a:t>Oracle Confidential – Restricted</a:t>
            </a:r>
          </a:p>
        </p:txBody>
      </p:sp>
      <p:sp>
        <p:nvSpPr>
          <p:cNvPr id="4" name="Slide Number Placeholder 5"/>
          <p:cNvSpPr>
            <a:spLocks noGrp="1"/>
          </p:cNvSpPr>
          <p:nvPr>
            <p:ph type="sldNum" sz="quarter" idx="12"/>
          </p:nvPr>
        </p:nvSpPr>
        <p:spPr/>
        <p:txBody>
          <a:bodyPr/>
          <a:lstStyle>
            <a:lvl1pPr>
              <a:defRPr/>
            </a:lvl1pPr>
          </a:lstStyle>
          <a:p>
            <a:pPr>
              <a:defRPr/>
            </a:pPr>
            <a:fld id="{C6006230-FB6D-D742-A9CF-2370D16A848C}" type="slidenum">
              <a:rPr lang="de-DE"/>
              <a:pPr>
                <a:defRPr/>
              </a:pPr>
              <a:t>‹#›</a:t>
            </a:fld>
            <a:endParaRPr lang="de-DE"/>
          </a:p>
        </p:txBody>
      </p:sp>
    </p:spTree>
    <p:extLst>
      <p:ext uri="{BB962C8B-B14F-4D97-AF65-F5344CB8AC3E}">
        <p14:creationId xmlns:p14="http://schemas.microsoft.com/office/powerpoint/2010/main" val="408520466"/>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768" rtlCol="0">
            <a:noAutofit/>
          </a:bodyPr>
          <a:lstStyle>
            <a:lvl1pPr marL="0" indent="0" algn="ctr">
              <a:buNone/>
              <a:defRPr sz="2400"/>
            </a:lvl1pPr>
            <a:lvl2pPr marL="456921" indent="0">
              <a:buNone/>
              <a:defRPr sz="2800"/>
            </a:lvl2pPr>
            <a:lvl3pPr marL="913867" indent="0">
              <a:buNone/>
              <a:defRPr sz="2400"/>
            </a:lvl3pPr>
            <a:lvl4pPr marL="1370797" indent="0">
              <a:buNone/>
              <a:defRPr sz="2000"/>
            </a:lvl4pPr>
            <a:lvl5pPr marL="1827736" indent="0">
              <a:buNone/>
              <a:defRPr sz="2000"/>
            </a:lvl5pPr>
            <a:lvl6pPr marL="2284657" indent="0">
              <a:buNone/>
              <a:defRPr sz="2000"/>
            </a:lvl6pPr>
            <a:lvl7pPr marL="2741599" indent="0">
              <a:buNone/>
              <a:defRPr sz="2000"/>
            </a:lvl7pPr>
            <a:lvl8pPr marL="3198533" indent="0">
              <a:buNone/>
              <a:defRPr sz="2000"/>
            </a:lvl8pPr>
            <a:lvl9pPr marL="3655472" indent="0">
              <a:buNone/>
              <a:defRPr sz="2000"/>
            </a:lvl9pPr>
          </a:lstStyle>
          <a:p>
            <a:pPr lvl="0"/>
            <a:r>
              <a:rPr lang="en-US" noProof="0" smtClean="0"/>
              <a:t>Click icon to add picture</a:t>
            </a:r>
            <a:endParaRPr noProof="0" dirty="0"/>
          </a:p>
        </p:txBody>
      </p:sp>
      <p:sp>
        <p:nvSpPr>
          <p:cNvPr id="4" name="Text Placeholder 3"/>
          <p:cNvSpPr>
            <a:spLocks noGrp="1"/>
          </p:cNvSpPr>
          <p:nvPr>
            <p:ph type="body" sz="half" idx="2"/>
          </p:nvPr>
        </p:nvSpPr>
        <p:spPr>
          <a:xfrm>
            <a:off x="7008831" y="1524000"/>
            <a:ext cx="4648201" cy="4419600"/>
          </a:xfrm>
        </p:spPr>
        <p:txBody>
          <a:bodyPr>
            <a:noAutofit/>
          </a:bodyPr>
          <a:lstStyle>
            <a:lvl1pPr marL="0" indent="0">
              <a:buNone/>
              <a:defRPr sz="2000"/>
            </a:lvl1pPr>
            <a:lvl2pPr marL="456921" indent="0">
              <a:buNone/>
              <a:defRPr sz="1200"/>
            </a:lvl2pPr>
            <a:lvl3pPr marL="913867" indent="0">
              <a:buNone/>
              <a:defRPr sz="1100"/>
            </a:lvl3pPr>
            <a:lvl4pPr marL="1370797" indent="0">
              <a:buNone/>
              <a:defRPr sz="900"/>
            </a:lvl4pPr>
            <a:lvl5pPr marL="1827736" indent="0">
              <a:buNone/>
              <a:defRPr sz="900"/>
            </a:lvl5pPr>
            <a:lvl6pPr marL="2284657" indent="0">
              <a:buNone/>
              <a:defRPr sz="900"/>
            </a:lvl6pPr>
            <a:lvl7pPr marL="2741599" indent="0">
              <a:buNone/>
              <a:defRPr sz="900"/>
            </a:lvl7pPr>
            <a:lvl8pPr marL="3198533" indent="0">
              <a:buNone/>
              <a:defRPr sz="900"/>
            </a:lvl8pPr>
            <a:lvl9pPr marL="36554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6" name="Slide Number Placeholder 6"/>
          <p:cNvSpPr>
            <a:spLocks noGrp="1"/>
          </p:cNvSpPr>
          <p:nvPr>
            <p:ph type="sldNum" sz="quarter" idx="11"/>
          </p:nvPr>
        </p:nvSpPr>
        <p:spPr/>
        <p:txBody>
          <a:bodyPr/>
          <a:lstStyle>
            <a:lvl1pPr>
              <a:defRPr>
                <a:latin typeface="Arial" charset="0"/>
              </a:defRPr>
            </a:lvl1pPr>
          </a:lstStyle>
          <a:p>
            <a:pPr>
              <a:defRPr/>
            </a:pPr>
            <a:fld id="{26D7BDED-B662-E24E-8BAF-B28DE89558C3}" type="slidenum">
              <a:rPr lang="en-US"/>
              <a:pPr>
                <a:defRPr/>
              </a:pPr>
              <a:t>‹#›</a:t>
            </a:fld>
            <a:endParaRPr lang="en-US"/>
          </a:p>
        </p:txBody>
      </p:sp>
    </p:spTree>
    <p:extLst>
      <p:ext uri="{BB962C8B-B14F-4D97-AF65-F5344CB8AC3E}">
        <p14:creationId xmlns:p14="http://schemas.microsoft.com/office/powerpoint/2010/main" val="1919430580"/>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p:nvPr>
        </p:nvSpPr>
        <p:spPr>
          <a:xfrm>
            <a:off x="531832"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3" name="Content Placeholder 2"/>
          <p:cNvSpPr>
            <a:spLocks noGrp="1"/>
          </p:cNvSpPr>
          <p:nvPr>
            <p:ph idx="1"/>
          </p:nvPr>
        </p:nvSpPr>
        <p:spPr>
          <a:xfrm>
            <a:off x="531154"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6" name="Slide Number Placeholder 5"/>
          <p:cNvSpPr>
            <a:spLocks noGrp="1"/>
          </p:cNvSpPr>
          <p:nvPr>
            <p:ph type="sldNum" sz="quarter" idx="15"/>
          </p:nvPr>
        </p:nvSpPr>
        <p:spPr/>
        <p:txBody>
          <a:bodyPr/>
          <a:lstStyle>
            <a:lvl1pPr>
              <a:defRPr>
                <a:latin typeface="Arial" charset="0"/>
              </a:defRPr>
            </a:lvl1pPr>
          </a:lstStyle>
          <a:p>
            <a:pPr>
              <a:defRPr/>
            </a:pPr>
            <a:fld id="{BA9CB8A3-0003-244C-82B7-67BA5306861A}" type="slidenum">
              <a:rPr lang="en-US"/>
              <a:pPr>
                <a:defRPr/>
              </a:pPr>
              <a:t>‹#›</a:t>
            </a:fld>
            <a:endParaRPr lang="en-US"/>
          </a:p>
        </p:txBody>
      </p:sp>
    </p:spTree>
    <p:extLst>
      <p:ext uri="{BB962C8B-B14F-4D97-AF65-F5344CB8AC3E}">
        <p14:creationId xmlns:p14="http://schemas.microsoft.com/office/powerpoint/2010/main" val="703006447"/>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4"/>
          </p:nvPr>
        </p:nvSpPr>
        <p:spPr/>
        <p:txBody>
          <a:bodyPr rtlCol="0">
            <a:noAutofit/>
          </a:bodyPr>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5" name="Slide Number Placeholder 5"/>
          <p:cNvSpPr>
            <a:spLocks noGrp="1"/>
          </p:cNvSpPr>
          <p:nvPr>
            <p:ph type="sldNum" sz="quarter" idx="15"/>
          </p:nvPr>
        </p:nvSpPr>
        <p:spPr/>
        <p:txBody>
          <a:bodyPr>
            <a:noAutofit/>
          </a:bodyPr>
          <a:lstStyle>
            <a:lvl1pPr>
              <a:defRPr>
                <a:latin typeface="Arial" charset="0"/>
              </a:defRPr>
            </a:lvl1pPr>
          </a:lstStyle>
          <a:p>
            <a:pPr>
              <a:defRPr/>
            </a:pPr>
            <a:fld id="{029259D9-0ABF-5140-9C1B-3CC9A64FEAF6}" type="slidenum">
              <a:rPr lang="en-US"/>
              <a:pPr>
                <a:defRPr/>
              </a:pPr>
              <a:t>‹#›</a:t>
            </a:fld>
            <a:endParaRPr lang="en-US"/>
          </a:p>
        </p:txBody>
      </p:sp>
    </p:spTree>
    <p:extLst>
      <p:ext uri="{BB962C8B-B14F-4D97-AF65-F5344CB8AC3E}">
        <p14:creationId xmlns:p14="http://schemas.microsoft.com/office/powerpoint/2010/main" val="1828806278"/>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4" name="Slide Number Placeholder 4"/>
          <p:cNvSpPr>
            <a:spLocks noGrp="1"/>
          </p:cNvSpPr>
          <p:nvPr>
            <p:ph type="sldNum" sz="quarter" idx="11"/>
          </p:nvPr>
        </p:nvSpPr>
        <p:spPr/>
        <p:txBody>
          <a:bodyPr/>
          <a:lstStyle>
            <a:lvl1pPr>
              <a:defRPr>
                <a:latin typeface="Arial" charset="0"/>
              </a:defRPr>
            </a:lvl1pPr>
          </a:lstStyle>
          <a:p>
            <a:pPr>
              <a:defRPr/>
            </a:pPr>
            <a:fld id="{A3BA16CC-E8B8-4041-A568-0BF8B56A49DF}" type="slidenum">
              <a:rPr lang="en-US"/>
              <a:pPr>
                <a:defRPr/>
              </a:pPr>
              <a:t>‹#›</a:t>
            </a:fld>
            <a:endParaRPr lang="en-US"/>
          </a:p>
        </p:txBody>
      </p:sp>
    </p:spTree>
    <p:extLst>
      <p:ext uri="{BB962C8B-B14F-4D97-AF65-F5344CB8AC3E}">
        <p14:creationId xmlns:p14="http://schemas.microsoft.com/office/powerpoint/2010/main" val="397729081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4" name="Date Placeholder 2"/>
          <p:cNvSpPr>
            <a:spLocks noGrp="1"/>
          </p:cNvSpPr>
          <p:nvPr>
            <p:ph type="dt" sz="half" idx="14"/>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5" name="Slide Number Placeholder 4"/>
          <p:cNvSpPr>
            <a:spLocks noGrp="1"/>
          </p:cNvSpPr>
          <p:nvPr>
            <p:ph type="sldNum" sz="quarter" idx="15"/>
          </p:nvPr>
        </p:nvSpPr>
        <p:spPr/>
        <p:txBody>
          <a:bodyPr/>
          <a:lstStyle>
            <a:lvl1pPr>
              <a:defRPr>
                <a:latin typeface="Arial" charset="0"/>
              </a:defRPr>
            </a:lvl1pPr>
          </a:lstStyle>
          <a:p>
            <a:pPr>
              <a:defRPr/>
            </a:pPr>
            <a:fld id="{3AC5E45B-C918-ED4B-9772-E62D51E76907}" type="slidenum">
              <a:rPr lang="en-US"/>
              <a:pPr>
                <a:defRPr/>
              </a:pPr>
              <a:t>‹#›</a:t>
            </a:fld>
            <a:endParaRPr lang="en-US"/>
          </a:p>
        </p:txBody>
      </p:sp>
    </p:spTree>
    <p:extLst>
      <p:ext uri="{BB962C8B-B14F-4D97-AF65-F5344CB8AC3E}">
        <p14:creationId xmlns:p14="http://schemas.microsoft.com/office/powerpoint/2010/main" val="942395744"/>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3" name="Slide Number Placeholder 3"/>
          <p:cNvSpPr>
            <a:spLocks noGrp="1"/>
          </p:cNvSpPr>
          <p:nvPr>
            <p:ph type="sldNum" sz="quarter" idx="11"/>
          </p:nvPr>
        </p:nvSpPr>
        <p:spPr/>
        <p:txBody>
          <a:bodyPr/>
          <a:lstStyle>
            <a:lvl1pPr>
              <a:defRPr>
                <a:latin typeface="Arial" charset="0"/>
              </a:defRPr>
            </a:lvl1pPr>
          </a:lstStyle>
          <a:p>
            <a:pPr>
              <a:defRPr/>
            </a:pPr>
            <a:fld id="{5117D8E3-3620-814E-BAE3-D571C6D30335}" type="slidenum">
              <a:rPr lang="en-US"/>
              <a:pPr>
                <a:defRPr/>
              </a:pPr>
              <a:t>‹#›</a:t>
            </a:fld>
            <a:endParaRPr lang="en-US"/>
          </a:p>
        </p:txBody>
      </p:sp>
    </p:spTree>
    <p:extLst>
      <p:ext uri="{BB962C8B-B14F-4D97-AF65-F5344CB8AC3E}">
        <p14:creationId xmlns:p14="http://schemas.microsoft.com/office/powerpoint/2010/main" val="4105978969"/>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768" rtlCol="0">
            <a:noAutofit/>
          </a:bodyPr>
          <a:lstStyle>
            <a:lvl1pPr marL="0" indent="0" algn="ctr">
              <a:buNone/>
              <a:defRPr sz="2400"/>
            </a:lvl1pPr>
            <a:lvl2pPr marL="456921" indent="0">
              <a:buNone/>
              <a:defRPr sz="2800"/>
            </a:lvl2pPr>
            <a:lvl3pPr marL="913867" indent="0">
              <a:buNone/>
              <a:defRPr sz="2400"/>
            </a:lvl3pPr>
            <a:lvl4pPr marL="1370797" indent="0">
              <a:buNone/>
              <a:defRPr sz="2000"/>
            </a:lvl4pPr>
            <a:lvl5pPr marL="1827736" indent="0">
              <a:buNone/>
              <a:defRPr sz="2000"/>
            </a:lvl5pPr>
            <a:lvl6pPr marL="2284657" indent="0">
              <a:buNone/>
              <a:defRPr sz="2000"/>
            </a:lvl6pPr>
            <a:lvl7pPr marL="2741599" indent="0">
              <a:buNone/>
              <a:defRPr sz="2000"/>
            </a:lvl7pPr>
            <a:lvl8pPr marL="3198533" indent="0">
              <a:buNone/>
              <a:defRPr sz="2000"/>
            </a:lvl8pPr>
            <a:lvl9pPr marL="3655472" indent="0">
              <a:buNone/>
              <a:defRPr sz="2000"/>
            </a:lvl9pPr>
          </a:lstStyle>
          <a:p>
            <a:pPr lvl="0"/>
            <a:r>
              <a:rPr lang="en-US" noProof="0" smtClean="0"/>
              <a:t>Click icon to add picture</a:t>
            </a:r>
            <a:endParaRPr noProof="0" dirty="0"/>
          </a:p>
        </p:txBody>
      </p:sp>
      <p:sp>
        <p:nvSpPr>
          <p:cNvPr id="4" name="Text Placeholder 3"/>
          <p:cNvSpPr>
            <a:spLocks noGrp="1"/>
          </p:cNvSpPr>
          <p:nvPr>
            <p:ph type="body" sz="half" idx="2"/>
          </p:nvPr>
        </p:nvSpPr>
        <p:spPr>
          <a:xfrm>
            <a:off x="7008831" y="1524000"/>
            <a:ext cx="4648201" cy="4419600"/>
          </a:xfrm>
        </p:spPr>
        <p:txBody>
          <a:bodyPr>
            <a:noAutofit/>
          </a:bodyPr>
          <a:lstStyle>
            <a:lvl1pPr marL="0" indent="0">
              <a:buNone/>
              <a:defRPr sz="2000"/>
            </a:lvl1pPr>
            <a:lvl2pPr marL="456921" indent="0">
              <a:buNone/>
              <a:defRPr sz="1200"/>
            </a:lvl2pPr>
            <a:lvl3pPr marL="913867" indent="0">
              <a:buNone/>
              <a:defRPr sz="1100"/>
            </a:lvl3pPr>
            <a:lvl4pPr marL="1370797" indent="0">
              <a:buNone/>
              <a:defRPr sz="900"/>
            </a:lvl4pPr>
            <a:lvl5pPr marL="1827736" indent="0">
              <a:buNone/>
              <a:defRPr sz="900"/>
            </a:lvl5pPr>
            <a:lvl6pPr marL="2284657" indent="0">
              <a:buNone/>
              <a:defRPr sz="900"/>
            </a:lvl6pPr>
            <a:lvl7pPr marL="2741599" indent="0">
              <a:buNone/>
              <a:defRPr sz="900"/>
            </a:lvl7pPr>
            <a:lvl8pPr marL="3198533" indent="0">
              <a:buNone/>
              <a:defRPr sz="900"/>
            </a:lvl8pPr>
            <a:lvl9pPr marL="36554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srgbClr val="5F5F5F">
                    <a:lumMod val="60000"/>
                    <a:lumOff val="40000"/>
                  </a:srgbClr>
                </a:solidFill>
                <a:latin typeface="Arial" pitchFamily="34" charset="0"/>
              </a:defRPr>
            </a:lvl1pPr>
          </a:lstStyle>
          <a:p>
            <a:pPr>
              <a:defRPr/>
            </a:pPr>
            <a:r>
              <a:rPr lang="en-US"/>
              <a:t>June 26th, 2014</a:t>
            </a:r>
            <a:endParaRPr dirty="0"/>
          </a:p>
        </p:txBody>
      </p:sp>
      <p:sp>
        <p:nvSpPr>
          <p:cNvPr id="6" name="Slide Number Placeholder 6"/>
          <p:cNvSpPr>
            <a:spLocks noGrp="1"/>
          </p:cNvSpPr>
          <p:nvPr>
            <p:ph type="sldNum" sz="quarter" idx="11"/>
          </p:nvPr>
        </p:nvSpPr>
        <p:spPr/>
        <p:txBody>
          <a:bodyPr/>
          <a:lstStyle>
            <a:lvl1pPr>
              <a:defRPr>
                <a:latin typeface="Arial" charset="0"/>
              </a:defRPr>
            </a:lvl1pPr>
          </a:lstStyle>
          <a:p>
            <a:pPr>
              <a:defRPr/>
            </a:pPr>
            <a:fld id="{CB53784B-E5B2-E643-ABA7-E2FECBAE204B}" type="slidenum">
              <a:rPr lang="en-US"/>
              <a:pPr>
                <a:defRPr/>
              </a:pPr>
              <a:t>‹#›</a:t>
            </a:fld>
            <a:endParaRPr lang="en-US"/>
          </a:p>
        </p:txBody>
      </p:sp>
    </p:spTree>
    <p:extLst>
      <p:ext uri="{BB962C8B-B14F-4D97-AF65-F5344CB8AC3E}">
        <p14:creationId xmlns:p14="http://schemas.microsoft.com/office/powerpoint/2010/main" val="153400025"/>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3" descr="Oracle logo in white on red staging background. Light blue frame around perimete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hidden">
          <a:xfrm>
            <a:off x="138113" y="130175"/>
            <a:ext cx="11912600" cy="654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0" y="0"/>
            <a:ext cx="12188825" cy="6858000"/>
            <a:chOff x="-287" y="0"/>
            <a:chExt cx="12189399" cy="6858000"/>
          </a:xfrm>
        </p:grpSpPr>
        <p:sp>
          <p:nvSpPr>
            <p:cNvPr id="4" name="Rectangle 3"/>
            <p:cNvSpPr/>
            <p:nvPr/>
          </p:nvSpPr>
          <p:spPr bwMode="gray">
            <a:xfrm>
              <a:off x="-287" y="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sp>
          <p:nvSpPr>
            <p:cNvPr id="5" name="Rectangle 4"/>
            <p:cNvSpPr/>
            <p:nvPr/>
          </p:nvSpPr>
          <p:spPr bwMode="gray">
            <a:xfrm>
              <a:off x="11995428" y="635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sp>
          <p:nvSpPr>
            <p:cNvPr id="6" name="Rectangle 5"/>
            <p:cNvSpPr/>
            <p:nvPr/>
          </p:nvSpPr>
          <p:spPr bwMode="gray">
            <a:xfrm>
              <a:off x="-287" y="6400800"/>
              <a:ext cx="12189399"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sp>
          <p:nvSpPr>
            <p:cNvPr id="7" name="Rectangle 6"/>
            <p:cNvSpPr/>
            <p:nvPr/>
          </p:nvSpPr>
          <p:spPr bwMode="gray">
            <a:xfrm>
              <a:off x="-287" y="0"/>
              <a:ext cx="12189399"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grpSp>
      <p:pic>
        <p:nvPicPr>
          <p:cNvPr id="8" name="Picture 2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black">
          <a:xfrm>
            <a:off x="3822700" y="2843213"/>
            <a:ext cx="45434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686400"/>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Border"/>
          <p:cNvGrpSpPr>
            <a:grpSpLocks/>
          </p:cNvGrpSpPr>
          <p:nvPr/>
        </p:nvGrpSpPr>
        <p:grpSpPr bwMode="auto">
          <a:xfrm>
            <a:off x="0" y="0"/>
            <a:ext cx="12188825" cy="6858000"/>
            <a:chOff x="-287" y="0"/>
            <a:chExt cx="12189399" cy="6858000"/>
          </a:xfrm>
        </p:grpSpPr>
        <p:sp>
          <p:nvSpPr>
            <p:cNvPr id="8" name="Rectangle 7"/>
            <p:cNvSpPr/>
            <p:nvPr/>
          </p:nvSpPr>
          <p:spPr bwMode="gray">
            <a:xfrm>
              <a:off x="-287" y="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sp>
          <p:nvSpPr>
            <p:cNvPr id="9" name="Rectangle 8"/>
            <p:cNvSpPr/>
            <p:nvPr/>
          </p:nvSpPr>
          <p:spPr bwMode="gray">
            <a:xfrm>
              <a:off x="11995428" y="635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sp>
          <p:nvSpPr>
            <p:cNvPr id="10" name="Rectangle 9"/>
            <p:cNvSpPr/>
            <p:nvPr/>
          </p:nvSpPr>
          <p:spPr bwMode="gray">
            <a:xfrm>
              <a:off x="-287" y="6400800"/>
              <a:ext cx="12189399"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sp>
          <p:nvSpPr>
            <p:cNvPr id="11" name="Rectangle 10"/>
            <p:cNvSpPr/>
            <p:nvPr/>
          </p:nvSpPr>
          <p:spPr bwMode="gray">
            <a:xfrm>
              <a:off x="-287" y="0"/>
              <a:ext cx="12189399"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8328" fontAlgn="auto">
                <a:spcBef>
                  <a:spcPts val="0"/>
                </a:spcBef>
                <a:spcAft>
                  <a:spcPts val="0"/>
                </a:spcAft>
                <a:defRPr/>
              </a:pPr>
              <a:endParaRPr sz="2400" dirty="0">
                <a:solidFill>
                  <a:srgbClr val="FFFFFF"/>
                </a:solidFill>
              </a:endParaRPr>
            </a:p>
          </p:txBody>
        </p:sp>
      </p:grpSp>
      <p:pic>
        <p:nvPicPr>
          <p:cNvPr id="1027" name="Oracle red badge logo" descr="Oracle logo in white on red staging background"/>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ltGray">
          <a:xfrm>
            <a:off x="531813" y="6264275"/>
            <a:ext cx="1622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531813" y="406400"/>
            <a:ext cx="11125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endParaRPr lang="de-DE"/>
          </a:p>
        </p:txBody>
      </p:sp>
      <p:sp>
        <p:nvSpPr>
          <p:cNvPr id="1029" name="Text Placeholder 2"/>
          <p:cNvSpPr>
            <a:spLocks noGrp="1"/>
          </p:cNvSpPr>
          <p:nvPr>
            <p:ph type="body" idx="1"/>
          </p:nvPr>
        </p:nvSpPr>
        <p:spPr bwMode="auto">
          <a:xfrm>
            <a:off x="531813" y="1524000"/>
            <a:ext cx="1112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62475" y="6556375"/>
            <a:ext cx="1227138" cy="182563"/>
          </a:xfrm>
          <a:prstGeom prst="rect">
            <a:avLst/>
          </a:prstGeom>
        </p:spPr>
        <p:txBody>
          <a:bodyPr vert="horz" wrap="none" lIns="0" tIns="0" rIns="0" bIns="0" numCol="1" anchor="ctr" anchorCtr="0" compatLnSpc="1">
            <a:prstTxWarp prst="textNoShape">
              <a:avLst/>
            </a:prstTxWarp>
          </a:bodyPr>
          <a:lstStyle>
            <a:lvl1pPr algn="r">
              <a:defRPr sz="800">
                <a:solidFill>
                  <a:srgbClr val="9F9F9F"/>
                </a:solidFill>
                <a:latin typeface="Calibri" pitchFamily="34" charset="0"/>
                <a:ea typeface="+mn-ea"/>
                <a:cs typeface="Arial" pitchFamily="34" charset="0"/>
              </a:defRPr>
            </a:lvl1pPr>
          </a:lstStyle>
          <a:p>
            <a:pPr>
              <a:defRPr/>
            </a:pPr>
            <a:r>
              <a:rPr lang="en-US"/>
              <a:t>June 26th, 2014</a:t>
            </a:r>
            <a:endParaRPr lang="de-DE"/>
          </a:p>
        </p:txBody>
      </p:sp>
      <p:sp>
        <p:nvSpPr>
          <p:cNvPr id="15" name="TextBox 14"/>
          <p:cNvSpPr txBox="1"/>
          <p:nvPr/>
        </p:nvSpPr>
        <p:spPr>
          <a:xfrm>
            <a:off x="5989638" y="6556375"/>
            <a:ext cx="2787650" cy="182563"/>
          </a:xfrm>
          <a:prstGeom prst="rect">
            <a:avLst/>
          </a:prstGeom>
          <a:noFill/>
        </p:spPr>
        <p:txBody>
          <a:bodyPr wrap="none" lIns="0" tIns="0" rIns="0" bIns="0" anchor="ctr"/>
          <a:lstStyle>
            <a:lvl1pPr defTabSz="1217613" eaLnBrk="0" hangingPunct="0">
              <a:defRPr>
                <a:solidFill>
                  <a:schemeClr val="tx1"/>
                </a:solidFill>
                <a:latin typeface="Arial" charset="0"/>
                <a:ea typeface="ＭＳ Ｐゴシック" charset="0"/>
                <a:cs typeface="Arial" charset="0"/>
              </a:defRPr>
            </a:lvl1pPr>
            <a:lvl2pPr marL="742950" indent="-285750" defTabSz="1217613" eaLnBrk="0" hangingPunct="0">
              <a:defRPr>
                <a:solidFill>
                  <a:schemeClr val="tx1"/>
                </a:solidFill>
                <a:latin typeface="Arial" charset="0"/>
                <a:ea typeface="Arial" charset="0"/>
                <a:cs typeface="Arial" charset="0"/>
              </a:defRPr>
            </a:lvl2pPr>
            <a:lvl3pPr marL="1143000" indent="-228600" defTabSz="1217613" eaLnBrk="0" hangingPunct="0">
              <a:defRPr>
                <a:solidFill>
                  <a:schemeClr val="tx1"/>
                </a:solidFill>
                <a:latin typeface="Arial" charset="0"/>
                <a:ea typeface="Arial" charset="0"/>
                <a:cs typeface="Arial" charset="0"/>
              </a:defRPr>
            </a:lvl3pPr>
            <a:lvl4pPr marL="1600200" indent="-228600" defTabSz="1217613" eaLnBrk="0" hangingPunct="0">
              <a:defRPr>
                <a:solidFill>
                  <a:schemeClr val="tx1"/>
                </a:solidFill>
                <a:latin typeface="Arial" charset="0"/>
                <a:ea typeface="Arial" charset="0"/>
                <a:cs typeface="Arial" charset="0"/>
              </a:defRPr>
            </a:lvl4pPr>
            <a:lvl5pPr marL="2057400" indent="-228600" defTabSz="1217613" eaLnBrk="0" hangingPunct="0">
              <a:defRPr>
                <a:solidFill>
                  <a:schemeClr val="tx1"/>
                </a:solidFill>
                <a:latin typeface="Arial" charset="0"/>
                <a:ea typeface="Arial" charset="0"/>
                <a:cs typeface="Arial" charset="0"/>
              </a:defRPr>
            </a:lvl5pPr>
            <a:lvl6pPr marL="2514600" indent="-228600" defTabSz="121761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121761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121761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121761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800" dirty="0" smtClean="0">
                <a:solidFill>
                  <a:srgbClr val="9F9F9F"/>
                </a:solidFill>
                <a:latin typeface="Calibri" charset="0"/>
              </a:rPr>
              <a:t>Copyright © 2014 Oracle and/or its affiliates. All rights reserved.  |  Oracle Confidential - Internal</a:t>
            </a:r>
          </a:p>
        </p:txBody>
      </p:sp>
      <p:sp>
        <p:nvSpPr>
          <p:cNvPr id="6" name="Slide Number Placeholder 5"/>
          <p:cNvSpPr>
            <a:spLocks noGrp="1"/>
          </p:cNvSpPr>
          <p:nvPr>
            <p:ph type="sldNum" sz="quarter" idx="4"/>
          </p:nvPr>
        </p:nvSpPr>
        <p:spPr>
          <a:xfrm>
            <a:off x="11276013" y="6556375"/>
            <a:ext cx="381000" cy="182563"/>
          </a:xfrm>
          <a:prstGeom prst="rect">
            <a:avLst/>
          </a:prstGeom>
        </p:spPr>
        <p:txBody>
          <a:bodyPr vert="horz" wrap="none" lIns="0" tIns="0" rIns="0" bIns="0" numCol="1" anchor="ctr" anchorCtr="0" compatLnSpc="1">
            <a:prstTxWarp prst="textNoShape">
              <a:avLst/>
            </a:prstTxWarp>
          </a:bodyPr>
          <a:lstStyle>
            <a:lvl1pPr algn="r">
              <a:defRPr sz="800">
                <a:solidFill>
                  <a:srgbClr val="9F9F9F"/>
                </a:solidFill>
                <a:latin typeface="Calibri" charset="0"/>
                <a:cs typeface="Arial" charset="0"/>
              </a:defRPr>
            </a:lvl1pPr>
          </a:lstStyle>
          <a:p>
            <a:pPr>
              <a:defRPr/>
            </a:pPr>
            <a:fld id="{8EBD3622-C1AA-FC42-8150-CFFEDDFC7C9A}"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90852" r:id="rId1"/>
    <p:sldLayoutId id="2147490853" r:id="rId2"/>
    <p:sldLayoutId id="2147490854" r:id="rId3"/>
    <p:sldLayoutId id="2147490855" r:id="rId4"/>
    <p:sldLayoutId id="2147490856" r:id="rId5"/>
    <p:sldLayoutId id="2147490857" r:id="rId6"/>
    <p:sldLayoutId id="2147490858" r:id="rId7"/>
    <p:sldLayoutId id="2147490859" r:id="rId8"/>
    <p:sldLayoutId id="2147490860" r:id="rId9"/>
    <p:sldLayoutId id="2147490861" r:id="rId10"/>
    <p:sldLayoutId id="2147490862" r:id="rId11"/>
  </p:sldLayoutIdLst>
  <p:transition xmlns:p14="http://schemas.microsoft.com/office/powerpoint/2010/main" spd="med">
    <p:fade/>
  </p:transition>
  <p:timing>
    <p:tnLst>
      <p:par>
        <p:cTn xmlns:p14="http://schemas.microsoft.com/office/powerpoint/2010/main" id="1" dur="indefinite" restart="never" nodeType="tmRoot"/>
      </p:par>
    </p:tnLst>
  </p:timing>
  <p:hf hdr="0"/>
  <p:txStyles>
    <p:titleStyle>
      <a:lvl1pPr algn="l" defTabSz="909638" rtl="0" eaLnBrk="0" fontAlgn="base" hangingPunct="0">
        <a:lnSpc>
          <a:spcPct val="80000"/>
        </a:lnSpc>
        <a:spcBef>
          <a:spcPct val="0"/>
        </a:spcBef>
        <a:spcAft>
          <a:spcPct val="0"/>
        </a:spcAft>
        <a:defRPr sz="3600" kern="1200">
          <a:solidFill>
            <a:schemeClr val="tx1"/>
          </a:solidFill>
          <a:latin typeface="+mj-lt"/>
          <a:ea typeface="ＭＳ Ｐゴシック" charset="0"/>
          <a:cs typeface="ＭＳ Ｐゴシック" charset="0"/>
        </a:defRPr>
      </a:lvl1pPr>
      <a:lvl2pPr algn="l" defTabSz="909638"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2pPr>
      <a:lvl3pPr algn="l" defTabSz="909638"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3pPr>
      <a:lvl4pPr algn="l" defTabSz="909638"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4pPr>
      <a:lvl5pPr algn="l" defTabSz="909638"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5pPr>
      <a:lvl6pPr marL="456961" algn="l" defTabSz="912358" rtl="0" fontAlgn="base">
        <a:lnSpc>
          <a:spcPct val="80000"/>
        </a:lnSpc>
        <a:spcBef>
          <a:spcPct val="0"/>
        </a:spcBef>
        <a:spcAft>
          <a:spcPct val="0"/>
        </a:spcAft>
        <a:defRPr sz="3600">
          <a:solidFill>
            <a:schemeClr val="tx1"/>
          </a:solidFill>
          <a:latin typeface="Calibri" pitchFamily="34" charset="0"/>
        </a:defRPr>
      </a:lvl6pPr>
      <a:lvl7pPr marL="913943" algn="l" defTabSz="912358" rtl="0" fontAlgn="base">
        <a:lnSpc>
          <a:spcPct val="80000"/>
        </a:lnSpc>
        <a:spcBef>
          <a:spcPct val="0"/>
        </a:spcBef>
        <a:spcAft>
          <a:spcPct val="0"/>
        </a:spcAft>
        <a:defRPr sz="3600">
          <a:solidFill>
            <a:schemeClr val="tx1"/>
          </a:solidFill>
          <a:latin typeface="Calibri" pitchFamily="34" charset="0"/>
        </a:defRPr>
      </a:lvl7pPr>
      <a:lvl8pPr marL="1370912" algn="l" defTabSz="912358" rtl="0" fontAlgn="base">
        <a:lnSpc>
          <a:spcPct val="80000"/>
        </a:lnSpc>
        <a:spcBef>
          <a:spcPct val="0"/>
        </a:spcBef>
        <a:spcAft>
          <a:spcPct val="0"/>
        </a:spcAft>
        <a:defRPr sz="3600">
          <a:solidFill>
            <a:schemeClr val="tx1"/>
          </a:solidFill>
          <a:latin typeface="Calibri" pitchFamily="34" charset="0"/>
        </a:defRPr>
      </a:lvl8pPr>
      <a:lvl9pPr marL="1827888" algn="l" defTabSz="912358" rtl="0" fontAlgn="base">
        <a:lnSpc>
          <a:spcPct val="80000"/>
        </a:lnSpc>
        <a:spcBef>
          <a:spcPct val="0"/>
        </a:spcBef>
        <a:spcAft>
          <a:spcPct val="0"/>
        </a:spcAft>
        <a:defRPr sz="3600">
          <a:solidFill>
            <a:schemeClr val="tx1"/>
          </a:solidFill>
          <a:latin typeface="Calibri" pitchFamily="34" charset="0"/>
        </a:defRPr>
      </a:lvl9pPr>
    </p:titleStyle>
    <p:bodyStyle>
      <a:lvl1pPr marL="223838" indent="-223838" algn="l" defTabSz="909638" rtl="0" eaLnBrk="0" fontAlgn="base" hangingPunct="0">
        <a:lnSpc>
          <a:spcPct val="90000"/>
        </a:lnSpc>
        <a:spcBef>
          <a:spcPts val="1200"/>
        </a:spcBef>
        <a:spcAft>
          <a:spcPct val="0"/>
        </a:spcAft>
        <a:buClr>
          <a:srgbClr val="9F9F9F"/>
        </a:buClr>
        <a:buFont typeface="Arial" charset="0"/>
        <a:buChar char="•"/>
        <a:defRPr sz="2800" kern="1200">
          <a:solidFill>
            <a:schemeClr val="tx1"/>
          </a:solidFill>
          <a:latin typeface="+mn-lt"/>
          <a:ea typeface="ＭＳ Ｐゴシック" charset="0"/>
          <a:cs typeface="ＭＳ Ｐゴシック" charset="0"/>
        </a:defRPr>
      </a:lvl1pPr>
      <a:lvl2pPr marL="498475" indent="-223838" algn="l" defTabSz="909638" rtl="0" eaLnBrk="0" fontAlgn="base" hangingPunct="0">
        <a:lnSpc>
          <a:spcPct val="90000"/>
        </a:lnSpc>
        <a:spcBef>
          <a:spcPts val="800"/>
        </a:spcBef>
        <a:spcAft>
          <a:spcPct val="0"/>
        </a:spcAft>
        <a:buClr>
          <a:srgbClr val="9F9F9F"/>
        </a:buClr>
        <a:buFont typeface="Arial" charset="0"/>
        <a:buChar char="–"/>
        <a:defRPr sz="2400" kern="1200">
          <a:solidFill>
            <a:schemeClr val="tx1"/>
          </a:solidFill>
          <a:latin typeface="+mn-lt"/>
          <a:ea typeface="ＭＳ Ｐゴシック" charset="0"/>
          <a:cs typeface="+mn-cs"/>
        </a:defRPr>
      </a:lvl2pPr>
      <a:lvl3pPr marL="727075" indent="-179388" algn="l" defTabSz="909638" rtl="0" eaLnBrk="0" fontAlgn="base" hangingPunct="0">
        <a:lnSpc>
          <a:spcPct val="90000"/>
        </a:lnSpc>
        <a:spcBef>
          <a:spcPts val="600"/>
        </a:spcBef>
        <a:spcAft>
          <a:spcPct val="0"/>
        </a:spcAft>
        <a:buClr>
          <a:srgbClr val="9F9F9F"/>
        </a:buClr>
        <a:buFont typeface="Arial" charset="0"/>
        <a:buChar char="•"/>
        <a:defRPr sz="2000" kern="1200">
          <a:solidFill>
            <a:schemeClr val="tx1"/>
          </a:solidFill>
          <a:latin typeface="+mn-lt"/>
          <a:ea typeface="ＭＳ Ｐゴシック" charset="0"/>
          <a:cs typeface="+mn-cs"/>
        </a:defRPr>
      </a:lvl3pPr>
      <a:lvl4pPr marL="955675" indent="-179388" algn="l" defTabSz="909638" rtl="0" eaLnBrk="0" fontAlgn="base" hangingPunct="0">
        <a:lnSpc>
          <a:spcPct val="90000"/>
        </a:lnSpc>
        <a:spcBef>
          <a:spcPts val="600"/>
        </a:spcBef>
        <a:spcAft>
          <a:spcPct val="0"/>
        </a:spcAft>
        <a:buClr>
          <a:srgbClr val="9F9F9F"/>
        </a:buClr>
        <a:buFont typeface="Arial" charset="0"/>
        <a:buChar char="–"/>
        <a:defRPr sz="1900" kern="1200">
          <a:solidFill>
            <a:schemeClr val="tx1"/>
          </a:solidFill>
          <a:latin typeface="+mn-lt"/>
          <a:ea typeface="ＭＳ Ｐゴシック" charset="0"/>
          <a:cs typeface="+mn-cs"/>
        </a:defRPr>
      </a:lvl4pPr>
      <a:lvl5pPr marL="1184275" indent="-179388" algn="l" defTabSz="909638" rtl="0" eaLnBrk="0" fontAlgn="base" hangingPunct="0">
        <a:lnSpc>
          <a:spcPct val="90000"/>
        </a:lnSpc>
        <a:spcBef>
          <a:spcPts val="600"/>
        </a:spcBef>
        <a:spcAft>
          <a:spcPct val="0"/>
        </a:spcAft>
        <a:buClr>
          <a:srgbClr val="9F9F9F"/>
        </a:buClr>
        <a:buFont typeface="Arial" charset="0"/>
        <a:buChar char="•"/>
        <a:defRPr sz="1600" kern="1200">
          <a:solidFill>
            <a:schemeClr val="tx1"/>
          </a:solidFill>
          <a:latin typeface="+mn-lt"/>
          <a:ea typeface="ＭＳ Ｐゴシック" charset="0"/>
          <a:cs typeface="+mn-cs"/>
        </a:defRPr>
      </a:lvl5pPr>
      <a:lvl6pPr marL="1416481" indent="-182768" algn="l" defTabSz="91386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4968" indent="-182768" algn="l" defTabSz="91386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3427" indent="-182768" algn="l" defTabSz="91386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1888" indent="-182768" algn="l" defTabSz="913867"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3867" rtl="0" eaLnBrk="1" latinLnBrk="0" hangingPunct="1">
        <a:defRPr sz="1900" kern="1200">
          <a:solidFill>
            <a:schemeClr val="tx1"/>
          </a:solidFill>
          <a:latin typeface="+mn-lt"/>
          <a:ea typeface="+mn-ea"/>
          <a:cs typeface="+mn-cs"/>
        </a:defRPr>
      </a:lvl1pPr>
      <a:lvl2pPr marL="456921" algn="l" defTabSz="913867" rtl="0" eaLnBrk="1" latinLnBrk="0" hangingPunct="1">
        <a:defRPr sz="1900" kern="1200">
          <a:solidFill>
            <a:schemeClr val="tx1"/>
          </a:solidFill>
          <a:latin typeface="+mn-lt"/>
          <a:ea typeface="+mn-ea"/>
          <a:cs typeface="+mn-cs"/>
        </a:defRPr>
      </a:lvl2pPr>
      <a:lvl3pPr marL="913867" algn="l" defTabSz="913867" rtl="0" eaLnBrk="1" latinLnBrk="0" hangingPunct="1">
        <a:defRPr sz="1900" kern="1200">
          <a:solidFill>
            <a:schemeClr val="tx1"/>
          </a:solidFill>
          <a:latin typeface="+mn-lt"/>
          <a:ea typeface="+mn-ea"/>
          <a:cs typeface="+mn-cs"/>
        </a:defRPr>
      </a:lvl3pPr>
      <a:lvl4pPr marL="1370797" algn="l" defTabSz="913867" rtl="0" eaLnBrk="1" latinLnBrk="0" hangingPunct="1">
        <a:defRPr sz="1900" kern="1200">
          <a:solidFill>
            <a:schemeClr val="tx1"/>
          </a:solidFill>
          <a:latin typeface="+mn-lt"/>
          <a:ea typeface="+mn-ea"/>
          <a:cs typeface="+mn-cs"/>
        </a:defRPr>
      </a:lvl4pPr>
      <a:lvl5pPr marL="1827736" algn="l" defTabSz="913867" rtl="0" eaLnBrk="1" latinLnBrk="0" hangingPunct="1">
        <a:defRPr sz="1900" kern="1200">
          <a:solidFill>
            <a:schemeClr val="tx1"/>
          </a:solidFill>
          <a:latin typeface="+mn-lt"/>
          <a:ea typeface="+mn-ea"/>
          <a:cs typeface="+mn-cs"/>
        </a:defRPr>
      </a:lvl5pPr>
      <a:lvl6pPr marL="2284657" algn="l" defTabSz="913867" rtl="0" eaLnBrk="1" latinLnBrk="0" hangingPunct="1">
        <a:defRPr sz="1900" kern="1200">
          <a:solidFill>
            <a:schemeClr val="tx1"/>
          </a:solidFill>
          <a:latin typeface="+mn-lt"/>
          <a:ea typeface="+mn-ea"/>
          <a:cs typeface="+mn-cs"/>
        </a:defRPr>
      </a:lvl6pPr>
      <a:lvl7pPr marL="2741599" algn="l" defTabSz="913867" rtl="0" eaLnBrk="1" latinLnBrk="0" hangingPunct="1">
        <a:defRPr sz="1900" kern="1200">
          <a:solidFill>
            <a:schemeClr val="tx1"/>
          </a:solidFill>
          <a:latin typeface="+mn-lt"/>
          <a:ea typeface="+mn-ea"/>
          <a:cs typeface="+mn-cs"/>
        </a:defRPr>
      </a:lvl7pPr>
      <a:lvl8pPr marL="3198533" algn="l" defTabSz="913867" rtl="0" eaLnBrk="1" latinLnBrk="0" hangingPunct="1">
        <a:defRPr sz="1900" kern="1200">
          <a:solidFill>
            <a:schemeClr val="tx1"/>
          </a:solidFill>
          <a:latin typeface="+mn-lt"/>
          <a:ea typeface="+mn-ea"/>
          <a:cs typeface="+mn-cs"/>
        </a:defRPr>
      </a:lvl8pPr>
      <a:lvl9pPr marL="3655472" algn="l" defTabSz="91386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314" name="Border"/>
          <p:cNvGrpSpPr>
            <a:grpSpLocks/>
          </p:cNvGrpSpPr>
          <p:nvPr/>
        </p:nvGrpSpPr>
        <p:grpSpPr bwMode="auto">
          <a:xfrm>
            <a:off x="0" y="0"/>
            <a:ext cx="12188825" cy="6858000"/>
            <a:chOff x="-287" y="0"/>
            <a:chExt cx="12189399" cy="6858000"/>
          </a:xfrm>
        </p:grpSpPr>
        <p:sp>
          <p:nvSpPr>
            <p:cNvPr id="8" name="Rectangle 7"/>
            <p:cNvSpPr/>
            <p:nvPr/>
          </p:nvSpPr>
          <p:spPr bwMode="gray">
            <a:xfrm>
              <a:off x="-287" y="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latin typeface="Calibri"/>
              </a:endParaRPr>
            </a:p>
          </p:txBody>
        </p:sp>
        <p:sp>
          <p:nvSpPr>
            <p:cNvPr id="9" name="Rectangle 8"/>
            <p:cNvSpPr/>
            <p:nvPr/>
          </p:nvSpPr>
          <p:spPr bwMode="gray">
            <a:xfrm>
              <a:off x="11995428" y="6350"/>
              <a:ext cx="193684" cy="68516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latin typeface="Calibri"/>
              </a:endParaRPr>
            </a:p>
          </p:txBody>
        </p:sp>
        <p:sp>
          <p:nvSpPr>
            <p:cNvPr id="10" name="Rectangle 9"/>
            <p:cNvSpPr/>
            <p:nvPr/>
          </p:nvSpPr>
          <p:spPr bwMode="gray">
            <a:xfrm>
              <a:off x="-287" y="6400800"/>
              <a:ext cx="12189399"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latin typeface="Calibri"/>
              </a:endParaRPr>
            </a:p>
          </p:txBody>
        </p:sp>
        <p:sp>
          <p:nvSpPr>
            <p:cNvPr id="11" name="Rectangle 10"/>
            <p:cNvSpPr/>
            <p:nvPr/>
          </p:nvSpPr>
          <p:spPr bwMode="gray">
            <a:xfrm>
              <a:off x="-287" y="0"/>
              <a:ext cx="12189399" cy="1920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dirty="0">
                <a:solidFill>
                  <a:srgbClr val="FFFFFF"/>
                </a:solidFill>
                <a:latin typeface="Calibri"/>
              </a:endParaRPr>
            </a:p>
          </p:txBody>
        </p:sp>
      </p:grpSp>
      <p:pic>
        <p:nvPicPr>
          <p:cNvPr id="13315" name="Oracle red badge logo" descr="Oracle logo in white on red staging background"/>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ltGray">
          <a:xfrm>
            <a:off x="531813" y="6264275"/>
            <a:ext cx="1622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Placeholder 1"/>
          <p:cNvSpPr>
            <a:spLocks noGrp="1"/>
          </p:cNvSpPr>
          <p:nvPr>
            <p:ph type="title"/>
          </p:nvPr>
        </p:nvSpPr>
        <p:spPr bwMode="auto">
          <a:xfrm>
            <a:off x="531813" y="406400"/>
            <a:ext cx="11125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endParaRPr lang="de-DE"/>
          </a:p>
        </p:txBody>
      </p:sp>
      <p:sp>
        <p:nvSpPr>
          <p:cNvPr id="13317" name="Text Placeholder 2"/>
          <p:cNvSpPr>
            <a:spLocks noGrp="1"/>
          </p:cNvSpPr>
          <p:nvPr>
            <p:ph type="body" idx="1"/>
          </p:nvPr>
        </p:nvSpPr>
        <p:spPr bwMode="auto">
          <a:xfrm>
            <a:off x="531813" y="1524000"/>
            <a:ext cx="11125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62475" y="6556375"/>
            <a:ext cx="1227138" cy="182563"/>
          </a:xfrm>
          <a:prstGeom prst="rect">
            <a:avLst/>
          </a:prstGeom>
        </p:spPr>
        <p:txBody>
          <a:bodyPr vert="horz" wrap="none" lIns="0" tIns="0" rIns="0" bIns="0" numCol="1" anchor="ctr" anchorCtr="0" compatLnSpc="1">
            <a:prstTxWarp prst="textNoShape">
              <a:avLst/>
            </a:prstTxWarp>
          </a:bodyPr>
          <a:lstStyle>
            <a:lvl1pPr algn="r">
              <a:defRPr sz="800">
                <a:solidFill>
                  <a:srgbClr val="9F9F9F"/>
                </a:solidFill>
                <a:latin typeface="Calibri" charset="0"/>
                <a:cs typeface="Arial" charset="0"/>
              </a:defRPr>
            </a:lvl1pPr>
          </a:lstStyle>
          <a:p>
            <a:pPr>
              <a:defRPr/>
            </a:pPr>
            <a:fld id="{C5594E21-AB6B-5346-B19B-AF76564E8245}" type="datetime1">
              <a:rPr lang="en-US"/>
              <a:pPr>
                <a:defRPr/>
              </a:pPr>
              <a:t>11/02/16</a:t>
            </a:fld>
            <a:endParaRPr lang="en-US"/>
          </a:p>
        </p:txBody>
      </p:sp>
      <p:sp>
        <p:nvSpPr>
          <p:cNvPr id="15" name="TextBox 14"/>
          <p:cNvSpPr txBox="1"/>
          <p:nvPr/>
        </p:nvSpPr>
        <p:spPr>
          <a:xfrm>
            <a:off x="5989638" y="6556375"/>
            <a:ext cx="2787650" cy="182563"/>
          </a:xfrm>
          <a:prstGeom prst="rect">
            <a:avLst/>
          </a:prstGeom>
          <a:noFill/>
        </p:spPr>
        <p:txBody>
          <a:bodyPr wrap="none" lIns="0" tIns="0" rIns="0" bIns="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r>
              <a:rPr lang="en-US" sz="800" smtClean="0">
                <a:solidFill>
                  <a:srgbClr val="9F9F9F"/>
                </a:solidFill>
                <a:latin typeface="Calibri" charset="0"/>
              </a:rPr>
              <a:t>Copyright © 2014 Oracle and/or its affiliates. All rights reserved.  |</a:t>
            </a:r>
          </a:p>
        </p:txBody>
      </p:sp>
      <p:sp>
        <p:nvSpPr>
          <p:cNvPr id="6" name="Slide Number Placeholder 5"/>
          <p:cNvSpPr>
            <a:spLocks noGrp="1"/>
          </p:cNvSpPr>
          <p:nvPr>
            <p:ph type="sldNum" sz="quarter" idx="4"/>
          </p:nvPr>
        </p:nvSpPr>
        <p:spPr>
          <a:xfrm>
            <a:off x="11276013" y="6556375"/>
            <a:ext cx="381000" cy="182563"/>
          </a:xfrm>
          <a:prstGeom prst="rect">
            <a:avLst/>
          </a:prstGeom>
        </p:spPr>
        <p:txBody>
          <a:bodyPr vert="horz" wrap="none" lIns="0" tIns="0" rIns="0" bIns="0" numCol="1" anchor="ctr" anchorCtr="0" compatLnSpc="1">
            <a:prstTxWarp prst="textNoShape">
              <a:avLst/>
            </a:prstTxWarp>
          </a:bodyPr>
          <a:lstStyle>
            <a:lvl1pPr algn="r">
              <a:defRPr sz="800">
                <a:solidFill>
                  <a:srgbClr val="9F9F9F"/>
                </a:solidFill>
                <a:latin typeface="Calibri" charset="0"/>
                <a:cs typeface="Arial" charset="0"/>
              </a:defRPr>
            </a:lvl1pPr>
          </a:lstStyle>
          <a:p>
            <a:pPr>
              <a:defRPr/>
            </a:pPr>
            <a:fld id="{93AE8861-F06F-974F-86E7-C8AF9B6E57D4}"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90863" r:id="rId1"/>
    <p:sldLayoutId id="2147490864" r:id="rId2"/>
    <p:sldLayoutId id="2147490865" r:id="rId3"/>
    <p:sldLayoutId id="2147490866" r:id="rId4"/>
    <p:sldLayoutId id="2147490867" r:id="rId5"/>
    <p:sldLayoutId id="2147490868" r:id="rId6"/>
    <p:sldLayoutId id="2147490869" r:id="rId7"/>
    <p:sldLayoutId id="2147490870" r:id="rId8"/>
    <p:sldLayoutId id="2147490871" r:id="rId9"/>
    <p:sldLayoutId id="2147490872" r:id="rId10"/>
  </p:sldLayoutIdLst>
  <p:transition xmlns:p14="http://schemas.microsoft.com/office/powerpoint/2010/main" spd="med">
    <p:fade/>
  </p:transition>
  <p:timing>
    <p:tnLst>
      <p:par>
        <p:cTn xmlns:p14="http://schemas.microsoft.com/office/powerpoint/2010/main" id="1" dur="indefinite" restart="never" nodeType="tmRoot"/>
      </p:par>
    </p:tnLst>
  </p:timing>
  <p:hf hdr="0" dt="0"/>
  <p:txStyles>
    <p:titleStyle>
      <a:lvl1pPr algn="l" rtl="0" eaLnBrk="0" fontAlgn="base" hangingPunct="0">
        <a:lnSpc>
          <a:spcPct val="80000"/>
        </a:lnSpc>
        <a:spcBef>
          <a:spcPct val="0"/>
        </a:spcBef>
        <a:spcAft>
          <a:spcPct val="0"/>
        </a:spcAft>
        <a:defRPr sz="3600" kern="1200">
          <a:solidFill>
            <a:schemeClr val="tx1"/>
          </a:soli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2pPr>
      <a:lvl3pPr algn="l"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3pPr>
      <a:lvl4pPr algn="l"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4pPr>
      <a:lvl5pPr algn="l" rtl="0" eaLnBrk="0" fontAlgn="base" hangingPunct="0">
        <a:lnSpc>
          <a:spcPct val="80000"/>
        </a:lnSpc>
        <a:spcBef>
          <a:spcPct val="0"/>
        </a:spcBef>
        <a:spcAft>
          <a:spcPct val="0"/>
        </a:spcAft>
        <a:defRPr sz="3600">
          <a:solidFill>
            <a:schemeClr val="tx1"/>
          </a:solidFill>
          <a:latin typeface="Calibri" pitchFamily="34" charset="0"/>
          <a:ea typeface="ＭＳ Ｐゴシック" charset="0"/>
          <a:cs typeface="ＭＳ Ｐゴシック" charset="0"/>
        </a:defRPr>
      </a:lvl5pPr>
      <a:lvl6pPr marL="457161" algn="l" rtl="0" eaLnBrk="1" fontAlgn="base" hangingPunct="1">
        <a:lnSpc>
          <a:spcPct val="80000"/>
        </a:lnSpc>
        <a:spcBef>
          <a:spcPct val="0"/>
        </a:spcBef>
        <a:spcAft>
          <a:spcPct val="0"/>
        </a:spcAft>
        <a:defRPr sz="3600">
          <a:solidFill>
            <a:schemeClr val="tx1"/>
          </a:solidFill>
          <a:latin typeface="Calibri" pitchFamily="34" charset="0"/>
        </a:defRPr>
      </a:lvl6pPr>
      <a:lvl7pPr marL="914323" algn="l" rtl="0" eaLnBrk="1" fontAlgn="base" hangingPunct="1">
        <a:lnSpc>
          <a:spcPct val="80000"/>
        </a:lnSpc>
        <a:spcBef>
          <a:spcPct val="0"/>
        </a:spcBef>
        <a:spcAft>
          <a:spcPct val="0"/>
        </a:spcAft>
        <a:defRPr sz="3600">
          <a:solidFill>
            <a:schemeClr val="tx1"/>
          </a:solidFill>
          <a:latin typeface="Calibri" pitchFamily="34" charset="0"/>
        </a:defRPr>
      </a:lvl7pPr>
      <a:lvl8pPr marL="1371485" algn="l" rtl="0" eaLnBrk="1" fontAlgn="base" hangingPunct="1">
        <a:lnSpc>
          <a:spcPct val="80000"/>
        </a:lnSpc>
        <a:spcBef>
          <a:spcPct val="0"/>
        </a:spcBef>
        <a:spcAft>
          <a:spcPct val="0"/>
        </a:spcAft>
        <a:defRPr sz="3600">
          <a:solidFill>
            <a:schemeClr val="tx1"/>
          </a:solidFill>
          <a:latin typeface="Calibri" pitchFamily="34" charset="0"/>
        </a:defRPr>
      </a:lvl8pPr>
      <a:lvl9pPr marL="1828648" algn="l" rtl="0" eaLnBrk="1" fontAlgn="base" hangingPunct="1">
        <a:lnSpc>
          <a:spcPct val="80000"/>
        </a:lnSpc>
        <a:spcBef>
          <a:spcPct val="0"/>
        </a:spcBef>
        <a:spcAft>
          <a:spcPct val="0"/>
        </a:spcAft>
        <a:defRPr sz="3600">
          <a:solidFill>
            <a:schemeClr val="tx1"/>
          </a:solidFill>
          <a:latin typeface="Calibri" pitchFamily="34" charset="0"/>
        </a:defRPr>
      </a:lvl9pPr>
    </p:titleStyle>
    <p:bodyStyle>
      <a:lvl1pPr marL="227013" indent="-227013" algn="l" rtl="0" eaLnBrk="0" fontAlgn="base" hangingPunct="0">
        <a:lnSpc>
          <a:spcPct val="90000"/>
        </a:lnSpc>
        <a:spcBef>
          <a:spcPts val="1200"/>
        </a:spcBef>
        <a:spcAft>
          <a:spcPct val="0"/>
        </a:spcAft>
        <a:buClr>
          <a:srgbClr val="9F9F9F"/>
        </a:buClr>
        <a:buFont typeface="Arial" charset="0"/>
        <a:buChar char="•"/>
        <a:defRPr sz="2800" kern="1200">
          <a:solidFill>
            <a:schemeClr val="tx1"/>
          </a:solidFill>
          <a:latin typeface="+mn-lt"/>
          <a:ea typeface="ＭＳ Ｐゴシック" charset="0"/>
          <a:cs typeface="ＭＳ Ｐゴシック" charset="0"/>
        </a:defRPr>
      </a:lvl1pPr>
      <a:lvl2pPr marL="500063" indent="-227013" algn="l" rtl="0" eaLnBrk="0" fontAlgn="base" hangingPunct="0">
        <a:lnSpc>
          <a:spcPct val="90000"/>
        </a:lnSpc>
        <a:spcBef>
          <a:spcPts val="800"/>
        </a:spcBef>
        <a:spcAft>
          <a:spcPct val="0"/>
        </a:spcAft>
        <a:buClr>
          <a:srgbClr val="9F9F9F"/>
        </a:buClr>
        <a:buFont typeface="Arial" charset="0"/>
        <a:buChar char="–"/>
        <a:defRPr sz="2400" kern="1200">
          <a:solidFill>
            <a:schemeClr val="tx1"/>
          </a:solidFill>
          <a:latin typeface="+mn-lt"/>
          <a:ea typeface="ＭＳ Ｐゴシック" charset="0"/>
          <a:cs typeface="+mn-cs"/>
        </a:defRPr>
      </a:lvl2pPr>
      <a:lvl3pPr marL="728663" indent="-180975" algn="l" rtl="0" eaLnBrk="0" fontAlgn="base" hangingPunct="0">
        <a:lnSpc>
          <a:spcPct val="90000"/>
        </a:lnSpc>
        <a:spcBef>
          <a:spcPts val="600"/>
        </a:spcBef>
        <a:spcAft>
          <a:spcPct val="0"/>
        </a:spcAft>
        <a:buClr>
          <a:srgbClr val="9F9F9F"/>
        </a:buClr>
        <a:buFont typeface="Arial" charset="0"/>
        <a:buChar char="•"/>
        <a:defRPr sz="2000" kern="1200">
          <a:solidFill>
            <a:schemeClr val="tx1"/>
          </a:solidFill>
          <a:latin typeface="+mn-lt"/>
          <a:ea typeface="ＭＳ Ｐゴシック" charset="0"/>
          <a:cs typeface="+mn-cs"/>
        </a:defRPr>
      </a:lvl3pPr>
      <a:lvl4pPr marL="957263" indent="-180975" algn="l" rtl="0" eaLnBrk="0" fontAlgn="base" hangingPunct="0">
        <a:lnSpc>
          <a:spcPct val="90000"/>
        </a:lnSpc>
        <a:spcBef>
          <a:spcPts val="600"/>
        </a:spcBef>
        <a:spcAft>
          <a:spcPct val="0"/>
        </a:spcAft>
        <a:buClr>
          <a:srgbClr val="9F9F9F"/>
        </a:buClr>
        <a:buFont typeface="Arial" charset="0"/>
        <a:buChar char="–"/>
        <a:defRPr kern="1200">
          <a:solidFill>
            <a:schemeClr val="tx1"/>
          </a:solidFill>
          <a:latin typeface="+mn-lt"/>
          <a:ea typeface="ＭＳ Ｐゴシック" charset="0"/>
          <a:cs typeface="+mn-cs"/>
        </a:defRPr>
      </a:lvl4pPr>
      <a:lvl5pPr marL="1185863" indent="-180975" algn="l" rtl="0" eaLnBrk="0" fontAlgn="base" hangingPunct="0">
        <a:lnSpc>
          <a:spcPct val="90000"/>
        </a:lnSpc>
        <a:spcBef>
          <a:spcPts val="600"/>
        </a:spcBef>
        <a:spcAft>
          <a:spcPct val="0"/>
        </a:spcAft>
        <a:buClr>
          <a:srgbClr val="9F9F9F"/>
        </a:buClr>
        <a:buFont typeface="Arial" charset="0"/>
        <a:buChar char="•"/>
        <a:defRPr sz="1600" kern="1200">
          <a:solidFill>
            <a:schemeClr val="tx1"/>
          </a:solidFill>
          <a:latin typeface="+mn-lt"/>
          <a:ea typeface="ＭＳ Ｐゴシック" charset="0"/>
          <a:cs typeface="+mn-cs"/>
        </a:defRPr>
      </a:lvl5pPr>
      <a:lvl6pPr marL="1417201"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78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363"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2944" indent="-182864" algn="l" defTabSz="914323"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323" rtl="0" eaLnBrk="1" latinLnBrk="0" hangingPunct="1">
        <a:defRPr sz="1900" kern="1200">
          <a:solidFill>
            <a:schemeClr val="tx1"/>
          </a:solidFill>
          <a:latin typeface="+mn-lt"/>
          <a:ea typeface="+mn-ea"/>
          <a:cs typeface="+mn-cs"/>
        </a:defRPr>
      </a:lvl1pPr>
      <a:lvl2pPr marL="457161" algn="l" defTabSz="914323" rtl="0" eaLnBrk="1" latinLnBrk="0" hangingPunct="1">
        <a:defRPr sz="1900" kern="1200">
          <a:solidFill>
            <a:schemeClr val="tx1"/>
          </a:solidFill>
          <a:latin typeface="+mn-lt"/>
          <a:ea typeface="+mn-ea"/>
          <a:cs typeface="+mn-cs"/>
        </a:defRPr>
      </a:lvl2pPr>
      <a:lvl3pPr marL="914323" algn="l" defTabSz="914323" rtl="0" eaLnBrk="1" latinLnBrk="0" hangingPunct="1">
        <a:defRPr sz="1900" kern="1200">
          <a:solidFill>
            <a:schemeClr val="tx1"/>
          </a:solidFill>
          <a:latin typeface="+mn-lt"/>
          <a:ea typeface="+mn-ea"/>
          <a:cs typeface="+mn-cs"/>
        </a:defRPr>
      </a:lvl3pPr>
      <a:lvl4pPr marL="1371485" algn="l" defTabSz="914323" rtl="0" eaLnBrk="1" latinLnBrk="0" hangingPunct="1">
        <a:defRPr sz="1900" kern="1200">
          <a:solidFill>
            <a:schemeClr val="tx1"/>
          </a:solidFill>
          <a:latin typeface="+mn-lt"/>
          <a:ea typeface="+mn-ea"/>
          <a:cs typeface="+mn-cs"/>
        </a:defRPr>
      </a:lvl4pPr>
      <a:lvl5pPr marL="1828648" algn="l" defTabSz="914323" rtl="0" eaLnBrk="1" latinLnBrk="0" hangingPunct="1">
        <a:defRPr sz="1900" kern="1200">
          <a:solidFill>
            <a:schemeClr val="tx1"/>
          </a:solidFill>
          <a:latin typeface="+mn-lt"/>
          <a:ea typeface="+mn-ea"/>
          <a:cs typeface="+mn-cs"/>
        </a:defRPr>
      </a:lvl5pPr>
      <a:lvl6pPr marL="2285809" algn="l" defTabSz="914323" rtl="0" eaLnBrk="1" latinLnBrk="0" hangingPunct="1">
        <a:defRPr sz="1900" kern="1200">
          <a:solidFill>
            <a:schemeClr val="tx1"/>
          </a:solidFill>
          <a:latin typeface="+mn-lt"/>
          <a:ea typeface="+mn-ea"/>
          <a:cs typeface="+mn-cs"/>
        </a:defRPr>
      </a:lvl6pPr>
      <a:lvl7pPr marL="2742971" algn="l" defTabSz="914323" rtl="0" eaLnBrk="1" latinLnBrk="0" hangingPunct="1">
        <a:defRPr sz="1900" kern="1200">
          <a:solidFill>
            <a:schemeClr val="tx1"/>
          </a:solidFill>
          <a:latin typeface="+mn-lt"/>
          <a:ea typeface="+mn-ea"/>
          <a:cs typeface="+mn-cs"/>
        </a:defRPr>
      </a:lvl7pPr>
      <a:lvl8pPr marL="3200133" algn="l" defTabSz="914323" rtl="0" eaLnBrk="1" latinLnBrk="0" hangingPunct="1">
        <a:defRPr sz="1900" kern="1200">
          <a:solidFill>
            <a:schemeClr val="tx1"/>
          </a:solidFill>
          <a:latin typeface="+mn-lt"/>
          <a:ea typeface="+mn-ea"/>
          <a:cs typeface="+mn-cs"/>
        </a:defRPr>
      </a:lvl8pPr>
      <a:lvl9pPr marL="3657296" algn="l" defTabSz="91432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1.png"/><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31.png"/><Relationship Id="rId6" Type="http://schemas.openxmlformats.org/officeDocument/2006/relationships/image" Target="../media/image35.png"/><Relationship Id="rId7" Type="http://schemas.openxmlformats.org/officeDocument/2006/relationships/image" Target="../media/image43.png"/><Relationship Id="rId8" Type="http://schemas.openxmlformats.org/officeDocument/2006/relationships/image" Target="../media/image44.png"/><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jpeg"/><Relationship Id="rId1" Type="http://schemas.openxmlformats.org/officeDocument/2006/relationships/slideLayout" Target="../slideLayouts/slideLayout20.xml"/><Relationship Id="rId2"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png"/><Relationship Id="rId6" Type="http://schemas.openxmlformats.org/officeDocument/2006/relationships/image" Target="../media/image47.png"/><Relationship Id="rId1" Type="http://schemas.openxmlformats.org/officeDocument/2006/relationships/slideLayout" Target="../slideLayouts/slideLayout20.xml"/><Relationship Id="rId2"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5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5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7"/>
          <p:cNvSpPr>
            <a:spLocks noGrp="1"/>
          </p:cNvSpPr>
          <p:nvPr>
            <p:ph type="title"/>
          </p:nvPr>
        </p:nvSpPr>
        <p:spPr>
          <a:xfrm>
            <a:off x="531813" y="406400"/>
            <a:ext cx="11125200" cy="508000"/>
          </a:xfrm>
        </p:spPr>
        <p:txBody>
          <a:bodyPr/>
          <a:lstStyle/>
          <a:p>
            <a:pPr eaLnBrk="1" hangingPunct="1"/>
            <a:r>
              <a:rPr lang="en-US">
                <a:latin typeface="Calibri" charset="0"/>
              </a:rPr>
              <a:t>Database In-Memory Acceleration Engines</a:t>
            </a:r>
          </a:p>
        </p:txBody>
      </p:sp>
      <p:sp>
        <p:nvSpPr>
          <p:cNvPr id="41986" name="Content Placeholder 6"/>
          <p:cNvSpPr>
            <a:spLocks noGrp="1"/>
          </p:cNvSpPr>
          <p:nvPr>
            <p:ph idx="1"/>
          </p:nvPr>
        </p:nvSpPr>
        <p:spPr>
          <a:xfrm>
            <a:off x="4341813" y="1676400"/>
            <a:ext cx="7543800" cy="3048000"/>
          </a:xfrm>
        </p:spPr>
        <p:txBody>
          <a:bodyPr/>
          <a:lstStyle/>
          <a:p>
            <a:pPr eaLnBrk="1" hangingPunct="1"/>
            <a:r>
              <a:rPr lang="en-US">
                <a:latin typeface="Calibri" charset="0"/>
              </a:rPr>
              <a:t>New SPARC chip uses dedicated acceleration engines built on chip</a:t>
            </a:r>
          </a:p>
          <a:p>
            <a:pPr lvl="1" eaLnBrk="1" hangingPunct="1"/>
            <a:r>
              <a:rPr lang="en-US">
                <a:latin typeface="Calibri" charset="0"/>
              </a:rPr>
              <a:t>Independently process streams of unaligned  database column elements of any size</a:t>
            </a:r>
          </a:p>
          <a:p>
            <a:pPr lvl="2" eaLnBrk="1" hangingPunct="1"/>
            <a:r>
              <a:rPr lang="en-US" sz="2400">
                <a:latin typeface="Calibri" charset="0"/>
              </a:rPr>
              <a:t>E.g. find all values that match </a:t>
            </a:r>
            <a:r>
              <a:rPr lang="ja-JP" altLang="en-US" sz="2400">
                <a:latin typeface="Calibri" charset="0"/>
              </a:rPr>
              <a:t>‘</a:t>
            </a:r>
            <a:r>
              <a:rPr lang="en-US" altLang="ja-JP" sz="2400">
                <a:latin typeface="Calibri" charset="0"/>
              </a:rPr>
              <a:t>California</a:t>
            </a:r>
            <a:r>
              <a:rPr lang="ja-JP" altLang="en-US" sz="2400">
                <a:latin typeface="Calibri" charset="0"/>
              </a:rPr>
              <a:t>’</a:t>
            </a:r>
            <a:endParaRPr lang="en-US" altLang="ja-JP" b="1">
              <a:solidFill>
                <a:schemeClr val="accent1"/>
              </a:solidFill>
              <a:latin typeface="Calibri" charset="0"/>
            </a:endParaRPr>
          </a:p>
          <a:p>
            <a:pPr eaLnBrk="1" hangingPunct="1">
              <a:spcBef>
                <a:spcPts val="1800"/>
              </a:spcBef>
            </a:pPr>
            <a:r>
              <a:rPr lang="en-US">
                <a:latin typeface="Calibri" charset="0"/>
              </a:rPr>
              <a:t>Frees CPU cores to run higher level SQL functions</a:t>
            </a:r>
          </a:p>
          <a:p>
            <a:pPr eaLnBrk="1" hangingPunct="1">
              <a:spcBef>
                <a:spcPts val="1800"/>
              </a:spcBef>
            </a:pPr>
            <a:r>
              <a:rPr lang="en-US">
                <a:latin typeface="Calibri" charset="0"/>
              </a:rPr>
              <a:t>Reads data directly from memory and places results in cache for core consumption</a:t>
            </a:r>
          </a:p>
          <a:p>
            <a:pPr lvl="1" eaLnBrk="1" hangingPunct="1"/>
            <a:r>
              <a:rPr lang="en-US">
                <a:latin typeface="Calibri" charset="0"/>
              </a:rPr>
              <a:t>Shared cache provides ultra-fast communication</a:t>
            </a:r>
          </a:p>
        </p:txBody>
      </p:sp>
      <p:sp>
        <p:nvSpPr>
          <p:cNvPr id="41987" name="Slide Number Placeholder 28"/>
          <p:cNvSpPr>
            <a:spLocks noGrp="1"/>
          </p:cNvSpPr>
          <p:nvPr>
            <p:ph type="sldNum" sz="quarter" idx="16"/>
          </p:nvPr>
        </p:nvSpPr>
        <p:spPr bwMode="auto">
          <a:xfrm>
            <a:off x="8777288" y="6556375"/>
            <a:ext cx="2498725"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nchor="t"/>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F1B33C95-E52F-FE45-A72B-2F75FFC5F761}" type="slidenum">
              <a:rPr lang="en-US" sz="800">
                <a:solidFill>
                  <a:srgbClr val="9F9F9F"/>
                </a:solidFill>
                <a:latin typeface="Calibri" charset="0"/>
              </a:rPr>
              <a:pPr algn="l" eaLnBrk="1" hangingPunct="1"/>
              <a:t>10</a:t>
            </a:fld>
            <a:endParaRPr lang="en-US" sz="800">
              <a:solidFill>
                <a:srgbClr val="9F9F9F"/>
              </a:solidFill>
              <a:latin typeface="Calibri" charset="0"/>
            </a:endParaRPr>
          </a:p>
        </p:txBody>
      </p:sp>
      <p:sp>
        <p:nvSpPr>
          <p:cNvPr id="22" name="Rounded Rectangle 21"/>
          <p:cNvSpPr/>
          <p:nvPr/>
        </p:nvSpPr>
        <p:spPr>
          <a:xfrm>
            <a:off x="379413" y="2057400"/>
            <a:ext cx="3505200" cy="3581400"/>
          </a:xfrm>
          <a:prstGeom prst="roundRect">
            <a:avLst/>
          </a:prstGeom>
          <a:solidFill>
            <a:srgbClr val="B3B3B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35" tIns="60917" rIns="121835" bIns="60917" anchor="ctr"/>
          <a:lstStyle/>
          <a:p>
            <a:pPr algn="ctr" fontAlgn="auto">
              <a:spcBef>
                <a:spcPts val="0"/>
              </a:spcBef>
              <a:spcAft>
                <a:spcPts val="0"/>
              </a:spcAft>
              <a:defRPr/>
            </a:pPr>
            <a:endParaRPr lang="en-US" dirty="0"/>
          </a:p>
        </p:txBody>
      </p:sp>
      <p:sp>
        <p:nvSpPr>
          <p:cNvPr id="23" name="Rounded Rectangle 22"/>
          <p:cNvSpPr/>
          <p:nvPr/>
        </p:nvSpPr>
        <p:spPr>
          <a:xfrm>
            <a:off x="531814" y="2971799"/>
            <a:ext cx="762000" cy="609600"/>
          </a:xfrm>
          <a:prstGeom prst="roundRect">
            <a:avLst/>
          </a:prstGeom>
          <a:solidFill>
            <a:srgbClr val="D8D8D8"/>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dirty="0">
                <a:solidFill>
                  <a:schemeClr val="tx1">
                    <a:lumMod val="75000"/>
                  </a:schemeClr>
                </a:solidFill>
              </a:rPr>
              <a:t>Core</a:t>
            </a:r>
          </a:p>
        </p:txBody>
      </p:sp>
      <p:sp>
        <p:nvSpPr>
          <p:cNvPr id="24" name="Rounded Rectangle 23"/>
          <p:cNvSpPr/>
          <p:nvPr/>
        </p:nvSpPr>
        <p:spPr>
          <a:xfrm>
            <a:off x="455613" y="3810003"/>
            <a:ext cx="3327467" cy="455084"/>
          </a:xfrm>
          <a:prstGeom prst="roundRect">
            <a:avLst/>
          </a:prstGeom>
          <a:solidFill>
            <a:srgbClr val="D8D8D8"/>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dirty="0">
                <a:solidFill>
                  <a:schemeClr val="tx1">
                    <a:lumMod val="75000"/>
                  </a:schemeClr>
                </a:solidFill>
              </a:rPr>
              <a:t>Shared Cache</a:t>
            </a:r>
          </a:p>
        </p:txBody>
      </p:sp>
      <p:sp>
        <p:nvSpPr>
          <p:cNvPr id="41995" name="Rectangle 24"/>
          <p:cNvSpPr>
            <a:spLocks noChangeArrowheads="1"/>
          </p:cNvSpPr>
          <p:nvPr/>
        </p:nvSpPr>
        <p:spPr bwMode="auto">
          <a:xfrm>
            <a:off x="1192213" y="2209800"/>
            <a:ext cx="19129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35" tIns="60917" rIns="121835" bIns="60917">
            <a:spAutoFit/>
          </a:bodyPr>
          <a:lstStyle/>
          <a:p>
            <a:pPr algn="ctr"/>
            <a:r>
              <a:rPr lang="en-US" sz="2800" b="1">
                <a:latin typeface="Calibri" charset="0"/>
              </a:rPr>
              <a:t>SPARC CPU</a:t>
            </a:r>
          </a:p>
        </p:txBody>
      </p:sp>
      <p:sp>
        <p:nvSpPr>
          <p:cNvPr id="26" name="Rounded Rectangle 25"/>
          <p:cNvSpPr/>
          <p:nvPr/>
        </p:nvSpPr>
        <p:spPr>
          <a:xfrm>
            <a:off x="1370013" y="2971799"/>
            <a:ext cx="762000" cy="609600"/>
          </a:xfrm>
          <a:prstGeom prst="roundRect">
            <a:avLst/>
          </a:prstGeom>
          <a:solidFill>
            <a:srgbClr val="D8D8D8"/>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dirty="0">
                <a:solidFill>
                  <a:schemeClr val="tx1">
                    <a:lumMod val="75000"/>
                  </a:schemeClr>
                </a:solidFill>
              </a:rPr>
              <a:t>Core</a:t>
            </a:r>
          </a:p>
        </p:txBody>
      </p:sp>
      <p:sp>
        <p:nvSpPr>
          <p:cNvPr id="27" name="Rounded Rectangle 26"/>
          <p:cNvSpPr/>
          <p:nvPr/>
        </p:nvSpPr>
        <p:spPr>
          <a:xfrm>
            <a:off x="2208212" y="2971799"/>
            <a:ext cx="762000" cy="609600"/>
          </a:xfrm>
          <a:prstGeom prst="roundRect">
            <a:avLst/>
          </a:prstGeom>
          <a:solidFill>
            <a:srgbClr val="D8D8D8"/>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dirty="0">
                <a:solidFill>
                  <a:schemeClr val="tx1">
                    <a:lumMod val="75000"/>
                  </a:schemeClr>
                </a:solidFill>
              </a:rPr>
              <a:t>Core</a:t>
            </a:r>
          </a:p>
        </p:txBody>
      </p:sp>
      <p:sp>
        <p:nvSpPr>
          <p:cNvPr id="32" name="Rounded Rectangle 31"/>
          <p:cNvSpPr/>
          <p:nvPr/>
        </p:nvSpPr>
        <p:spPr>
          <a:xfrm>
            <a:off x="3046415" y="2971799"/>
            <a:ext cx="762000" cy="609600"/>
          </a:xfrm>
          <a:prstGeom prst="roundRect">
            <a:avLst/>
          </a:prstGeom>
          <a:solidFill>
            <a:srgbClr val="D8D8D8"/>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dirty="0">
                <a:solidFill>
                  <a:schemeClr val="tx1">
                    <a:lumMod val="75000"/>
                  </a:schemeClr>
                </a:solidFill>
              </a:rPr>
              <a:t>Core</a:t>
            </a:r>
          </a:p>
        </p:txBody>
      </p:sp>
      <p:sp>
        <p:nvSpPr>
          <p:cNvPr id="33" name="Rounded Rectangle 32"/>
          <p:cNvSpPr/>
          <p:nvPr/>
        </p:nvSpPr>
        <p:spPr>
          <a:xfrm>
            <a:off x="455614" y="4495800"/>
            <a:ext cx="762000" cy="609600"/>
          </a:xfrm>
          <a:prstGeom prst="roundRect">
            <a:avLst/>
          </a:prstGeom>
          <a:solidFill>
            <a:schemeClr val="accent1"/>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sz="1600" b="1" dirty="0">
                <a:solidFill>
                  <a:schemeClr val="bg1"/>
                </a:solidFill>
              </a:rPr>
              <a:t>DB </a:t>
            </a:r>
            <a:r>
              <a:rPr lang="en-US" sz="1600" b="1" dirty="0" err="1">
                <a:solidFill>
                  <a:schemeClr val="bg1"/>
                </a:solidFill>
              </a:rPr>
              <a:t>Accel</a:t>
            </a:r>
            <a:endParaRPr lang="en-US" sz="1600" b="1" dirty="0">
              <a:solidFill>
                <a:schemeClr val="bg1"/>
              </a:solidFill>
            </a:endParaRPr>
          </a:p>
        </p:txBody>
      </p:sp>
      <p:cxnSp>
        <p:nvCxnSpPr>
          <p:cNvPr id="34" name="Straight Connector 33"/>
          <p:cNvCxnSpPr/>
          <p:nvPr/>
        </p:nvCxnSpPr>
        <p:spPr>
          <a:xfrm>
            <a:off x="912813" y="35814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751013" y="35814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89213" y="35814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27413" y="35814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319213" y="4495800"/>
            <a:ext cx="762000" cy="609600"/>
          </a:xfrm>
          <a:prstGeom prst="roundRect">
            <a:avLst/>
          </a:prstGeom>
          <a:solidFill>
            <a:schemeClr val="accent1"/>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sz="1600" b="1" dirty="0">
                <a:solidFill>
                  <a:schemeClr val="bg1"/>
                </a:solidFill>
              </a:rPr>
              <a:t>DB </a:t>
            </a:r>
            <a:r>
              <a:rPr lang="en-US" sz="1600" b="1" dirty="0" err="1">
                <a:solidFill>
                  <a:schemeClr val="bg1"/>
                </a:solidFill>
              </a:rPr>
              <a:t>Accel</a:t>
            </a:r>
            <a:endParaRPr lang="en-US" sz="1600" b="1" dirty="0">
              <a:solidFill>
                <a:schemeClr val="bg1"/>
              </a:solidFill>
            </a:endParaRPr>
          </a:p>
        </p:txBody>
      </p:sp>
      <p:sp>
        <p:nvSpPr>
          <p:cNvPr id="40" name="Rounded Rectangle 39"/>
          <p:cNvSpPr/>
          <p:nvPr/>
        </p:nvSpPr>
        <p:spPr>
          <a:xfrm>
            <a:off x="2182812" y="4495800"/>
            <a:ext cx="762000" cy="609600"/>
          </a:xfrm>
          <a:prstGeom prst="roundRect">
            <a:avLst/>
          </a:prstGeom>
          <a:solidFill>
            <a:schemeClr val="accent1"/>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sz="1600" b="1" dirty="0">
                <a:solidFill>
                  <a:schemeClr val="bg1"/>
                </a:solidFill>
              </a:rPr>
              <a:t>DB </a:t>
            </a:r>
            <a:r>
              <a:rPr lang="en-US" sz="1600" b="1" dirty="0" err="1">
                <a:solidFill>
                  <a:schemeClr val="bg1"/>
                </a:solidFill>
              </a:rPr>
              <a:t>Accel</a:t>
            </a:r>
            <a:endParaRPr lang="en-US" sz="1600" b="1" dirty="0">
              <a:solidFill>
                <a:schemeClr val="bg1"/>
              </a:solidFill>
            </a:endParaRPr>
          </a:p>
        </p:txBody>
      </p:sp>
      <p:sp>
        <p:nvSpPr>
          <p:cNvPr id="41" name="Rounded Rectangle 40"/>
          <p:cNvSpPr/>
          <p:nvPr/>
        </p:nvSpPr>
        <p:spPr>
          <a:xfrm>
            <a:off x="3046415" y="4495800"/>
            <a:ext cx="762000" cy="609600"/>
          </a:xfrm>
          <a:prstGeom prst="roundRect">
            <a:avLst/>
          </a:prstGeom>
          <a:solidFill>
            <a:schemeClr val="accent1"/>
          </a:solidFill>
          <a:ln>
            <a:solidFill>
              <a:srgbClr val="0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lIns="121835" tIns="60917" rIns="121835" bIns="60917" anchor="ctr"/>
          <a:lstStyle/>
          <a:p>
            <a:pPr algn="ctr" fontAlgn="auto">
              <a:spcBef>
                <a:spcPts val="0"/>
              </a:spcBef>
              <a:spcAft>
                <a:spcPts val="0"/>
              </a:spcAft>
              <a:defRPr/>
            </a:pPr>
            <a:r>
              <a:rPr lang="en-US" sz="1600" b="1" dirty="0">
                <a:solidFill>
                  <a:schemeClr val="bg1"/>
                </a:solidFill>
              </a:rPr>
              <a:t>DB </a:t>
            </a:r>
            <a:r>
              <a:rPr lang="en-US" sz="1600" b="1" dirty="0" err="1">
                <a:solidFill>
                  <a:schemeClr val="bg1"/>
                </a:solidFill>
              </a:rPr>
              <a:t>Accel</a:t>
            </a:r>
            <a:endParaRPr lang="en-US" sz="1600" b="1" dirty="0">
              <a:solidFill>
                <a:schemeClr val="bg1"/>
              </a:solidFill>
            </a:endParaRPr>
          </a:p>
        </p:txBody>
      </p:sp>
      <p:cxnSp>
        <p:nvCxnSpPr>
          <p:cNvPr id="46" name="Straight Connector 45"/>
          <p:cNvCxnSpPr/>
          <p:nvPr/>
        </p:nvCxnSpPr>
        <p:spPr>
          <a:xfrm>
            <a:off x="912813" y="42672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751013" y="42672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89213" y="42672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27413" y="4267200"/>
            <a:ext cx="0" cy="228600"/>
          </a:xfrm>
          <a:prstGeom prst="line">
            <a:avLst/>
          </a:prstGeom>
          <a:ln w="28575" cmpd="sng">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2025" name="Rectangle 24"/>
          <p:cNvSpPr>
            <a:spLocks noChangeArrowheads="1"/>
          </p:cNvSpPr>
          <p:nvPr/>
        </p:nvSpPr>
        <p:spPr bwMode="auto">
          <a:xfrm>
            <a:off x="5302250" y="6524625"/>
            <a:ext cx="577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2" tIns="45697" rIns="91392" bIns="45697">
            <a:spAutoFit/>
          </a:bodyPr>
          <a:lstStyle/>
          <a:p>
            <a:fld id="{5E11CECB-FD91-7849-86A4-069A4D5BEB32}" type="datetime1">
              <a:rPr lang="en-US" sz="800">
                <a:solidFill>
                  <a:srgbClr val="9F9F9F"/>
                </a:solidFill>
                <a:latin typeface="Calibri" charset="0"/>
              </a:rPr>
              <a:pPr/>
              <a:t>11/02/16</a:t>
            </a:fld>
            <a:endParaRPr lang="de-DE"/>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atin typeface="Calibri" charset="0"/>
              </a:rPr>
              <a:t>Analytic Scans using “in-memory”</a:t>
            </a:r>
          </a:p>
        </p:txBody>
      </p:sp>
      <p:sp>
        <p:nvSpPr>
          <p:cNvPr id="44034" name="Text Placeholder 2"/>
          <p:cNvSpPr>
            <a:spLocks noGrp="1"/>
          </p:cNvSpPr>
          <p:nvPr>
            <p:ph type="body" sz="half" idx="2"/>
          </p:nvPr>
        </p:nvSpPr>
        <p:spPr>
          <a:xfrm>
            <a:off x="7008813" y="1524000"/>
            <a:ext cx="4648200" cy="4419600"/>
          </a:xfrm>
        </p:spPr>
        <p:txBody>
          <a:bodyPr/>
          <a:lstStyle/>
          <a:p>
            <a:pPr marL="341313" indent="-341313">
              <a:buFont typeface="Arial" charset="0"/>
              <a:buChar char="•"/>
            </a:pPr>
            <a:r>
              <a:rPr lang="en-US">
                <a:latin typeface="Calibri" charset="0"/>
              </a:rPr>
              <a:t>Many values loaded in one step</a:t>
            </a:r>
          </a:p>
          <a:p>
            <a:pPr marL="341313" indent="-341313">
              <a:buFont typeface="Arial" charset="0"/>
              <a:buChar char="•"/>
            </a:pPr>
            <a:r>
              <a:rPr lang="en-US">
                <a:latin typeface="Calibri" charset="0"/>
              </a:rPr>
              <a:t>SIMD operation works on more than one value at a time</a:t>
            </a:r>
          </a:p>
          <a:p>
            <a:pPr marL="341313" indent="-341313">
              <a:buFont typeface="Arial" charset="0"/>
              <a:buChar char="•"/>
            </a:pPr>
            <a:r>
              <a:rPr lang="en-US">
                <a:latin typeface="Calibri" charset="0"/>
              </a:rPr>
              <a:t>Padding required to fit into fixed width SIMD register</a:t>
            </a:r>
          </a:p>
          <a:p>
            <a:pPr marL="796925" lvl="1" indent="-341313">
              <a:buFont typeface="Arial" charset="0"/>
              <a:buChar char="•"/>
            </a:pPr>
            <a:r>
              <a:rPr lang="en-US">
                <a:latin typeface="Calibri" charset="0"/>
              </a:rPr>
              <a:t>SIMD register is 8, 16, or 32 bits wide</a:t>
            </a:r>
          </a:p>
          <a:p>
            <a:pPr marL="796925" lvl="1" indent="-341313">
              <a:buFont typeface="Arial" charset="0"/>
              <a:buChar char="•"/>
            </a:pPr>
            <a:r>
              <a:rPr lang="en-US">
                <a:latin typeface="Calibri" charset="0"/>
              </a:rPr>
              <a:t>in-memory values are contiguous</a:t>
            </a:r>
          </a:p>
        </p:txBody>
      </p:sp>
      <p:sp>
        <p:nvSpPr>
          <p:cNvPr id="4403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03F6E5-00D4-9B42-9CFF-965E8C71C279}" type="slidenum">
              <a:rPr lang="en-US" sz="800">
                <a:solidFill>
                  <a:srgbClr val="9F9F9F"/>
                </a:solidFill>
                <a:latin typeface="Calibri" charset="0"/>
              </a:rPr>
              <a:pPr eaLnBrk="1" hangingPunct="1"/>
              <a:t>11</a:t>
            </a:fld>
            <a:endParaRPr lang="en-US" sz="800">
              <a:solidFill>
                <a:srgbClr val="9F9F9F"/>
              </a:solidFill>
              <a:latin typeface="Calibri" charset="0"/>
            </a:endParaRPr>
          </a:p>
        </p:txBody>
      </p:sp>
      <p:sp>
        <p:nvSpPr>
          <p:cNvPr id="23" name="Rounded Rectangle 22"/>
          <p:cNvSpPr/>
          <p:nvPr/>
        </p:nvSpPr>
        <p:spPr>
          <a:xfrm>
            <a:off x="646113" y="1382713"/>
            <a:ext cx="3390900" cy="1597025"/>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45" tIns="60923" rIns="121845" bIns="60923" anchor="ctr"/>
          <a:lstStyle/>
          <a:p>
            <a:pPr algn="ctr" defTabSz="1218429" fontAlgn="auto">
              <a:lnSpc>
                <a:spcPct val="90000"/>
              </a:lnSpc>
              <a:spcBef>
                <a:spcPts val="0"/>
              </a:spcBef>
              <a:spcAft>
                <a:spcPts val="0"/>
              </a:spcAft>
              <a:defRPr/>
            </a:pPr>
            <a:endParaRPr lang="en-US" dirty="0">
              <a:solidFill>
                <a:srgbClr val="FFFFFF"/>
              </a:solidFill>
              <a:latin typeface="Calibri"/>
            </a:endParaRPr>
          </a:p>
        </p:txBody>
      </p:sp>
      <p:pic>
        <p:nvPicPr>
          <p:cNvPr id="44037" name="Picture 11" descr="table-column-2-no-arrow.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050" y="1687513"/>
            <a:ext cx="17208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5" descr="arrow-column-down.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6450" y="2058988"/>
            <a:ext cx="230188"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4" name="TextBox 26"/>
          <p:cNvSpPr txBox="1">
            <a:spLocks noChangeArrowheads="1"/>
          </p:cNvSpPr>
          <p:nvPr/>
        </p:nvSpPr>
        <p:spPr bwMode="auto">
          <a:xfrm>
            <a:off x="747713" y="1308100"/>
            <a:ext cx="681037" cy="457200"/>
          </a:xfrm>
          <a:prstGeom prst="rect">
            <a:avLst/>
          </a:prstGeom>
          <a:no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Memory</a:t>
            </a:r>
          </a:p>
        </p:txBody>
      </p:sp>
      <p:grpSp>
        <p:nvGrpSpPr>
          <p:cNvPr id="44040" name="Group 27"/>
          <p:cNvGrpSpPr>
            <a:grpSpLocks/>
          </p:cNvGrpSpPr>
          <p:nvPr/>
        </p:nvGrpSpPr>
        <p:grpSpPr bwMode="auto">
          <a:xfrm>
            <a:off x="719138" y="3429000"/>
            <a:ext cx="3070225" cy="1727200"/>
            <a:chOff x="498475" y="2578100"/>
            <a:chExt cx="4032250" cy="2160588"/>
          </a:xfrm>
        </p:grpSpPr>
        <p:sp>
          <p:nvSpPr>
            <p:cNvPr id="13" name="Rounded Rectangle 12"/>
            <p:cNvSpPr/>
            <p:nvPr/>
          </p:nvSpPr>
          <p:spPr>
            <a:xfrm>
              <a:off x="498475" y="2578100"/>
              <a:ext cx="4032250" cy="2160588"/>
            </a:xfrm>
            <a:prstGeom prst="roundRect">
              <a:avLst>
                <a:gd name="adj" fmla="val 8788"/>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429" fontAlgn="auto">
                <a:lnSpc>
                  <a:spcPct val="90000"/>
                </a:lnSpc>
                <a:spcBef>
                  <a:spcPts val="0"/>
                </a:spcBef>
                <a:spcAft>
                  <a:spcPts val="0"/>
                </a:spcAft>
                <a:defRPr/>
              </a:pPr>
              <a:endParaRPr lang="en-US" sz="1100" dirty="0">
                <a:solidFill>
                  <a:srgbClr val="FFFFFF"/>
                </a:solidFill>
                <a:latin typeface="Calibri"/>
              </a:endParaRPr>
            </a:p>
          </p:txBody>
        </p:sp>
        <p:grpSp>
          <p:nvGrpSpPr>
            <p:cNvPr id="44046" name="Group 9"/>
            <p:cNvGrpSpPr>
              <a:grpSpLocks/>
            </p:cNvGrpSpPr>
            <p:nvPr/>
          </p:nvGrpSpPr>
          <p:grpSpPr bwMode="auto">
            <a:xfrm>
              <a:off x="1422400" y="2662238"/>
              <a:ext cx="1952625" cy="2076450"/>
              <a:chOff x="1172740" y="2748397"/>
              <a:chExt cx="1951575" cy="1869070"/>
            </a:xfrm>
          </p:grpSpPr>
          <p:pic>
            <p:nvPicPr>
              <p:cNvPr id="44054" name="Picture 5" descr="table-column-2-arrow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72740" y="2799853"/>
                <a:ext cx="820749" cy="17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Picture 6" descr="table-column-2-hotcells.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10070" y="2789852"/>
                <a:ext cx="514245" cy="17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6" name="Picture 7" descr="arrow-text.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20817" y="2748397"/>
                <a:ext cx="639253" cy="18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3" name="TextBox 8"/>
              <p:cNvSpPr txBox="1">
                <a:spLocks noChangeArrowheads="1"/>
              </p:cNvSpPr>
              <p:nvPr/>
            </p:nvSpPr>
            <p:spPr bwMode="auto">
              <a:xfrm rot="-5400000">
                <a:off x="2030760" y="3479032"/>
                <a:ext cx="915202" cy="914791"/>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Vector Register</a:t>
                </a:r>
              </a:p>
            </p:txBody>
          </p:sp>
        </p:grpSp>
        <p:sp>
          <p:nvSpPr>
            <p:cNvPr id="171023" name="TextBox 10"/>
            <p:cNvSpPr txBox="1">
              <a:spLocks noChangeArrowheads="1"/>
            </p:cNvSpPr>
            <p:nvPr/>
          </p:nvSpPr>
          <p:spPr bwMode="auto">
            <a:xfrm>
              <a:off x="590212" y="3001083"/>
              <a:ext cx="831885" cy="1360296"/>
            </a:xfrm>
            <a:prstGeom prst="rect">
              <a:avLst/>
            </a:prstGeom>
            <a:solidFill>
              <a:schemeClr val="bg1"/>
            </a:solid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Load</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multiple</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region </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values</a:t>
              </a:r>
            </a:p>
          </p:txBody>
        </p:sp>
        <p:sp>
          <p:nvSpPr>
            <p:cNvPr id="171024" name="TextBox 20"/>
            <p:cNvSpPr txBox="1">
              <a:spLocks noChangeArrowheads="1"/>
            </p:cNvSpPr>
            <p:nvPr/>
          </p:nvSpPr>
          <p:spPr bwMode="auto">
            <a:xfrm>
              <a:off x="3423628" y="3001083"/>
              <a:ext cx="956982" cy="1360296"/>
            </a:xfrm>
            <a:prstGeom prst="rect">
              <a:avLst/>
            </a:prstGeom>
            <a:solidFill>
              <a:schemeClr val="bg1"/>
            </a:solid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Vector</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Compare </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all values</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an 1 cycle</a:t>
              </a:r>
            </a:p>
          </p:txBody>
        </p:sp>
        <p:sp>
          <p:nvSpPr>
            <p:cNvPr id="171025" name="TextBox 21"/>
            <p:cNvSpPr txBox="1">
              <a:spLocks noChangeArrowheads="1"/>
            </p:cNvSpPr>
            <p:nvPr/>
          </p:nvSpPr>
          <p:spPr bwMode="auto">
            <a:xfrm>
              <a:off x="600636" y="2659520"/>
              <a:ext cx="508722" cy="381280"/>
            </a:xfrm>
            <a:prstGeom prst="rect">
              <a:avLst/>
            </a:prstGeom>
            <a:no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CPU</a:t>
              </a:r>
            </a:p>
          </p:txBody>
        </p:sp>
        <p:sp>
          <p:nvSpPr>
            <p:cNvPr id="171026" name="TextBox 28"/>
            <p:cNvSpPr txBox="1">
              <a:spLocks noChangeArrowheads="1"/>
            </p:cNvSpPr>
            <p:nvPr/>
          </p:nvSpPr>
          <p:spPr bwMode="auto">
            <a:xfrm>
              <a:off x="3029577" y="2977253"/>
              <a:ext cx="346098" cy="242272"/>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1027" name="TextBox 29"/>
            <p:cNvSpPr txBox="1">
              <a:spLocks noChangeArrowheads="1"/>
            </p:cNvSpPr>
            <p:nvPr/>
          </p:nvSpPr>
          <p:spPr bwMode="auto">
            <a:xfrm>
              <a:off x="3027492" y="3374420"/>
              <a:ext cx="348184" cy="242272"/>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1028" name="TextBox 30"/>
            <p:cNvSpPr txBox="1">
              <a:spLocks noChangeArrowheads="1"/>
            </p:cNvSpPr>
            <p:nvPr/>
          </p:nvSpPr>
          <p:spPr bwMode="auto">
            <a:xfrm>
              <a:off x="3017068" y="3569032"/>
              <a:ext cx="346098" cy="24028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1029" name="TextBox 31"/>
            <p:cNvSpPr txBox="1">
              <a:spLocks noChangeArrowheads="1"/>
            </p:cNvSpPr>
            <p:nvPr/>
          </p:nvSpPr>
          <p:spPr bwMode="auto">
            <a:xfrm>
              <a:off x="3017068" y="4162796"/>
              <a:ext cx="348182" cy="240287"/>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grpSp>
      <p:pic>
        <p:nvPicPr>
          <p:cNvPr id="44041" name="Picture 32" descr="table-column-2-no-arrow.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9338" y="1687513"/>
            <a:ext cx="1717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7" name="TextBox 34"/>
          <p:cNvSpPr txBox="1">
            <a:spLocks noChangeArrowheads="1"/>
          </p:cNvSpPr>
          <p:nvPr/>
        </p:nvSpPr>
        <p:spPr bwMode="auto">
          <a:xfrm>
            <a:off x="4211638" y="1714500"/>
            <a:ext cx="1919287" cy="115887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Example:</a:t>
            </a:r>
          </a:p>
          <a:p>
            <a:pPr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Find all sales</a:t>
            </a:r>
          </a:p>
          <a:p>
            <a:pPr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in region of CA</a:t>
            </a:r>
          </a:p>
        </p:txBody>
      </p:sp>
      <p:sp>
        <p:nvSpPr>
          <p:cNvPr id="171018" name="TextBox 41"/>
          <p:cNvSpPr txBox="1">
            <a:spLocks noChangeArrowheads="1"/>
          </p:cNvSpPr>
          <p:nvPr/>
        </p:nvSpPr>
        <p:spPr bwMode="auto">
          <a:xfrm>
            <a:off x="6807200" y="712788"/>
            <a:ext cx="4171950" cy="750887"/>
          </a:xfrm>
          <a:prstGeom prst="rect">
            <a:avLst/>
          </a:prstGeom>
          <a:noFill/>
          <a:ln w="9525">
            <a:noFill/>
            <a:miter lim="800000"/>
            <a:headEnd/>
            <a:tailEnd/>
          </a:ln>
        </p:spPr>
        <p:txBody>
          <a:bodyPr lIns="0" tIns="0" rIns="0" bIns="0"/>
          <a:lstStyle/>
          <a:p>
            <a:pPr defTabSz="1216364" fontAlgn="auto">
              <a:lnSpc>
                <a:spcPct val="90000"/>
              </a:lnSpc>
              <a:spcBef>
                <a:spcPts val="0"/>
              </a:spcBef>
              <a:spcAft>
                <a:spcPts val="0"/>
              </a:spcAft>
              <a:defRPr/>
            </a:pPr>
            <a:endParaRPr lang="en-US" dirty="0">
              <a:solidFill>
                <a:srgbClr val="5F5F5F"/>
              </a:solidFill>
              <a:latin typeface="Calibri" pitchFamily="34" charset="0"/>
              <a:ea typeface="+mn-ea"/>
              <a:cs typeface="+mn-cs"/>
            </a:endParaRPr>
          </a:p>
        </p:txBody>
      </p:sp>
      <p:sp>
        <p:nvSpPr>
          <p:cNvPr id="171019" name="TextBox 27"/>
          <p:cNvSpPr txBox="1">
            <a:spLocks noChangeArrowheads="1"/>
          </p:cNvSpPr>
          <p:nvPr/>
        </p:nvSpPr>
        <p:spPr bwMode="auto">
          <a:xfrm rot="16200000">
            <a:off x="1781175" y="2028825"/>
            <a:ext cx="1089025" cy="43497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REGION</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531813" y="198438"/>
            <a:ext cx="11125200" cy="889000"/>
          </a:xfrm>
        </p:spPr>
        <p:txBody>
          <a:bodyPr/>
          <a:lstStyle/>
          <a:p>
            <a:pPr eaLnBrk="1" hangingPunct="1"/>
            <a:r>
              <a:rPr lang="en-US">
                <a:latin typeface="Calibri" charset="0"/>
              </a:rPr>
              <a:t>Analytic Scans using “in-memory”</a:t>
            </a:r>
          </a:p>
        </p:txBody>
      </p:sp>
      <p:sp>
        <p:nvSpPr>
          <p:cNvPr id="4608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7D5813-D7F6-2748-8DC2-102E2AB1ABE4}" type="slidenum">
              <a:rPr lang="en-US" sz="800">
                <a:solidFill>
                  <a:srgbClr val="9F9F9F"/>
                </a:solidFill>
                <a:latin typeface="Calibri" charset="0"/>
              </a:rPr>
              <a:pPr eaLnBrk="1" hangingPunct="1"/>
              <a:t>12</a:t>
            </a:fld>
            <a:endParaRPr lang="en-US" sz="800">
              <a:solidFill>
                <a:srgbClr val="9F9F9F"/>
              </a:solidFill>
              <a:latin typeface="Calibri" charset="0"/>
            </a:endParaRPr>
          </a:p>
        </p:txBody>
      </p:sp>
      <p:sp>
        <p:nvSpPr>
          <p:cNvPr id="23" name="Rounded Rectangle 22"/>
          <p:cNvSpPr/>
          <p:nvPr/>
        </p:nvSpPr>
        <p:spPr>
          <a:xfrm>
            <a:off x="646113" y="1382713"/>
            <a:ext cx="3390900" cy="1597025"/>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45" tIns="60923" rIns="121845" bIns="60923" anchor="ctr"/>
          <a:lstStyle/>
          <a:p>
            <a:pPr algn="ctr" defTabSz="1218429" fontAlgn="auto">
              <a:lnSpc>
                <a:spcPct val="90000"/>
              </a:lnSpc>
              <a:spcBef>
                <a:spcPts val="0"/>
              </a:spcBef>
              <a:spcAft>
                <a:spcPts val="0"/>
              </a:spcAft>
              <a:defRPr/>
            </a:pPr>
            <a:endParaRPr lang="en-US" dirty="0">
              <a:solidFill>
                <a:srgbClr val="FFFFFF"/>
              </a:solidFill>
              <a:latin typeface="Calibri"/>
            </a:endParaRPr>
          </a:p>
        </p:txBody>
      </p:sp>
      <p:pic>
        <p:nvPicPr>
          <p:cNvPr id="46084" name="Picture 11" descr="table-column-2-no-arrow.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050" y="1687513"/>
            <a:ext cx="17208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TextBox 26"/>
          <p:cNvSpPr txBox="1">
            <a:spLocks noChangeArrowheads="1"/>
          </p:cNvSpPr>
          <p:nvPr/>
        </p:nvSpPr>
        <p:spPr bwMode="auto">
          <a:xfrm>
            <a:off x="747713" y="1308100"/>
            <a:ext cx="681037" cy="457200"/>
          </a:xfrm>
          <a:prstGeom prst="rect">
            <a:avLst/>
          </a:prstGeom>
          <a:no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Memory</a:t>
            </a:r>
          </a:p>
        </p:txBody>
      </p:sp>
      <p:pic>
        <p:nvPicPr>
          <p:cNvPr id="46086" name="Picture 32" descr="table-column-2-no-arrow.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19338" y="1687513"/>
            <a:ext cx="1717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9" name="TextBox 34"/>
          <p:cNvSpPr txBox="1">
            <a:spLocks noChangeArrowheads="1"/>
          </p:cNvSpPr>
          <p:nvPr/>
        </p:nvSpPr>
        <p:spPr bwMode="auto">
          <a:xfrm>
            <a:off x="4211638" y="1714500"/>
            <a:ext cx="1919287" cy="115887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Example:</a:t>
            </a:r>
          </a:p>
          <a:p>
            <a:pPr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Find all sales</a:t>
            </a:r>
          </a:p>
          <a:p>
            <a:pPr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in region of CA</a:t>
            </a:r>
          </a:p>
        </p:txBody>
      </p:sp>
      <p:sp>
        <p:nvSpPr>
          <p:cNvPr id="172040" name="TextBox 41"/>
          <p:cNvSpPr txBox="1">
            <a:spLocks noChangeArrowheads="1"/>
          </p:cNvSpPr>
          <p:nvPr/>
        </p:nvSpPr>
        <p:spPr bwMode="auto">
          <a:xfrm>
            <a:off x="6807200" y="712788"/>
            <a:ext cx="4171950" cy="750887"/>
          </a:xfrm>
          <a:prstGeom prst="rect">
            <a:avLst/>
          </a:prstGeom>
          <a:noFill/>
          <a:ln w="9525">
            <a:noFill/>
            <a:miter lim="800000"/>
            <a:headEnd/>
            <a:tailEnd/>
          </a:ln>
        </p:spPr>
        <p:txBody>
          <a:bodyPr lIns="0" tIns="0" rIns="0" bIns="0"/>
          <a:lstStyle/>
          <a:p>
            <a:pPr defTabSz="1216364" fontAlgn="auto">
              <a:lnSpc>
                <a:spcPct val="90000"/>
              </a:lnSpc>
              <a:spcBef>
                <a:spcPts val="0"/>
              </a:spcBef>
              <a:spcAft>
                <a:spcPts val="0"/>
              </a:spcAft>
              <a:defRPr/>
            </a:pPr>
            <a:endParaRPr lang="en-US" dirty="0">
              <a:solidFill>
                <a:srgbClr val="5F5F5F"/>
              </a:solidFill>
              <a:latin typeface="Calibri" pitchFamily="34" charset="0"/>
              <a:ea typeface="+mn-ea"/>
              <a:cs typeface="+mn-cs"/>
            </a:endParaRPr>
          </a:p>
        </p:txBody>
      </p:sp>
      <p:pic>
        <p:nvPicPr>
          <p:cNvPr id="4608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5038" y="2130425"/>
            <a:ext cx="335756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rot="16200000">
            <a:off x="7250906" y="2164557"/>
            <a:ext cx="3425825" cy="3357562"/>
          </a:xfrm>
          <a:prstGeom prst="rect">
            <a:avLst/>
          </a:prstGeom>
          <a:solidFill>
            <a:schemeClr val="bg1">
              <a:alpha val="7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pic>
        <p:nvPicPr>
          <p:cNvPr id="46091" name="Picture 34" descr="Final_Floorplan_tran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85038" y="2130425"/>
            <a:ext cx="335756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rot="16200000">
            <a:off x="7538244" y="5045869"/>
            <a:ext cx="268288" cy="304800"/>
          </a:xfrm>
          <a:prstGeom prst="rect">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42" name="Rectangle 41"/>
          <p:cNvSpPr/>
          <p:nvPr/>
        </p:nvSpPr>
        <p:spPr>
          <a:xfrm rot="16200000">
            <a:off x="7520782" y="4868069"/>
            <a:ext cx="195262" cy="196850"/>
          </a:xfrm>
          <a:prstGeom prst="rect">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43" name="Rectangle 42"/>
          <p:cNvSpPr/>
          <p:nvPr/>
        </p:nvSpPr>
        <p:spPr>
          <a:xfrm rot="16200000">
            <a:off x="7568407" y="4006056"/>
            <a:ext cx="509588" cy="606425"/>
          </a:xfrm>
          <a:prstGeom prst="rect">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44" name="Rectangle 43"/>
          <p:cNvSpPr/>
          <p:nvPr/>
        </p:nvSpPr>
        <p:spPr>
          <a:xfrm rot="16200000">
            <a:off x="7247731" y="4021932"/>
            <a:ext cx="269875" cy="195262"/>
          </a:xfrm>
          <a:prstGeom prst="rect">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b="1" dirty="0">
              <a:solidFill>
                <a:srgbClr val="FFFFFF"/>
              </a:solidFill>
              <a:latin typeface="Calibri"/>
            </a:endParaRPr>
          </a:p>
        </p:txBody>
      </p:sp>
      <p:sp>
        <p:nvSpPr>
          <p:cNvPr id="45" name="Freeform 44"/>
          <p:cNvSpPr/>
          <p:nvPr/>
        </p:nvSpPr>
        <p:spPr>
          <a:xfrm>
            <a:off x="2192338" y="2187575"/>
            <a:ext cx="5503862" cy="2995613"/>
          </a:xfrm>
          <a:custGeom>
            <a:avLst/>
            <a:gdLst>
              <a:gd name="connsiteX0" fmla="*/ 0 w 2499360"/>
              <a:gd name="connsiteY0" fmla="*/ 17780 h 2010410"/>
              <a:gd name="connsiteX1" fmla="*/ 472440 w 2499360"/>
              <a:gd name="connsiteY1" fmla="*/ 193040 h 2010410"/>
              <a:gd name="connsiteX2" fmla="*/ 2026920 w 2499360"/>
              <a:gd name="connsiteY2" fmla="*/ 1176020 h 2010410"/>
              <a:gd name="connsiteX3" fmla="*/ 2476500 w 2499360"/>
              <a:gd name="connsiteY3" fmla="*/ 1320800 h 2010410"/>
              <a:gd name="connsiteX4" fmla="*/ 2164080 w 2499360"/>
              <a:gd name="connsiteY4" fmla="*/ 1899920 h 2010410"/>
              <a:gd name="connsiteX5" fmla="*/ 2164080 w 2499360"/>
              <a:gd name="connsiteY5" fmla="*/ 1983740 h 2010410"/>
              <a:gd name="connsiteX0" fmla="*/ 0 w 2499360"/>
              <a:gd name="connsiteY0" fmla="*/ 17780 h 2010410"/>
              <a:gd name="connsiteX1" fmla="*/ 472440 w 2499360"/>
              <a:gd name="connsiteY1" fmla="*/ 193040 h 2010410"/>
              <a:gd name="connsiteX2" fmla="*/ 2026920 w 2499360"/>
              <a:gd name="connsiteY2" fmla="*/ 1176020 h 2010410"/>
              <a:gd name="connsiteX3" fmla="*/ 2476500 w 2499360"/>
              <a:gd name="connsiteY3" fmla="*/ 1320800 h 2010410"/>
              <a:gd name="connsiteX4" fmla="*/ 2164080 w 2499360"/>
              <a:gd name="connsiteY4" fmla="*/ 1899920 h 2010410"/>
              <a:gd name="connsiteX5" fmla="*/ 2164080 w 2499360"/>
              <a:gd name="connsiteY5" fmla="*/ 1983740 h 2010410"/>
              <a:gd name="connsiteX6" fmla="*/ 2171700 w 2499360"/>
              <a:gd name="connsiteY6" fmla="*/ 1976120 h 2010410"/>
              <a:gd name="connsiteX0" fmla="*/ 134877 w 2681852"/>
              <a:gd name="connsiteY0" fmla="*/ 17780 h 2227964"/>
              <a:gd name="connsiteX1" fmla="*/ 607317 w 2681852"/>
              <a:gd name="connsiteY1" fmla="*/ 193040 h 2227964"/>
              <a:gd name="connsiteX2" fmla="*/ 2161797 w 2681852"/>
              <a:gd name="connsiteY2" fmla="*/ 1176020 h 2227964"/>
              <a:gd name="connsiteX3" fmla="*/ 2611377 w 2681852"/>
              <a:gd name="connsiteY3" fmla="*/ 1320800 h 2227964"/>
              <a:gd name="connsiteX4" fmla="*/ 2298957 w 2681852"/>
              <a:gd name="connsiteY4" fmla="*/ 1899920 h 2227964"/>
              <a:gd name="connsiteX5" fmla="*/ 2298957 w 2681852"/>
              <a:gd name="connsiteY5" fmla="*/ 1983740 h 2227964"/>
              <a:gd name="connsiteX6" fmla="*/ 1587 w 2681852"/>
              <a:gd name="connsiteY6" fmla="*/ 2226377 h 2227964"/>
              <a:gd name="connsiteX0" fmla="*/ 134877 w 2634237"/>
              <a:gd name="connsiteY0" fmla="*/ 17780 h 2227964"/>
              <a:gd name="connsiteX1" fmla="*/ 607317 w 2634237"/>
              <a:gd name="connsiteY1" fmla="*/ 193040 h 2227964"/>
              <a:gd name="connsiteX2" fmla="*/ 2161797 w 2634237"/>
              <a:gd name="connsiteY2" fmla="*/ 1176020 h 2227964"/>
              <a:gd name="connsiteX3" fmla="*/ 2611377 w 2634237"/>
              <a:gd name="connsiteY3" fmla="*/ 1320800 h 2227964"/>
              <a:gd name="connsiteX4" fmla="*/ 2298957 w 2634237"/>
              <a:gd name="connsiteY4" fmla="*/ 1899920 h 2227964"/>
              <a:gd name="connsiteX5" fmla="*/ 2225930 w 2634237"/>
              <a:gd name="connsiteY5" fmla="*/ 1318160 h 2227964"/>
              <a:gd name="connsiteX6" fmla="*/ 1587 w 2634237"/>
              <a:gd name="connsiteY6" fmla="*/ 2226377 h 2227964"/>
              <a:gd name="connsiteX0" fmla="*/ 134877 w 2652857"/>
              <a:gd name="connsiteY0" fmla="*/ 8890 h 2219074"/>
              <a:gd name="connsiteX1" fmla="*/ 607317 w 2652857"/>
              <a:gd name="connsiteY1" fmla="*/ 184150 h 2219074"/>
              <a:gd name="connsiteX2" fmla="*/ 2050078 w 2652857"/>
              <a:gd name="connsiteY2" fmla="*/ 1039075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39075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39075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11377 w 2641858"/>
              <a:gd name="connsiteY3" fmla="*/ 1311910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11377 w 2641858"/>
              <a:gd name="connsiteY3" fmla="*/ 1311910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11377 w 2641858"/>
              <a:gd name="connsiteY3" fmla="*/ 1311910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72339"/>
              <a:gd name="connsiteY0" fmla="*/ 8890 h 2219074"/>
              <a:gd name="connsiteX1" fmla="*/ 607317 w 2672339"/>
              <a:gd name="connsiteY1" fmla="*/ 184150 h 2219074"/>
              <a:gd name="connsiteX2" fmla="*/ 2050078 w 2672339"/>
              <a:gd name="connsiteY2" fmla="*/ 1091536 h 2219074"/>
              <a:gd name="connsiteX3" fmla="*/ 2641858 w 2672339"/>
              <a:gd name="connsiteY3" fmla="*/ 1473187 h 2219074"/>
              <a:gd name="connsiteX4" fmla="*/ 2298957 w 2672339"/>
              <a:gd name="connsiteY4" fmla="*/ 1891030 h 2219074"/>
              <a:gd name="connsiteX5" fmla="*/ 2225930 w 2672339"/>
              <a:gd name="connsiteY5" fmla="*/ 1309270 h 2219074"/>
              <a:gd name="connsiteX6" fmla="*/ 1587 w 2672339"/>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41858 w 2641858"/>
              <a:gd name="connsiteY3" fmla="*/ 1473187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08825"/>
              <a:gd name="connsiteY0" fmla="*/ 8890 h 2219074"/>
              <a:gd name="connsiteX1" fmla="*/ 607317 w 2608825"/>
              <a:gd name="connsiteY1" fmla="*/ 184150 h 2219074"/>
              <a:gd name="connsiteX2" fmla="*/ 2050078 w 2608825"/>
              <a:gd name="connsiteY2" fmla="*/ 1091536 h 2219074"/>
              <a:gd name="connsiteX3" fmla="*/ 2529898 w 2608825"/>
              <a:gd name="connsiteY3" fmla="*/ 1473187 h 2219074"/>
              <a:gd name="connsiteX4" fmla="*/ 2298957 w 2608825"/>
              <a:gd name="connsiteY4" fmla="*/ 1891030 h 2219074"/>
              <a:gd name="connsiteX5" fmla="*/ 2225930 w 2608825"/>
              <a:gd name="connsiteY5" fmla="*/ 1309270 h 2219074"/>
              <a:gd name="connsiteX6" fmla="*/ 1587 w 2608825"/>
              <a:gd name="connsiteY6" fmla="*/ 2217487 h 2219074"/>
              <a:gd name="connsiteX0" fmla="*/ 134877 w 2666812"/>
              <a:gd name="connsiteY0" fmla="*/ 8890 h 2219074"/>
              <a:gd name="connsiteX1" fmla="*/ 607317 w 2666812"/>
              <a:gd name="connsiteY1" fmla="*/ 184150 h 2219074"/>
              <a:gd name="connsiteX2" fmla="*/ 2050078 w 2666812"/>
              <a:gd name="connsiteY2" fmla="*/ 1091536 h 2219074"/>
              <a:gd name="connsiteX3" fmla="*/ 2529898 w 2666812"/>
              <a:gd name="connsiteY3" fmla="*/ 1473187 h 2219074"/>
              <a:gd name="connsiteX4" fmla="*/ 2298957 w 2666812"/>
              <a:gd name="connsiteY4" fmla="*/ 1891030 h 2219074"/>
              <a:gd name="connsiteX5" fmla="*/ 2225930 w 2666812"/>
              <a:gd name="connsiteY5" fmla="*/ 1309270 h 2219074"/>
              <a:gd name="connsiteX6" fmla="*/ 1587 w 2666812"/>
              <a:gd name="connsiteY6" fmla="*/ 2217487 h 2219074"/>
              <a:gd name="connsiteX0" fmla="*/ 132892 w 2664827"/>
              <a:gd name="connsiteY0" fmla="*/ 8890 h 2178714"/>
              <a:gd name="connsiteX1" fmla="*/ 605332 w 2664827"/>
              <a:gd name="connsiteY1" fmla="*/ 184150 h 2178714"/>
              <a:gd name="connsiteX2" fmla="*/ 2048093 w 2664827"/>
              <a:gd name="connsiteY2" fmla="*/ 1091536 h 2178714"/>
              <a:gd name="connsiteX3" fmla="*/ 2527913 w 2664827"/>
              <a:gd name="connsiteY3" fmla="*/ 1473187 h 2178714"/>
              <a:gd name="connsiteX4" fmla="*/ 2296972 w 2664827"/>
              <a:gd name="connsiteY4" fmla="*/ 1891030 h 2178714"/>
              <a:gd name="connsiteX5" fmla="*/ 2223945 w 2664827"/>
              <a:gd name="connsiteY5" fmla="*/ 1309270 h 2178714"/>
              <a:gd name="connsiteX6" fmla="*/ 1587 w 2664827"/>
              <a:gd name="connsiteY6" fmla="*/ 2177127 h 2178714"/>
              <a:gd name="connsiteX0" fmla="*/ 0 w 2531935"/>
              <a:gd name="connsiteY0" fmla="*/ 8890 h 1919164"/>
              <a:gd name="connsiteX1" fmla="*/ 472440 w 2531935"/>
              <a:gd name="connsiteY1" fmla="*/ 184150 h 1919164"/>
              <a:gd name="connsiteX2" fmla="*/ 1915201 w 2531935"/>
              <a:gd name="connsiteY2" fmla="*/ 1091536 h 1919164"/>
              <a:gd name="connsiteX3" fmla="*/ 2395021 w 2531935"/>
              <a:gd name="connsiteY3" fmla="*/ 1473187 h 1919164"/>
              <a:gd name="connsiteX4" fmla="*/ 2164080 w 2531935"/>
              <a:gd name="connsiteY4" fmla="*/ 1891030 h 1919164"/>
              <a:gd name="connsiteX5" fmla="*/ 2091053 w 2531935"/>
              <a:gd name="connsiteY5" fmla="*/ 1309270 h 1919164"/>
              <a:gd name="connsiteX0" fmla="*/ 0 w 2531935"/>
              <a:gd name="connsiteY0" fmla="*/ 8890 h 1891030"/>
              <a:gd name="connsiteX1" fmla="*/ 472440 w 2531935"/>
              <a:gd name="connsiteY1" fmla="*/ 184150 h 1891030"/>
              <a:gd name="connsiteX2" fmla="*/ 1915201 w 2531935"/>
              <a:gd name="connsiteY2" fmla="*/ 1091536 h 1891030"/>
              <a:gd name="connsiteX3" fmla="*/ 2395021 w 2531935"/>
              <a:gd name="connsiteY3" fmla="*/ 1473187 h 1891030"/>
              <a:gd name="connsiteX4" fmla="*/ 2164080 w 2531935"/>
              <a:gd name="connsiteY4" fmla="*/ 1891030 h 1891030"/>
              <a:gd name="connsiteX0" fmla="*/ 0 w 2531935"/>
              <a:gd name="connsiteY0" fmla="*/ 8890 h 1891030"/>
              <a:gd name="connsiteX1" fmla="*/ 472440 w 2531935"/>
              <a:gd name="connsiteY1" fmla="*/ 184150 h 1891030"/>
              <a:gd name="connsiteX2" fmla="*/ 1812773 w 2531935"/>
              <a:gd name="connsiteY2" fmla="*/ 1076003 h 1891030"/>
              <a:gd name="connsiteX3" fmla="*/ 2395021 w 2531935"/>
              <a:gd name="connsiteY3" fmla="*/ 1473187 h 1891030"/>
              <a:gd name="connsiteX4" fmla="*/ 2164080 w 2531935"/>
              <a:gd name="connsiteY4" fmla="*/ 1891030 h 1891030"/>
              <a:gd name="connsiteX0" fmla="*/ 0 w 2531935"/>
              <a:gd name="connsiteY0" fmla="*/ 8890 h 1891030"/>
              <a:gd name="connsiteX1" fmla="*/ 472440 w 2531935"/>
              <a:gd name="connsiteY1" fmla="*/ 184150 h 1891030"/>
              <a:gd name="connsiteX2" fmla="*/ 1812773 w 2531935"/>
              <a:gd name="connsiteY2" fmla="*/ 1076003 h 1891030"/>
              <a:gd name="connsiteX3" fmla="*/ 2395021 w 2531935"/>
              <a:gd name="connsiteY3" fmla="*/ 1473187 h 1891030"/>
              <a:gd name="connsiteX4" fmla="*/ 2164080 w 2531935"/>
              <a:gd name="connsiteY4" fmla="*/ 1891030 h 1891030"/>
              <a:gd name="connsiteX0" fmla="*/ 0 w 2531935"/>
              <a:gd name="connsiteY0" fmla="*/ 13387 h 1895527"/>
              <a:gd name="connsiteX1" fmla="*/ 472440 w 2531935"/>
              <a:gd name="connsiteY1" fmla="*/ 188647 h 1895527"/>
              <a:gd name="connsiteX2" fmla="*/ 1812773 w 2531935"/>
              <a:gd name="connsiteY2" fmla="*/ 1145272 h 1895527"/>
              <a:gd name="connsiteX3" fmla="*/ 2395021 w 2531935"/>
              <a:gd name="connsiteY3" fmla="*/ 1477684 h 1895527"/>
              <a:gd name="connsiteX4" fmla="*/ 2164080 w 2531935"/>
              <a:gd name="connsiteY4" fmla="*/ 1895527 h 1895527"/>
              <a:gd name="connsiteX0" fmla="*/ 0 w 2531935"/>
              <a:gd name="connsiteY0" fmla="*/ 13387 h 1895527"/>
              <a:gd name="connsiteX1" fmla="*/ 472440 w 2531935"/>
              <a:gd name="connsiteY1" fmla="*/ 188647 h 1895527"/>
              <a:gd name="connsiteX2" fmla="*/ 1812773 w 2531935"/>
              <a:gd name="connsiteY2" fmla="*/ 1145272 h 1895527"/>
              <a:gd name="connsiteX3" fmla="*/ 2395021 w 2531935"/>
              <a:gd name="connsiteY3" fmla="*/ 1477684 h 1895527"/>
              <a:gd name="connsiteX4" fmla="*/ 2164080 w 2531935"/>
              <a:gd name="connsiteY4" fmla="*/ 1895527 h 1895527"/>
              <a:gd name="connsiteX0" fmla="*/ 1074081 w 3606016"/>
              <a:gd name="connsiteY0" fmla="*/ 1164 h 1883304"/>
              <a:gd name="connsiteX1" fmla="*/ 78740 w 3606016"/>
              <a:gd name="connsiteY1" fmla="*/ 873961 h 1883304"/>
              <a:gd name="connsiteX2" fmla="*/ 1546521 w 3606016"/>
              <a:gd name="connsiteY2" fmla="*/ 176424 h 1883304"/>
              <a:gd name="connsiteX3" fmla="*/ 2886854 w 3606016"/>
              <a:gd name="connsiteY3" fmla="*/ 1133049 h 1883304"/>
              <a:gd name="connsiteX4" fmla="*/ 3469102 w 3606016"/>
              <a:gd name="connsiteY4" fmla="*/ 1465461 h 1883304"/>
              <a:gd name="connsiteX5" fmla="*/ 3238161 w 3606016"/>
              <a:gd name="connsiteY5" fmla="*/ 1883304 h 1883304"/>
              <a:gd name="connsiteX0" fmla="*/ 0 w 2531935"/>
              <a:gd name="connsiteY0" fmla="*/ 13387 h 1895527"/>
              <a:gd name="connsiteX1" fmla="*/ 472440 w 2531935"/>
              <a:gd name="connsiteY1" fmla="*/ 188647 h 1895527"/>
              <a:gd name="connsiteX2" fmla="*/ 1812773 w 2531935"/>
              <a:gd name="connsiteY2" fmla="*/ 1145272 h 1895527"/>
              <a:gd name="connsiteX3" fmla="*/ 2395021 w 2531935"/>
              <a:gd name="connsiteY3" fmla="*/ 1477684 h 1895527"/>
              <a:gd name="connsiteX4" fmla="*/ 2164080 w 2531935"/>
              <a:gd name="connsiteY4" fmla="*/ 1895527 h 1895527"/>
              <a:gd name="connsiteX0" fmla="*/ 0 w 2531935"/>
              <a:gd name="connsiteY0" fmla="*/ 0 h 1882140"/>
              <a:gd name="connsiteX1" fmla="*/ 1812773 w 2531935"/>
              <a:gd name="connsiteY1" fmla="*/ 1131885 h 1882140"/>
              <a:gd name="connsiteX2" fmla="*/ 2395021 w 2531935"/>
              <a:gd name="connsiteY2" fmla="*/ 1464297 h 1882140"/>
              <a:gd name="connsiteX3" fmla="*/ 2164080 w 2531935"/>
              <a:gd name="connsiteY3" fmla="*/ 1882140 h 1882140"/>
              <a:gd name="connsiteX0" fmla="*/ 0 w 2531935"/>
              <a:gd name="connsiteY0" fmla="*/ 0 h 1882140"/>
              <a:gd name="connsiteX1" fmla="*/ 1814553 w 2531935"/>
              <a:gd name="connsiteY1" fmla="*/ 1217855 h 1882140"/>
              <a:gd name="connsiteX2" fmla="*/ 2395021 w 2531935"/>
              <a:gd name="connsiteY2" fmla="*/ 1464297 h 1882140"/>
              <a:gd name="connsiteX3" fmla="*/ 2164080 w 2531935"/>
              <a:gd name="connsiteY3" fmla="*/ 1882140 h 1882140"/>
              <a:gd name="connsiteX0" fmla="*/ 0 w 2531935"/>
              <a:gd name="connsiteY0" fmla="*/ 0 h 1882140"/>
              <a:gd name="connsiteX1" fmla="*/ 1814553 w 2531935"/>
              <a:gd name="connsiteY1" fmla="*/ 1217855 h 1882140"/>
              <a:gd name="connsiteX2" fmla="*/ 2395021 w 2531935"/>
              <a:gd name="connsiteY2" fmla="*/ 1464297 h 1882140"/>
              <a:gd name="connsiteX3" fmla="*/ 2164080 w 2531935"/>
              <a:gd name="connsiteY3" fmla="*/ 1882140 h 1882140"/>
              <a:gd name="connsiteX0" fmla="*/ 0 w 2531935"/>
              <a:gd name="connsiteY0" fmla="*/ 0 h 1882140"/>
              <a:gd name="connsiteX1" fmla="*/ 1814553 w 2531935"/>
              <a:gd name="connsiteY1" fmla="*/ 1217855 h 1882140"/>
              <a:gd name="connsiteX2" fmla="*/ 2395021 w 2531935"/>
              <a:gd name="connsiteY2" fmla="*/ 1464297 h 1882140"/>
              <a:gd name="connsiteX3" fmla="*/ 2164080 w 2531935"/>
              <a:gd name="connsiteY3" fmla="*/ 1882140 h 1882140"/>
              <a:gd name="connsiteX0" fmla="*/ 0 w 2622995"/>
              <a:gd name="connsiteY0" fmla="*/ 0 h 1937497"/>
              <a:gd name="connsiteX1" fmla="*/ 1814553 w 2622995"/>
              <a:gd name="connsiteY1" fmla="*/ 1217855 h 1937497"/>
              <a:gd name="connsiteX2" fmla="*/ 2395021 w 2622995"/>
              <a:gd name="connsiteY2" fmla="*/ 1464297 h 1937497"/>
              <a:gd name="connsiteX3" fmla="*/ 2405338 w 2622995"/>
              <a:gd name="connsiteY3" fmla="*/ 1937497 h 1937497"/>
              <a:gd name="connsiteX0" fmla="*/ 0 w 2622995"/>
              <a:gd name="connsiteY0" fmla="*/ 0 h 1937497"/>
              <a:gd name="connsiteX1" fmla="*/ 1814553 w 2622995"/>
              <a:gd name="connsiteY1" fmla="*/ 1217855 h 1937497"/>
              <a:gd name="connsiteX2" fmla="*/ 2447537 w 2622995"/>
              <a:gd name="connsiteY2" fmla="*/ 1494641 h 1937497"/>
              <a:gd name="connsiteX3" fmla="*/ 2405338 w 2622995"/>
              <a:gd name="connsiteY3" fmla="*/ 1937497 h 1937497"/>
              <a:gd name="connsiteX0" fmla="*/ 0 w 2622995"/>
              <a:gd name="connsiteY0" fmla="*/ 0 h 1937497"/>
              <a:gd name="connsiteX1" fmla="*/ 1814553 w 2622995"/>
              <a:gd name="connsiteY1" fmla="*/ 1217855 h 1937497"/>
              <a:gd name="connsiteX2" fmla="*/ 2447537 w 2622995"/>
              <a:gd name="connsiteY2" fmla="*/ 1494641 h 1937497"/>
              <a:gd name="connsiteX3" fmla="*/ 2405338 w 2622995"/>
              <a:gd name="connsiteY3" fmla="*/ 1937497 h 1937497"/>
              <a:gd name="connsiteX0" fmla="*/ 50955 w 2673950"/>
              <a:gd name="connsiteY0" fmla="*/ 0 h 1937497"/>
              <a:gd name="connsiteX1" fmla="*/ 1865508 w 2673950"/>
              <a:gd name="connsiteY1" fmla="*/ 1217855 h 1937497"/>
              <a:gd name="connsiteX2" fmla="*/ 2498492 w 2673950"/>
              <a:gd name="connsiteY2" fmla="*/ 1494641 h 1937497"/>
              <a:gd name="connsiteX3" fmla="*/ 2456293 w 2673950"/>
              <a:gd name="connsiteY3" fmla="*/ 1937497 h 1937497"/>
              <a:gd name="connsiteX0" fmla="*/ 50955 w 2631751"/>
              <a:gd name="connsiteY0" fmla="*/ 0 h 1937497"/>
              <a:gd name="connsiteX1" fmla="*/ 1823309 w 2631751"/>
              <a:gd name="connsiteY1" fmla="*/ 1217855 h 1937497"/>
              <a:gd name="connsiteX2" fmla="*/ 2456293 w 2631751"/>
              <a:gd name="connsiteY2" fmla="*/ 1494641 h 1937497"/>
              <a:gd name="connsiteX3" fmla="*/ 2414094 w 2631751"/>
              <a:gd name="connsiteY3" fmla="*/ 1937497 h 1937497"/>
              <a:gd name="connsiteX0" fmla="*/ 0 w 2580796"/>
              <a:gd name="connsiteY0" fmla="*/ 0 h 1937497"/>
              <a:gd name="connsiteX1" fmla="*/ 1772354 w 2580796"/>
              <a:gd name="connsiteY1" fmla="*/ 1217855 h 1937497"/>
              <a:gd name="connsiteX2" fmla="*/ 2405338 w 2580796"/>
              <a:gd name="connsiteY2" fmla="*/ 1494641 h 1937497"/>
              <a:gd name="connsiteX3" fmla="*/ 2363139 w 2580796"/>
              <a:gd name="connsiteY3" fmla="*/ 1937497 h 1937497"/>
              <a:gd name="connsiteX0" fmla="*/ 0 w 2622995"/>
              <a:gd name="connsiteY0" fmla="*/ 0 h 1937497"/>
              <a:gd name="connsiteX1" fmla="*/ 1814553 w 2622995"/>
              <a:gd name="connsiteY1" fmla="*/ 1217855 h 1937497"/>
              <a:gd name="connsiteX2" fmla="*/ 2447537 w 2622995"/>
              <a:gd name="connsiteY2" fmla="*/ 1494641 h 1937497"/>
              <a:gd name="connsiteX3" fmla="*/ 2405338 w 2622995"/>
              <a:gd name="connsiteY3" fmla="*/ 1937497 h 1937497"/>
              <a:gd name="connsiteX0" fmla="*/ 0 w 2622995"/>
              <a:gd name="connsiteY0" fmla="*/ 0 h 2352769"/>
              <a:gd name="connsiteX1" fmla="*/ 1814553 w 2622995"/>
              <a:gd name="connsiteY1" fmla="*/ 1217855 h 2352769"/>
              <a:gd name="connsiteX2" fmla="*/ 2447537 w 2622995"/>
              <a:gd name="connsiteY2" fmla="*/ 1494641 h 2352769"/>
              <a:gd name="connsiteX3" fmla="*/ 2405338 w 2622995"/>
              <a:gd name="connsiteY3" fmla="*/ 1937497 h 2352769"/>
              <a:gd name="connsiteX0" fmla="*/ 0 w 2622995"/>
              <a:gd name="connsiteY0" fmla="*/ 0 h 2352769"/>
              <a:gd name="connsiteX1" fmla="*/ 1814553 w 2622995"/>
              <a:gd name="connsiteY1" fmla="*/ 1217855 h 2352769"/>
              <a:gd name="connsiteX2" fmla="*/ 2447537 w 2622995"/>
              <a:gd name="connsiteY2" fmla="*/ 1494641 h 2352769"/>
              <a:gd name="connsiteX3" fmla="*/ 2405338 w 2622995"/>
              <a:gd name="connsiteY3" fmla="*/ 1937497 h 2352769"/>
              <a:gd name="connsiteX0" fmla="*/ 0 w 2622995"/>
              <a:gd name="connsiteY0" fmla="*/ 0 h 2352769"/>
              <a:gd name="connsiteX1" fmla="*/ 1814553 w 2622995"/>
              <a:gd name="connsiteY1" fmla="*/ 1217855 h 2352769"/>
              <a:gd name="connsiteX2" fmla="*/ 2447537 w 2622995"/>
              <a:gd name="connsiteY2" fmla="*/ 1494641 h 2352769"/>
              <a:gd name="connsiteX3" fmla="*/ 2405338 w 2622995"/>
              <a:gd name="connsiteY3" fmla="*/ 1937497 h 2352769"/>
              <a:gd name="connsiteX0" fmla="*/ 0 w 2475717"/>
              <a:gd name="connsiteY0" fmla="*/ 0 h 1909918"/>
              <a:gd name="connsiteX1" fmla="*/ 1814553 w 2475717"/>
              <a:gd name="connsiteY1" fmla="*/ 1217855 h 1909918"/>
              <a:gd name="connsiteX2" fmla="*/ 2447537 w 2475717"/>
              <a:gd name="connsiteY2" fmla="*/ 1494641 h 1909918"/>
              <a:gd name="connsiteX3" fmla="*/ 2342257 w 2475717"/>
              <a:gd name="connsiteY3" fmla="*/ 1909918 h 1909918"/>
              <a:gd name="connsiteX0" fmla="*/ 0 w 2475717"/>
              <a:gd name="connsiteY0" fmla="*/ 0 h 1909918"/>
              <a:gd name="connsiteX1" fmla="*/ 1814553 w 2475717"/>
              <a:gd name="connsiteY1" fmla="*/ 1217855 h 1909918"/>
              <a:gd name="connsiteX2" fmla="*/ 2447537 w 2475717"/>
              <a:gd name="connsiteY2" fmla="*/ 1494641 h 1909918"/>
              <a:gd name="connsiteX3" fmla="*/ 2342257 w 2475717"/>
              <a:gd name="connsiteY3" fmla="*/ 1909918 h 1909918"/>
              <a:gd name="connsiteX0" fmla="*/ 0 w 2469921"/>
              <a:gd name="connsiteY0" fmla="*/ 0 h 1909918"/>
              <a:gd name="connsiteX1" fmla="*/ 1814553 w 2469921"/>
              <a:gd name="connsiteY1" fmla="*/ 1217855 h 1909918"/>
              <a:gd name="connsiteX2" fmla="*/ 2447537 w 2469921"/>
              <a:gd name="connsiteY2" fmla="*/ 1494641 h 1909918"/>
              <a:gd name="connsiteX3" fmla="*/ 2342257 w 2469921"/>
              <a:gd name="connsiteY3" fmla="*/ 1909918 h 1909918"/>
              <a:gd name="connsiteX0" fmla="*/ 0 w 2469921"/>
              <a:gd name="connsiteY0" fmla="*/ 0 h 1753636"/>
              <a:gd name="connsiteX1" fmla="*/ 1814553 w 2469921"/>
              <a:gd name="connsiteY1" fmla="*/ 1217855 h 1753636"/>
              <a:gd name="connsiteX2" fmla="*/ 2447537 w 2469921"/>
              <a:gd name="connsiteY2" fmla="*/ 1494641 h 1753636"/>
              <a:gd name="connsiteX3" fmla="*/ 2342257 w 2469921"/>
              <a:gd name="connsiteY3" fmla="*/ 1753636 h 1753636"/>
              <a:gd name="connsiteX0" fmla="*/ 0 w 2456659"/>
              <a:gd name="connsiteY0" fmla="*/ 0 h 1753636"/>
              <a:gd name="connsiteX1" fmla="*/ 1814553 w 2456659"/>
              <a:gd name="connsiteY1" fmla="*/ 1217855 h 1753636"/>
              <a:gd name="connsiteX2" fmla="*/ 2447537 w 2456659"/>
              <a:gd name="connsiteY2" fmla="*/ 1494641 h 1753636"/>
              <a:gd name="connsiteX3" fmla="*/ 2342257 w 2456659"/>
              <a:gd name="connsiteY3" fmla="*/ 1753636 h 1753636"/>
              <a:gd name="connsiteX0" fmla="*/ 0 w 2408036"/>
              <a:gd name="connsiteY0" fmla="*/ 0 h 1753636"/>
              <a:gd name="connsiteX1" fmla="*/ 1814553 w 2408036"/>
              <a:gd name="connsiteY1" fmla="*/ 1217855 h 1753636"/>
              <a:gd name="connsiteX2" fmla="*/ 2397073 w 2408036"/>
              <a:gd name="connsiteY2" fmla="*/ 1292394 h 1753636"/>
              <a:gd name="connsiteX3" fmla="*/ 2342257 w 2408036"/>
              <a:gd name="connsiteY3" fmla="*/ 1753636 h 1753636"/>
              <a:gd name="connsiteX0" fmla="*/ 0 w 2397073"/>
              <a:gd name="connsiteY0" fmla="*/ 0 h 1753636"/>
              <a:gd name="connsiteX1" fmla="*/ 1814553 w 2397073"/>
              <a:gd name="connsiteY1" fmla="*/ 1217855 h 1753636"/>
              <a:gd name="connsiteX2" fmla="*/ 2397073 w 2397073"/>
              <a:gd name="connsiteY2" fmla="*/ 1292394 h 1753636"/>
              <a:gd name="connsiteX3" fmla="*/ 2342257 w 2397073"/>
              <a:gd name="connsiteY3" fmla="*/ 1753636 h 1753636"/>
              <a:gd name="connsiteX0" fmla="*/ 0 w 2430913"/>
              <a:gd name="connsiteY0" fmla="*/ 0 h 1753636"/>
              <a:gd name="connsiteX1" fmla="*/ 1814553 w 2430913"/>
              <a:gd name="connsiteY1" fmla="*/ 1217855 h 1753636"/>
              <a:gd name="connsiteX2" fmla="*/ 2397073 w 2430913"/>
              <a:gd name="connsiteY2" fmla="*/ 1292394 h 1753636"/>
              <a:gd name="connsiteX3" fmla="*/ 2342257 w 2430913"/>
              <a:gd name="connsiteY3" fmla="*/ 1753636 h 1753636"/>
              <a:gd name="connsiteX0" fmla="*/ 0 w 2435086"/>
              <a:gd name="connsiteY0" fmla="*/ 0 h 1919111"/>
              <a:gd name="connsiteX1" fmla="*/ 1814553 w 2435086"/>
              <a:gd name="connsiteY1" fmla="*/ 1217855 h 1919111"/>
              <a:gd name="connsiteX2" fmla="*/ 2397073 w 2435086"/>
              <a:gd name="connsiteY2" fmla="*/ 1292394 h 1919111"/>
              <a:gd name="connsiteX3" fmla="*/ 2367490 w 2435086"/>
              <a:gd name="connsiteY3" fmla="*/ 1919111 h 1919111"/>
              <a:gd name="connsiteX0" fmla="*/ 0 w 2435086"/>
              <a:gd name="connsiteY0" fmla="*/ 0 h 1919111"/>
              <a:gd name="connsiteX1" fmla="*/ 2397073 w 2435086"/>
              <a:gd name="connsiteY1" fmla="*/ 1292394 h 1919111"/>
              <a:gd name="connsiteX2" fmla="*/ 2367490 w 2435086"/>
              <a:gd name="connsiteY2" fmla="*/ 1919111 h 1919111"/>
              <a:gd name="connsiteX0" fmla="*/ 1110 w 2436196"/>
              <a:gd name="connsiteY0" fmla="*/ 0 h 1919111"/>
              <a:gd name="connsiteX1" fmla="*/ 2398183 w 2436196"/>
              <a:gd name="connsiteY1" fmla="*/ 1292394 h 1919111"/>
              <a:gd name="connsiteX2" fmla="*/ 2368600 w 2436196"/>
              <a:gd name="connsiteY2" fmla="*/ 1919111 h 1919111"/>
              <a:gd name="connsiteX0" fmla="*/ 1144 w 2389957"/>
              <a:gd name="connsiteY0" fmla="*/ 0 h 1919111"/>
              <a:gd name="connsiteX1" fmla="*/ 2335136 w 2389957"/>
              <a:gd name="connsiteY1" fmla="*/ 1283202 h 1919111"/>
              <a:gd name="connsiteX2" fmla="*/ 2368634 w 2389957"/>
              <a:gd name="connsiteY2" fmla="*/ 1919111 h 1919111"/>
              <a:gd name="connsiteX0" fmla="*/ 1144 w 2420012"/>
              <a:gd name="connsiteY0" fmla="*/ 0 h 1919111"/>
              <a:gd name="connsiteX1" fmla="*/ 2335136 w 2420012"/>
              <a:gd name="connsiteY1" fmla="*/ 1283202 h 1919111"/>
              <a:gd name="connsiteX2" fmla="*/ 2368634 w 2420012"/>
              <a:gd name="connsiteY2" fmla="*/ 1919111 h 1919111"/>
            </a:gdLst>
            <a:ahLst/>
            <a:cxnLst>
              <a:cxn ang="0">
                <a:pos x="connsiteX0" y="connsiteY0"/>
              </a:cxn>
              <a:cxn ang="0">
                <a:pos x="connsiteX1" y="connsiteY1"/>
              </a:cxn>
              <a:cxn ang="0">
                <a:pos x="connsiteX2" y="connsiteY2"/>
              </a:cxn>
            </a:cxnLst>
            <a:rect l="l" t="t" r="r" b="b"/>
            <a:pathLst>
              <a:path w="2420012" h="1919111">
                <a:moveTo>
                  <a:pt x="1144" y="0"/>
                </a:moveTo>
                <a:cubicBezTo>
                  <a:pt x="-54577" y="1629823"/>
                  <a:pt x="1940554" y="963350"/>
                  <a:pt x="2335136" y="1283202"/>
                </a:cubicBezTo>
                <a:cubicBezTo>
                  <a:pt x="2506013" y="1426724"/>
                  <a:pt x="2365508" y="1591997"/>
                  <a:pt x="2368634" y="1919111"/>
                </a:cubicBezTo>
              </a:path>
            </a:pathLst>
          </a:custGeom>
          <a:ln w="152400">
            <a:solidFill>
              <a:schemeClr val="accent1"/>
            </a:solidFill>
            <a:miter lim="800000"/>
            <a:tailEnd type="triangle" w="med" len="sm"/>
          </a:ln>
        </p:spPr>
        <p:style>
          <a:lnRef idx="1">
            <a:schemeClr val="accent1"/>
          </a:lnRef>
          <a:fillRef idx="0">
            <a:schemeClr val="accent1"/>
          </a:fillRef>
          <a:effectRef idx="0">
            <a:schemeClr val="accent1"/>
          </a:effectRef>
          <a:fontRef idx="minor">
            <a:schemeClr val="tx1"/>
          </a:fontRef>
        </p:style>
        <p:txBody>
          <a:bodyPr lIns="126710" tIns="63356" rIns="126710" bIns="63356" anchor="ctr"/>
          <a:lstStyle/>
          <a:p>
            <a:pPr algn="ctr" defTabSz="1267056" fontAlgn="auto">
              <a:spcBef>
                <a:spcPts val="0"/>
              </a:spcBef>
              <a:spcAft>
                <a:spcPts val="0"/>
              </a:spcAft>
              <a:defRPr/>
            </a:pPr>
            <a:endParaRPr lang="en-US" dirty="0">
              <a:solidFill>
                <a:srgbClr val="5F5F5F"/>
              </a:solidFill>
              <a:latin typeface="Calibri"/>
            </a:endParaRPr>
          </a:p>
        </p:txBody>
      </p:sp>
      <p:sp>
        <p:nvSpPr>
          <p:cNvPr id="46" name="Rectangle 45"/>
          <p:cNvSpPr/>
          <p:nvPr/>
        </p:nvSpPr>
        <p:spPr>
          <a:xfrm rot="16200000">
            <a:off x="8817769" y="2432844"/>
            <a:ext cx="254000" cy="2849562"/>
          </a:xfrm>
          <a:prstGeom prst="rect">
            <a:avLst/>
          </a:prstGeom>
          <a:solidFill>
            <a:srgbClr val="0070C0">
              <a:alpha val="49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172050" name="TextBox 27"/>
          <p:cNvSpPr txBox="1">
            <a:spLocks noChangeArrowheads="1"/>
          </p:cNvSpPr>
          <p:nvPr/>
        </p:nvSpPr>
        <p:spPr bwMode="auto">
          <a:xfrm rot="16200000">
            <a:off x="1781175" y="2028825"/>
            <a:ext cx="1089025" cy="43497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REGION</a:t>
            </a:r>
          </a:p>
        </p:txBody>
      </p:sp>
      <p:sp>
        <p:nvSpPr>
          <p:cNvPr id="172052" name="TextBox 49"/>
          <p:cNvSpPr txBox="1">
            <a:spLocks noChangeArrowheads="1"/>
          </p:cNvSpPr>
          <p:nvPr/>
        </p:nvSpPr>
        <p:spPr bwMode="auto">
          <a:xfrm>
            <a:off x="1101725" y="5156200"/>
            <a:ext cx="4129088" cy="777875"/>
          </a:xfrm>
          <a:prstGeom prst="rect">
            <a:avLst/>
          </a:prstGeom>
          <a:noFill/>
          <a:ln w="9525">
            <a:noFill/>
            <a:miter lim="800000"/>
            <a:headEnd/>
            <a:tailEnd/>
          </a:ln>
        </p:spPr>
        <p:txBody>
          <a:bodyPr wrap="none" lIns="0" tIns="0" rIns="0" bIns="0"/>
          <a:lstStyle/>
          <a:p>
            <a:pPr defTabSz="1218429" fontAlgn="auto">
              <a:lnSpc>
                <a:spcPct val="90000"/>
              </a:lnSpc>
              <a:spcBef>
                <a:spcPts val="0"/>
              </a:spcBef>
              <a:spcAft>
                <a:spcPts val="0"/>
              </a:spcAft>
              <a:defRPr/>
            </a:pPr>
            <a:r>
              <a:rPr lang="de-DE" sz="3200" dirty="0">
                <a:solidFill>
                  <a:srgbClr val="5F5F5F"/>
                </a:solidFill>
                <a:latin typeface="Calibri"/>
                <a:ea typeface="+mn-ea"/>
                <a:cs typeface="+mn-cs"/>
              </a:rPr>
              <a:t>Large amounts of data </a:t>
            </a:r>
          </a:p>
          <a:p>
            <a:pPr defTabSz="1218429" fontAlgn="auto">
              <a:lnSpc>
                <a:spcPct val="90000"/>
              </a:lnSpc>
              <a:spcBef>
                <a:spcPts val="0"/>
              </a:spcBef>
              <a:spcAft>
                <a:spcPts val="0"/>
              </a:spcAft>
              <a:defRPr/>
            </a:pPr>
            <a:r>
              <a:rPr lang="de-DE" sz="3200" dirty="0">
                <a:solidFill>
                  <a:srgbClr val="5F5F5F"/>
                </a:solidFill>
                <a:latin typeface="Calibri"/>
                <a:ea typeface="+mn-ea"/>
                <a:cs typeface="+mn-cs"/>
              </a:rPr>
              <a:t>not needed or used!</a:t>
            </a:r>
          </a:p>
        </p:txBody>
      </p:sp>
      <p:grpSp>
        <p:nvGrpSpPr>
          <p:cNvPr id="46100" name="Group 50"/>
          <p:cNvGrpSpPr>
            <a:grpSpLocks/>
          </p:cNvGrpSpPr>
          <p:nvPr/>
        </p:nvGrpSpPr>
        <p:grpSpPr bwMode="auto">
          <a:xfrm>
            <a:off x="6286500" y="5330825"/>
            <a:ext cx="1535113" cy="1035050"/>
            <a:chOff x="498475" y="2578100"/>
            <a:chExt cx="4032250" cy="2160588"/>
          </a:xfrm>
        </p:grpSpPr>
        <p:sp>
          <p:nvSpPr>
            <p:cNvPr id="52" name="Rounded Rectangle 51"/>
            <p:cNvSpPr/>
            <p:nvPr/>
          </p:nvSpPr>
          <p:spPr>
            <a:xfrm>
              <a:off x="498475" y="2578100"/>
              <a:ext cx="4032250" cy="2160588"/>
            </a:xfrm>
            <a:prstGeom prst="roundRect">
              <a:avLst>
                <a:gd name="adj" fmla="val 8788"/>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429" fontAlgn="auto">
                <a:lnSpc>
                  <a:spcPct val="90000"/>
                </a:lnSpc>
                <a:spcBef>
                  <a:spcPts val="0"/>
                </a:spcBef>
                <a:spcAft>
                  <a:spcPts val="0"/>
                </a:spcAft>
                <a:defRPr/>
              </a:pPr>
              <a:endParaRPr lang="en-US" sz="1100" dirty="0">
                <a:solidFill>
                  <a:srgbClr val="FFFFFF"/>
                </a:solidFill>
                <a:latin typeface="Calibri"/>
              </a:endParaRPr>
            </a:p>
          </p:txBody>
        </p:sp>
        <p:grpSp>
          <p:nvGrpSpPr>
            <p:cNvPr id="46102" name="Group 9"/>
            <p:cNvGrpSpPr>
              <a:grpSpLocks/>
            </p:cNvGrpSpPr>
            <p:nvPr/>
          </p:nvGrpSpPr>
          <p:grpSpPr bwMode="auto">
            <a:xfrm>
              <a:off x="1422400" y="2662238"/>
              <a:ext cx="1952625" cy="2076450"/>
              <a:chOff x="1172740" y="2748397"/>
              <a:chExt cx="1951575" cy="1869070"/>
            </a:xfrm>
          </p:grpSpPr>
          <p:pic>
            <p:nvPicPr>
              <p:cNvPr id="46110" name="Picture 5" descr="table-column-2-arrows.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2740" y="2799853"/>
                <a:ext cx="820749" cy="17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1" name="Picture 6" descr="table-column-2-hotcells.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10070" y="2789852"/>
                <a:ext cx="514245" cy="174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2" name="Picture 7" descr="arrow-text.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920817" y="2748397"/>
                <a:ext cx="639253" cy="186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66" name="TextBox 8"/>
              <p:cNvSpPr txBox="1">
                <a:spLocks noChangeArrowheads="1"/>
              </p:cNvSpPr>
              <p:nvPr/>
            </p:nvSpPr>
            <p:spPr bwMode="auto">
              <a:xfrm rot="-5400000">
                <a:off x="2031541" y="3479537"/>
                <a:ext cx="915730" cy="912709"/>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Vector Register</a:t>
                </a:r>
              </a:p>
            </p:txBody>
          </p:sp>
        </p:grpSp>
        <p:sp>
          <p:nvSpPr>
            <p:cNvPr id="172056" name="TextBox 10"/>
            <p:cNvSpPr txBox="1">
              <a:spLocks noChangeArrowheads="1"/>
            </p:cNvSpPr>
            <p:nvPr/>
          </p:nvSpPr>
          <p:spPr bwMode="auto">
            <a:xfrm>
              <a:off x="590212" y="3002265"/>
              <a:ext cx="833971" cy="1358652"/>
            </a:xfrm>
            <a:prstGeom prst="rect">
              <a:avLst/>
            </a:prstGeom>
            <a:solidFill>
              <a:schemeClr val="bg1"/>
            </a:solid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Load</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multiple</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region </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values</a:t>
              </a:r>
            </a:p>
          </p:txBody>
        </p:sp>
        <p:sp>
          <p:nvSpPr>
            <p:cNvPr id="172057" name="TextBox 20"/>
            <p:cNvSpPr txBox="1">
              <a:spLocks noChangeArrowheads="1"/>
            </p:cNvSpPr>
            <p:nvPr/>
          </p:nvSpPr>
          <p:spPr bwMode="auto">
            <a:xfrm>
              <a:off x="3421544" y="3002265"/>
              <a:ext cx="959066" cy="1358652"/>
            </a:xfrm>
            <a:prstGeom prst="rect">
              <a:avLst/>
            </a:prstGeom>
            <a:solidFill>
              <a:schemeClr val="bg1"/>
            </a:solid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Vector</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Compare </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all values</a:t>
              </a:r>
            </a:p>
            <a:p>
              <a:pPr marL="59230" defTabSz="1216364" fontAlgn="auto">
                <a:lnSpc>
                  <a:spcPct val="90000"/>
                </a:lnSpc>
                <a:spcBef>
                  <a:spcPts val="0"/>
                </a:spcBef>
                <a:spcAft>
                  <a:spcPts val="0"/>
                </a:spcAft>
                <a:defRPr/>
              </a:pPr>
              <a:r>
                <a:rPr lang="en-US" sz="1100" dirty="0">
                  <a:solidFill>
                    <a:srgbClr val="5F5F5F"/>
                  </a:solidFill>
                  <a:latin typeface="Calibri" pitchFamily="34" charset="0"/>
                  <a:ea typeface="+mn-ea"/>
                  <a:cs typeface="+mn-cs"/>
                </a:rPr>
                <a:t>an 1 cycle</a:t>
              </a:r>
            </a:p>
          </p:txBody>
        </p:sp>
        <p:sp>
          <p:nvSpPr>
            <p:cNvPr id="172058" name="TextBox 21"/>
            <p:cNvSpPr txBox="1">
              <a:spLocks noChangeArrowheads="1"/>
            </p:cNvSpPr>
            <p:nvPr/>
          </p:nvSpPr>
          <p:spPr bwMode="auto">
            <a:xfrm>
              <a:off x="598551" y="2657631"/>
              <a:ext cx="512893" cy="381086"/>
            </a:xfrm>
            <a:prstGeom prst="rect">
              <a:avLst/>
            </a:prstGeom>
            <a:no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CPU</a:t>
              </a:r>
            </a:p>
          </p:txBody>
        </p:sp>
        <p:sp>
          <p:nvSpPr>
            <p:cNvPr id="172059" name="TextBox 28"/>
            <p:cNvSpPr txBox="1">
              <a:spLocks noChangeArrowheads="1"/>
            </p:cNvSpPr>
            <p:nvPr/>
          </p:nvSpPr>
          <p:spPr bwMode="auto">
            <a:xfrm>
              <a:off x="3029578" y="2979069"/>
              <a:ext cx="346097" cy="24190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2060" name="TextBox 29"/>
            <p:cNvSpPr txBox="1">
              <a:spLocks noChangeArrowheads="1"/>
            </p:cNvSpPr>
            <p:nvPr/>
          </p:nvSpPr>
          <p:spPr bwMode="auto">
            <a:xfrm>
              <a:off x="3025406" y="3373408"/>
              <a:ext cx="350268" cy="241907"/>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2061" name="TextBox 30"/>
            <p:cNvSpPr txBox="1">
              <a:spLocks noChangeArrowheads="1"/>
            </p:cNvSpPr>
            <p:nvPr/>
          </p:nvSpPr>
          <p:spPr bwMode="auto">
            <a:xfrm>
              <a:off x="3017067" y="3568923"/>
              <a:ext cx="346099" cy="24190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2062" name="TextBox 31"/>
            <p:cNvSpPr txBox="1">
              <a:spLocks noChangeArrowheads="1"/>
            </p:cNvSpPr>
            <p:nvPr/>
          </p:nvSpPr>
          <p:spPr bwMode="auto">
            <a:xfrm>
              <a:off x="3017067" y="4162089"/>
              <a:ext cx="350268" cy="241907"/>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gr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44"/>
                                        </p:tgtEl>
                                        <p:attrNameLst>
                                          <p:attrName>style.color</p:attrName>
                                        </p:attrNameLst>
                                      </p:cBhvr>
                                      <p:to>
                                        <a:schemeClr val="bg1"/>
                                      </p:to>
                                    </p:animClr>
                                    <p:animClr clrSpc="rgb" dir="cw">
                                      <p:cBhvr>
                                        <p:cTn id="7" dur="250" autoRev="1" fill="hold"/>
                                        <p:tgtEl>
                                          <p:spTgt spid="44"/>
                                        </p:tgtEl>
                                        <p:attrNameLst>
                                          <p:attrName>fillcolor</p:attrName>
                                        </p:attrNameLst>
                                      </p:cBhvr>
                                      <p:to>
                                        <a:schemeClr val="bg1"/>
                                      </p:to>
                                    </p:animClr>
                                    <p:set>
                                      <p:cBhvr>
                                        <p:cTn id="8" dur="250" autoRev="1" fill="hold"/>
                                        <p:tgtEl>
                                          <p:spTgt spid="44"/>
                                        </p:tgtEl>
                                        <p:attrNameLst>
                                          <p:attrName>fill.type</p:attrName>
                                        </p:attrNameLst>
                                      </p:cBhvr>
                                      <p:to>
                                        <p:strVal val="solid"/>
                                      </p:to>
                                    </p:set>
                                    <p:set>
                                      <p:cBhvr>
                                        <p:cTn id="9" dur="250" autoRev="1" fill="hold"/>
                                        <p:tgtEl>
                                          <p:spTgt spid="44"/>
                                        </p:tgtEl>
                                        <p:attrNameLst>
                                          <p:attrName>fill.on</p:attrName>
                                        </p:attrNameLst>
                                      </p:cBhvr>
                                      <p:to>
                                        <p:strVal val="true"/>
                                      </p:to>
                                    </p:set>
                                  </p:childTnLst>
                                </p:cTn>
                              </p:par>
                              <p:par>
                                <p:cTn id="10" presetID="27" presetClass="emph" presetSubtype="0" repeatCount="indefinite" fill="hold" grpId="0" nodeType="withEffect">
                                  <p:stCondLst>
                                    <p:cond delay="0"/>
                                  </p:stCondLst>
                                  <p:childTnLst>
                                    <p:animClr clrSpc="rgb" dir="cw">
                                      <p:cBhvr override="childStyle">
                                        <p:cTn id="11" dur="250" autoRev="1" fill="hold"/>
                                        <p:tgtEl>
                                          <p:spTgt spid="43"/>
                                        </p:tgtEl>
                                        <p:attrNameLst>
                                          <p:attrName>style.color</p:attrName>
                                        </p:attrNameLst>
                                      </p:cBhvr>
                                      <p:to>
                                        <a:schemeClr val="bg1"/>
                                      </p:to>
                                    </p:animClr>
                                    <p:animClr clrSpc="rgb" dir="cw">
                                      <p:cBhvr>
                                        <p:cTn id="12" dur="250" autoRev="1" fill="hold"/>
                                        <p:tgtEl>
                                          <p:spTgt spid="43"/>
                                        </p:tgtEl>
                                        <p:attrNameLst>
                                          <p:attrName>fillcolor</p:attrName>
                                        </p:attrNameLst>
                                      </p:cBhvr>
                                      <p:to>
                                        <a:schemeClr val="bg1"/>
                                      </p:to>
                                    </p:animClr>
                                    <p:set>
                                      <p:cBhvr>
                                        <p:cTn id="13" dur="250" autoRev="1" fill="hold"/>
                                        <p:tgtEl>
                                          <p:spTgt spid="43"/>
                                        </p:tgtEl>
                                        <p:attrNameLst>
                                          <p:attrName>fill.type</p:attrName>
                                        </p:attrNameLst>
                                      </p:cBhvr>
                                      <p:to>
                                        <p:strVal val="solid"/>
                                      </p:to>
                                    </p:set>
                                    <p:set>
                                      <p:cBhvr>
                                        <p:cTn id="14" dur="250" autoRev="1" fill="hold"/>
                                        <p:tgtEl>
                                          <p:spTgt spid="43"/>
                                        </p:tgtEl>
                                        <p:attrNameLst>
                                          <p:attrName>fill.on</p:attrName>
                                        </p:attrNameLst>
                                      </p:cBhvr>
                                      <p:to>
                                        <p:strVal val="true"/>
                                      </p:to>
                                    </p:set>
                                  </p:childTnLst>
                                </p:cTn>
                              </p:par>
                              <p:par>
                                <p:cTn id="15" presetID="27" presetClass="emph" presetSubtype="0" repeatCount="indefinite" fill="hold" grpId="0" nodeType="withEffect">
                                  <p:stCondLst>
                                    <p:cond delay="0"/>
                                  </p:stCondLst>
                                  <p:childTnLst>
                                    <p:animClr clrSpc="rgb" dir="cw">
                                      <p:cBhvr override="childStyle">
                                        <p:cTn id="16" dur="250" autoRev="1" fill="hold"/>
                                        <p:tgtEl>
                                          <p:spTgt spid="42"/>
                                        </p:tgtEl>
                                        <p:attrNameLst>
                                          <p:attrName>style.color</p:attrName>
                                        </p:attrNameLst>
                                      </p:cBhvr>
                                      <p:to>
                                        <a:schemeClr val="bg1"/>
                                      </p:to>
                                    </p:animClr>
                                    <p:animClr clrSpc="rgb" dir="cw">
                                      <p:cBhvr>
                                        <p:cTn id="17" dur="250" autoRev="1" fill="hold"/>
                                        <p:tgtEl>
                                          <p:spTgt spid="42"/>
                                        </p:tgtEl>
                                        <p:attrNameLst>
                                          <p:attrName>fillcolor</p:attrName>
                                        </p:attrNameLst>
                                      </p:cBhvr>
                                      <p:to>
                                        <a:schemeClr val="bg1"/>
                                      </p:to>
                                    </p:animClr>
                                    <p:set>
                                      <p:cBhvr>
                                        <p:cTn id="18" dur="250" autoRev="1" fill="hold"/>
                                        <p:tgtEl>
                                          <p:spTgt spid="42"/>
                                        </p:tgtEl>
                                        <p:attrNameLst>
                                          <p:attrName>fill.type</p:attrName>
                                        </p:attrNameLst>
                                      </p:cBhvr>
                                      <p:to>
                                        <p:strVal val="solid"/>
                                      </p:to>
                                    </p:set>
                                    <p:set>
                                      <p:cBhvr>
                                        <p:cTn id="19" dur="250" autoRev="1" fill="hold"/>
                                        <p:tgtEl>
                                          <p:spTgt spid="42"/>
                                        </p:tgtEl>
                                        <p:attrNameLst>
                                          <p:attrName>fill.on</p:attrName>
                                        </p:attrNameLst>
                                      </p:cBhvr>
                                      <p:to>
                                        <p:strVal val="true"/>
                                      </p:to>
                                    </p:set>
                                  </p:childTnLst>
                                </p:cTn>
                              </p:par>
                              <p:par>
                                <p:cTn id="20" presetID="27" presetClass="emph" presetSubtype="0" repeatCount="indefinite" fill="hold" grpId="0" nodeType="withEffect">
                                  <p:stCondLst>
                                    <p:cond delay="0"/>
                                  </p:stCondLst>
                                  <p:childTnLst>
                                    <p:animClr clrSpc="rgb" dir="cw">
                                      <p:cBhvr override="childStyle">
                                        <p:cTn id="21" dur="250" autoRev="1" fill="hold"/>
                                        <p:tgtEl>
                                          <p:spTgt spid="41"/>
                                        </p:tgtEl>
                                        <p:attrNameLst>
                                          <p:attrName>style.color</p:attrName>
                                        </p:attrNameLst>
                                      </p:cBhvr>
                                      <p:to>
                                        <a:schemeClr val="bg1"/>
                                      </p:to>
                                    </p:animClr>
                                    <p:animClr clrSpc="rgb" dir="cw">
                                      <p:cBhvr>
                                        <p:cTn id="22" dur="250" autoRev="1" fill="hold"/>
                                        <p:tgtEl>
                                          <p:spTgt spid="41"/>
                                        </p:tgtEl>
                                        <p:attrNameLst>
                                          <p:attrName>fillcolor</p:attrName>
                                        </p:attrNameLst>
                                      </p:cBhvr>
                                      <p:to>
                                        <a:schemeClr val="bg1"/>
                                      </p:to>
                                    </p:animClr>
                                    <p:set>
                                      <p:cBhvr>
                                        <p:cTn id="23" dur="250" autoRev="1" fill="hold"/>
                                        <p:tgtEl>
                                          <p:spTgt spid="41"/>
                                        </p:tgtEl>
                                        <p:attrNameLst>
                                          <p:attrName>fill.type</p:attrName>
                                        </p:attrNameLst>
                                      </p:cBhvr>
                                      <p:to>
                                        <p:strVal val="solid"/>
                                      </p:to>
                                    </p:set>
                                    <p:set>
                                      <p:cBhvr>
                                        <p:cTn id="24" dur="250" autoRev="1" fill="hold"/>
                                        <p:tgtEl>
                                          <p:spTgt spid="4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31813" y="198438"/>
            <a:ext cx="11125200" cy="889000"/>
          </a:xfrm>
        </p:spPr>
        <p:txBody>
          <a:bodyPr/>
          <a:lstStyle/>
          <a:p>
            <a:pPr eaLnBrk="1" hangingPunct="1"/>
            <a:r>
              <a:rPr lang="en-US">
                <a:latin typeface="Calibri" charset="0"/>
              </a:rPr>
              <a:t>Analytic Scans Using “in-memory” on SPARC M7</a:t>
            </a:r>
          </a:p>
        </p:txBody>
      </p:sp>
      <p:sp>
        <p:nvSpPr>
          <p:cNvPr id="48130" name="Slide Number Placeholder 4"/>
          <p:cNvSpPr>
            <a:spLocks noGrp="1"/>
          </p:cNvSpPr>
          <p:nvPr>
            <p:ph type="sldNum" sz="quarter" idx="16"/>
          </p:nvPr>
        </p:nvSpPr>
        <p:spPr bwMode="auto">
          <a:xfrm>
            <a:off x="11276013" y="6556375"/>
            <a:ext cx="381000" cy="18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7" rIns="91432" bIns="45717" anchor="t"/>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610CA333-7A25-164C-893D-127E5F60F907}" type="slidenum">
              <a:rPr lang="en-US" sz="800">
                <a:solidFill>
                  <a:srgbClr val="9F9F9F"/>
                </a:solidFill>
                <a:latin typeface="Calibri" charset="0"/>
              </a:rPr>
              <a:pPr algn="l" eaLnBrk="1" hangingPunct="1"/>
              <a:t>13</a:t>
            </a:fld>
            <a:endParaRPr lang="en-US" sz="800">
              <a:solidFill>
                <a:srgbClr val="9F9F9F"/>
              </a:solidFill>
              <a:latin typeface="Calibri" charset="0"/>
            </a:endParaRPr>
          </a:p>
        </p:txBody>
      </p:sp>
      <p:pic>
        <p:nvPicPr>
          <p:cNvPr id="481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5038" y="2130425"/>
            <a:ext cx="335756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rot="16200000">
            <a:off x="7250906" y="2164557"/>
            <a:ext cx="3425825" cy="3357562"/>
          </a:xfrm>
          <a:prstGeom prst="rect">
            <a:avLst/>
          </a:prstGeom>
          <a:solidFill>
            <a:schemeClr val="bg1">
              <a:alpha val="7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pic>
        <p:nvPicPr>
          <p:cNvPr id="48133" name="Picture 34" descr="Final_Floorplan_tran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5038" y="2130425"/>
            <a:ext cx="335756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rot="16200000">
            <a:off x="7538244" y="5045869"/>
            <a:ext cx="268288" cy="304800"/>
          </a:xfrm>
          <a:prstGeom prst="rect">
            <a:avLst/>
          </a:prstGeom>
          <a:solidFill>
            <a:srgbClr val="0070C0">
              <a:alpha val="49000"/>
            </a:srgbClr>
          </a:solidFill>
          <a:ln w="19050">
            <a:solidFill>
              <a:schemeClr val="tx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37" name="Rectangle 36"/>
          <p:cNvSpPr/>
          <p:nvPr/>
        </p:nvSpPr>
        <p:spPr>
          <a:xfrm rot="16200000">
            <a:off x="7520782" y="4868069"/>
            <a:ext cx="195262" cy="196850"/>
          </a:xfrm>
          <a:prstGeom prst="rect">
            <a:avLst/>
          </a:prstGeom>
          <a:solidFill>
            <a:srgbClr val="0070C0">
              <a:alpha val="49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38" name="Rectangle 37"/>
          <p:cNvSpPr/>
          <p:nvPr/>
        </p:nvSpPr>
        <p:spPr>
          <a:xfrm rot="16200000">
            <a:off x="7568407" y="4006056"/>
            <a:ext cx="509588" cy="606425"/>
          </a:xfrm>
          <a:prstGeom prst="rect">
            <a:avLst/>
          </a:prstGeom>
          <a:solidFill>
            <a:srgbClr val="0070C0">
              <a:alpha val="49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39" name="Rectangle 38"/>
          <p:cNvSpPr/>
          <p:nvPr/>
        </p:nvSpPr>
        <p:spPr>
          <a:xfrm rot="16200000">
            <a:off x="7323932" y="3788569"/>
            <a:ext cx="157162" cy="234950"/>
          </a:xfrm>
          <a:prstGeom prst="rect">
            <a:avLst/>
          </a:prstGeom>
          <a:solidFill>
            <a:schemeClr val="accent1">
              <a:alpha val="49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b="1" dirty="0">
              <a:solidFill>
                <a:srgbClr val="FFFFFF"/>
              </a:solidFill>
              <a:latin typeface="Calibri"/>
            </a:endParaRPr>
          </a:p>
        </p:txBody>
      </p:sp>
      <p:sp>
        <p:nvSpPr>
          <p:cNvPr id="43" name="Rectangle 42"/>
          <p:cNvSpPr/>
          <p:nvPr/>
        </p:nvSpPr>
        <p:spPr>
          <a:xfrm rot="16200000">
            <a:off x="8817769" y="2432844"/>
            <a:ext cx="254000" cy="2849562"/>
          </a:xfrm>
          <a:prstGeom prst="rect">
            <a:avLst/>
          </a:prstGeom>
          <a:solidFill>
            <a:srgbClr val="0070C0">
              <a:alpha val="49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6710" tIns="63356" rIns="126710" bIns="63356" anchor="ctr"/>
          <a:lstStyle/>
          <a:p>
            <a:pPr algn="ctr" defTabSz="1267056" fontAlgn="auto">
              <a:lnSpc>
                <a:spcPct val="90000"/>
              </a:lnSpc>
              <a:spcBef>
                <a:spcPts val="0"/>
              </a:spcBef>
              <a:spcAft>
                <a:spcPts val="0"/>
              </a:spcAft>
              <a:defRPr/>
            </a:pPr>
            <a:endParaRPr lang="en-US" dirty="0">
              <a:solidFill>
                <a:srgbClr val="FFFFFF"/>
              </a:solidFill>
              <a:latin typeface="Calibri"/>
            </a:endParaRPr>
          </a:p>
        </p:txBody>
      </p:sp>
      <p:sp>
        <p:nvSpPr>
          <p:cNvPr id="19" name="Freeform 18"/>
          <p:cNvSpPr/>
          <p:nvPr/>
        </p:nvSpPr>
        <p:spPr>
          <a:xfrm>
            <a:off x="7532688" y="3887788"/>
            <a:ext cx="190500" cy="1235075"/>
          </a:xfrm>
          <a:custGeom>
            <a:avLst/>
            <a:gdLst>
              <a:gd name="connsiteX0" fmla="*/ 0 w 142517"/>
              <a:gd name="connsiteY0" fmla="*/ 8843 h 926363"/>
              <a:gd name="connsiteX1" fmla="*/ 65538 w 142517"/>
              <a:gd name="connsiteY1" fmla="*/ 46292 h 926363"/>
              <a:gd name="connsiteX2" fmla="*/ 140437 w 142517"/>
              <a:gd name="connsiteY2" fmla="*/ 286595 h 926363"/>
              <a:gd name="connsiteX3" fmla="*/ 78021 w 142517"/>
              <a:gd name="connsiteY3" fmla="*/ 926363 h 926363"/>
            </a:gdLst>
            <a:ahLst/>
            <a:cxnLst>
              <a:cxn ang="0">
                <a:pos x="connsiteX0" y="connsiteY0"/>
              </a:cxn>
              <a:cxn ang="0">
                <a:pos x="connsiteX1" y="connsiteY1"/>
              </a:cxn>
              <a:cxn ang="0">
                <a:pos x="connsiteX2" y="connsiteY2"/>
              </a:cxn>
              <a:cxn ang="0">
                <a:pos x="connsiteX3" y="connsiteY3"/>
              </a:cxn>
            </a:cxnLst>
            <a:rect l="l" t="t" r="r" b="b"/>
            <a:pathLst>
              <a:path w="142517" h="926363">
                <a:moveTo>
                  <a:pt x="0" y="8843"/>
                </a:moveTo>
                <a:cubicBezTo>
                  <a:pt x="21066" y="4421"/>
                  <a:pt x="42132" y="0"/>
                  <a:pt x="65538" y="46292"/>
                </a:cubicBezTo>
                <a:cubicBezTo>
                  <a:pt x="88944" y="92584"/>
                  <a:pt x="138357" y="139917"/>
                  <a:pt x="140437" y="286595"/>
                </a:cubicBezTo>
                <a:cubicBezTo>
                  <a:pt x="142517" y="433273"/>
                  <a:pt x="110269" y="679818"/>
                  <a:pt x="78021" y="926363"/>
                </a:cubicBezTo>
              </a:path>
            </a:pathLst>
          </a:custGeom>
          <a:ln w="12700">
            <a:solidFill>
              <a:schemeClr val="accent1"/>
            </a:solidFill>
            <a:miter lim="800000"/>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lIns="126710" tIns="63356" rIns="126710" bIns="63356" anchor="ctr"/>
          <a:lstStyle/>
          <a:p>
            <a:pPr algn="ctr" defTabSz="1267056" fontAlgn="auto">
              <a:spcBef>
                <a:spcPts val="0"/>
              </a:spcBef>
              <a:spcAft>
                <a:spcPts val="0"/>
              </a:spcAft>
              <a:defRPr/>
            </a:pPr>
            <a:endParaRPr lang="en-US" dirty="0">
              <a:solidFill>
                <a:srgbClr val="5F5F5F"/>
              </a:solidFill>
              <a:latin typeface="Calibri"/>
            </a:endParaRPr>
          </a:p>
        </p:txBody>
      </p:sp>
      <p:sp>
        <p:nvSpPr>
          <p:cNvPr id="20" name="Rectangle 19"/>
          <p:cNvSpPr/>
          <p:nvPr/>
        </p:nvSpPr>
        <p:spPr>
          <a:xfrm>
            <a:off x="5302250" y="6524625"/>
            <a:ext cx="584200" cy="219075"/>
          </a:xfrm>
          <a:prstGeom prst="rect">
            <a:avLst/>
          </a:prstGeom>
        </p:spPr>
        <p:txBody>
          <a:bodyPr wrap="none" lIns="95053" tIns="47526" rIns="95053" bIns="47526">
            <a:spAutoFit/>
          </a:bodyPr>
          <a:lstStyle/>
          <a:p>
            <a:pPr defTabSz="1218429" fontAlgn="auto">
              <a:spcBef>
                <a:spcPts val="0"/>
              </a:spcBef>
              <a:spcAft>
                <a:spcPts val="0"/>
              </a:spcAft>
              <a:defRPr/>
            </a:pPr>
            <a:fld id="{BF38451C-5C3A-4BA8-94C9-9B926A50148B}" type="datetime1">
              <a:rPr lang="en-US" sz="800">
                <a:solidFill>
                  <a:srgbClr val="5F5F5F">
                    <a:lumMod val="60000"/>
                    <a:lumOff val="40000"/>
                  </a:srgbClr>
                </a:solidFill>
                <a:latin typeface="Calibri"/>
                <a:ea typeface="+mn-ea"/>
                <a:cs typeface="+mn-cs"/>
              </a:rPr>
              <a:pPr defTabSz="1218429" fontAlgn="auto">
                <a:spcBef>
                  <a:spcPts val="0"/>
                </a:spcBef>
                <a:spcAft>
                  <a:spcPts val="0"/>
                </a:spcAft>
                <a:defRPr/>
              </a:pPr>
              <a:t>11/02/16</a:t>
            </a:fld>
            <a:endParaRPr lang="de-DE" dirty="0">
              <a:solidFill>
                <a:srgbClr val="5F5F5F"/>
              </a:solidFill>
              <a:latin typeface="Calibri"/>
              <a:ea typeface="+mn-ea"/>
              <a:cs typeface="+mn-cs"/>
            </a:endParaRPr>
          </a:p>
        </p:txBody>
      </p:sp>
      <p:sp>
        <p:nvSpPr>
          <p:cNvPr id="21" name="Rounded Rectangle 20"/>
          <p:cNvSpPr/>
          <p:nvPr/>
        </p:nvSpPr>
        <p:spPr>
          <a:xfrm>
            <a:off x="646113" y="1382713"/>
            <a:ext cx="3390900" cy="1597025"/>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45" tIns="60923" rIns="121845" bIns="60923" anchor="ctr"/>
          <a:lstStyle/>
          <a:p>
            <a:pPr algn="ctr" defTabSz="1218429" fontAlgn="auto">
              <a:lnSpc>
                <a:spcPct val="90000"/>
              </a:lnSpc>
              <a:spcBef>
                <a:spcPts val="0"/>
              </a:spcBef>
              <a:spcAft>
                <a:spcPts val="0"/>
              </a:spcAft>
              <a:defRPr/>
            </a:pPr>
            <a:endParaRPr lang="en-US" dirty="0">
              <a:solidFill>
                <a:srgbClr val="FFFFFF"/>
              </a:solidFill>
              <a:latin typeface="Calibri"/>
            </a:endParaRPr>
          </a:p>
        </p:txBody>
      </p:sp>
      <p:pic>
        <p:nvPicPr>
          <p:cNvPr id="48142" name="Picture 11" descr="table-column-2-no-arrow.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1050" y="1687513"/>
            <a:ext cx="17208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71" name="TextBox 26"/>
          <p:cNvSpPr txBox="1">
            <a:spLocks noChangeArrowheads="1"/>
          </p:cNvSpPr>
          <p:nvPr/>
        </p:nvSpPr>
        <p:spPr bwMode="auto">
          <a:xfrm>
            <a:off x="747713" y="1308100"/>
            <a:ext cx="681037" cy="457200"/>
          </a:xfrm>
          <a:prstGeom prst="rect">
            <a:avLst/>
          </a:prstGeom>
          <a:noFill/>
          <a:ln w="9525">
            <a:noFill/>
            <a:miter lim="800000"/>
            <a:headEnd/>
            <a:tailEnd/>
          </a:ln>
        </p:spPr>
        <p:txBody>
          <a:bodyPr wrap="none" lIns="0" tIns="0" rIns="0" bIns="0" anchor="ctr"/>
          <a:lstStyle/>
          <a:p>
            <a:pPr marL="59230" defTabSz="1216364" fontAlgn="auto">
              <a:lnSpc>
                <a:spcPct val="90000"/>
              </a:lnSpc>
              <a:spcBef>
                <a:spcPts val="0"/>
              </a:spcBef>
              <a:spcAft>
                <a:spcPts val="0"/>
              </a:spcAft>
              <a:defRPr/>
            </a:pPr>
            <a:r>
              <a:rPr lang="en-US" dirty="0">
                <a:solidFill>
                  <a:srgbClr val="5F5F5F"/>
                </a:solidFill>
                <a:latin typeface="Calibri" pitchFamily="34" charset="0"/>
                <a:ea typeface="+mn-ea"/>
                <a:cs typeface="+mn-cs"/>
              </a:rPr>
              <a:t>Memory</a:t>
            </a:r>
          </a:p>
        </p:txBody>
      </p:sp>
      <p:pic>
        <p:nvPicPr>
          <p:cNvPr id="48144" name="Picture 32" descr="table-column-2-no-arrow.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19338" y="1687513"/>
            <a:ext cx="1717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24"/>
          <p:cNvSpPr/>
          <p:nvPr/>
        </p:nvSpPr>
        <p:spPr>
          <a:xfrm>
            <a:off x="2193925" y="2187575"/>
            <a:ext cx="5051425" cy="3671888"/>
          </a:xfrm>
          <a:custGeom>
            <a:avLst/>
            <a:gdLst>
              <a:gd name="connsiteX0" fmla="*/ 0 w 2499360"/>
              <a:gd name="connsiteY0" fmla="*/ 17780 h 2010410"/>
              <a:gd name="connsiteX1" fmla="*/ 472440 w 2499360"/>
              <a:gd name="connsiteY1" fmla="*/ 193040 h 2010410"/>
              <a:gd name="connsiteX2" fmla="*/ 2026920 w 2499360"/>
              <a:gd name="connsiteY2" fmla="*/ 1176020 h 2010410"/>
              <a:gd name="connsiteX3" fmla="*/ 2476500 w 2499360"/>
              <a:gd name="connsiteY3" fmla="*/ 1320800 h 2010410"/>
              <a:gd name="connsiteX4" fmla="*/ 2164080 w 2499360"/>
              <a:gd name="connsiteY4" fmla="*/ 1899920 h 2010410"/>
              <a:gd name="connsiteX5" fmla="*/ 2164080 w 2499360"/>
              <a:gd name="connsiteY5" fmla="*/ 1983740 h 2010410"/>
              <a:gd name="connsiteX0" fmla="*/ 0 w 2499360"/>
              <a:gd name="connsiteY0" fmla="*/ 17780 h 2010410"/>
              <a:gd name="connsiteX1" fmla="*/ 472440 w 2499360"/>
              <a:gd name="connsiteY1" fmla="*/ 193040 h 2010410"/>
              <a:gd name="connsiteX2" fmla="*/ 2026920 w 2499360"/>
              <a:gd name="connsiteY2" fmla="*/ 1176020 h 2010410"/>
              <a:gd name="connsiteX3" fmla="*/ 2476500 w 2499360"/>
              <a:gd name="connsiteY3" fmla="*/ 1320800 h 2010410"/>
              <a:gd name="connsiteX4" fmla="*/ 2164080 w 2499360"/>
              <a:gd name="connsiteY4" fmla="*/ 1899920 h 2010410"/>
              <a:gd name="connsiteX5" fmla="*/ 2164080 w 2499360"/>
              <a:gd name="connsiteY5" fmla="*/ 1983740 h 2010410"/>
              <a:gd name="connsiteX6" fmla="*/ 2171700 w 2499360"/>
              <a:gd name="connsiteY6" fmla="*/ 1976120 h 2010410"/>
              <a:gd name="connsiteX0" fmla="*/ 134877 w 2681852"/>
              <a:gd name="connsiteY0" fmla="*/ 17780 h 2227964"/>
              <a:gd name="connsiteX1" fmla="*/ 607317 w 2681852"/>
              <a:gd name="connsiteY1" fmla="*/ 193040 h 2227964"/>
              <a:gd name="connsiteX2" fmla="*/ 2161797 w 2681852"/>
              <a:gd name="connsiteY2" fmla="*/ 1176020 h 2227964"/>
              <a:gd name="connsiteX3" fmla="*/ 2611377 w 2681852"/>
              <a:gd name="connsiteY3" fmla="*/ 1320800 h 2227964"/>
              <a:gd name="connsiteX4" fmla="*/ 2298957 w 2681852"/>
              <a:gd name="connsiteY4" fmla="*/ 1899920 h 2227964"/>
              <a:gd name="connsiteX5" fmla="*/ 2298957 w 2681852"/>
              <a:gd name="connsiteY5" fmla="*/ 1983740 h 2227964"/>
              <a:gd name="connsiteX6" fmla="*/ 1587 w 2681852"/>
              <a:gd name="connsiteY6" fmla="*/ 2226377 h 2227964"/>
              <a:gd name="connsiteX0" fmla="*/ 134877 w 2634237"/>
              <a:gd name="connsiteY0" fmla="*/ 17780 h 2227964"/>
              <a:gd name="connsiteX1" fmla="*/ 607317 w 2634237"/>
              <a:gd name="connsiteY1" fmla="*/ 193040 h 2227964"/>
              <a:gd name="connsiteX2" fmla="*/ 2161797 w 2634237"/>
              <a:gd name="connsiteY2" fmla="*/ 1176020 h 2227964"/>
              <a:gd name="connsiteX3" fmla="*/ 2611377 w 2634237"/>
              <a:gd name="connsiteY3" fmla="*/ 1320800 h 2227964"/>
              <a:gd name="connsiteX4" fmla="*/ 2298957 w 2634237"/>
              <a:gd name="connsiteY4" fmla="*/ 1899920 h 2227964"/>
              <a:gd name="connsiteX5" fmla="*/ 2225930 w 2634237"/>
              <a:gd name="connsiteY5" fmla="*/ 1318160 h 2227964"/>
              <a:gd name="connsiteX6" fmla="*/ 1587 w 2634237"/>
              <a:gd name="connsiteY6" fmla="*/ 2226377 h 2227964"/>
              <a:gd name="connsiteX0" fmla="*/ 134877 w 2652857"/>
              <a:gd name="connsiteY0" fmla="*/ 8890 h 2219074"/>
              <a:gd name="connsiteX1" fmla="*/ 607317 w 2652857"/>
              <a:gd name="connsiteY1" fmla="*/ 184150 h 2219074"/>
              <a:gd name="connsiteX2" fmla="*/ 2050078 w 2652857"/>
              <a:gd name="connsiteY2" fmla="*/ 1039075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39075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39075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52857"/>
              <a:gd name="connsiteY0" fmla="*/ 8890 h 2219074"/>
              <a:gd name="connsiteX1" fmla="*/ 607317 w 2652857"/>
              <a:gd name="connsiteY1" fmla="*/ 184150 h 2219074"/>
              <a:gd name="connsiteX2" fmla="*/ 2050078 w 2652857"/>
              <a:gd name="connsiteY2" fmla="*/ 1091536 h 2219074"/>
              <a:gd name="connsiteX3" fmla="*/ 2611377 w 2652857"/>
              <a:gd name="connsiteY3" fmla="*/ 1311910 h 2219074"/>
              <a:gd name="connsiteX4" fmla="*/ 2298957 w 2652857"/>
              <a:gd name="connsiteY4" fmla="*/ 1891030 h 2219074"/>
              <a:gd name="connsiteX5" fmla="*/ 2225930 w 2652857"/>
              <a:gd name="connsiteY5" fmla="*/ 1309270 h 2219074"/>
              <a:gd name="connsiteX6" fmla="*/ 1587 w 2652857"/>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11377 w 2641858"/>
              <a:gd name="connsiteY3" fmla="*/ 1311910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11377 w 2641858"/>
              <a:gd name="connsiteY3" fmla="*/ 1311910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11377 w 2641858"/>
              <a:gd name="connsiteY3" fmla="*/ 1311910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72339"/>
              <a:gd name="connsiteY0" fmla="*/ 8890 h 2219074"/>
              <a:gd name="connsiteX1" fmla="*/ 607317 w 2672339"/>
              <a:gd name="connsiteY1" fmla="*/ 184150 h 2219074"/>
              <a:gd name="connsiteX2" fmla="*/ 2050078 w 2672339"/>
              <a:gd name="connsiteY2" fmla="*/ 1091536 h 2219074"/>
              <a:gd name="connsiteX3" fmla="*/ 2641858 w 2672339"/>
              <a:gd name="connsiteY3" fmla="*/ 1473187 h 2219074"/>
              <a:gd name="connsiteX4" fmla="*/ 2298957 w 2672339"/>
              <a:gd name="connsiteY4" fmla="*/ 1891030 h 2219074"/>
              <a:gd name="connsiteX5" fmla="*/ 2225930 w 2672339"/>
              <a:gd name="connsiteY5" fmla="*/ 1309270 h 2219074"/>
              <a:gd name="connsiteX6" fmla="*/ 1587 w 2672339"/>
              <a:gd name="connsiteY6" fmla="*/ 2217487 h 2219074"/>
              <a:gd name="connsiteX0" fmla="*/ 134877 w 2641858"/>
              <a:gd name="connsiteY0" fmla="*/ 8890 h 2219074"/>
              <a:gd name="connsiteX1" fmla="*/ 607317 w 2641858"/>
              <a:gd name="connsiteY1" fmla="*/ 184150 h 2219074"/>
              <a:gd name="connsiteX2" fmla="*/ 2050078 w 2641858"/>
              <a:gd name="connsiteY2" fmla="*/ 1091536 h 2219074"/>
              <a:gd name="connsiteX3" fmla="*/ 2641858 w 2641858"/>
              <a:gd name="connsiteY3" fmla="*/ 1473187 h 2219074"/>
              <a:gd name="connsiteX4" fmla="*/ 2298957 w 2641858"/>
              <a:gd name="connsiteY4" fmla="*/ 1891030 h 2219074"/>
              <a:gd name="connsiteX5" fmla="*/ 2225930 w 2641858"/>
              <a:gd name="connsiteY5" fmla="*/ 1309270 h 2219074"/>
              <a:gd name="connsiteX6" fmla="*/ 1587 w 2641858"/>
              <a:gd name="connsiteY6" fmla="*/ 2217487 h 2219074"/>
              <a:gd name="connsiteX0" fmla="*/ 134877 w 2608825"/>
              <a:gd name="connsiteY0" fmla="*/ 8890 h 2219074"/>
              <a:gd name="connsiteX1" fmla="*/ 607317 w 2608825"/>
              <a:gd name="connsiteY1" fmla="*/ 184150 h 2219074"/>
              <a:gd name="connsiteX2" fmla="*/ 2050078 w 2608825"/>
              <a:gd name="connsiteY2" fmla="*/ 1091536 h 2219074"/>
              <a:gd name="connsiteX3" fmla="*/ 2529898 w 2608825"/>
              <a:gd name="connsiteY3" fmla="*/ 1473187 h 2219074"/>
              <a:gd name="connsiteX4" fmla="*/ 2298957 w 2608825"/>
              <a:gd name="connsiteY4" fmla="*/ 1891030 h 2219074"/>
              <a:gd name="connsiteX5" fmla="*/ 2225930 w 2608825"/>
              <a:gd name="connsiteY5" fmla="*/ 1309270 h 2219074"/>
              <a:gd name="connsiteX6" fmla="*/ 1587 w 2608825"/>
              <a:gd name="connsiteY6" fmla="*/ 2217487 h 2219074"/>
              <a:gd name="connsiteX0" fmla="*/ 134877 w 2666812"/>
              <a:gd name="connsiteY0" fmla="*/ 8890 h 2219074"/>
              <a:gd name="connsiteX1" fmla="*/ 607317 w 2666812"/>
              <a:gd name="connsiteY1" fmla="*/ 184150 h 2219074"/>
              <a:gd name="connsiteX2" fmla="*/ 2050078 w 2666812"/>
              <a:gd name="connsiteY2" fmla="*/ 1091536 h 2219074"/>
              <a:gd name="connsiteX3" fmla="*/ 2529898 w 2666812"/>
              <a:gd name="connsiteY3" fmla="*/ 1473187 h 2219074"/>
              <a:gd name="connsiteX4" fmla="*/ 2298957 w 2666812"/>
              <a:gd name="connsiteY4" fmla="*/ 1891030 h 2219074"/>
              <a:gd name="connsiteX5" fmla="*/ 2225930 w 2666812"/>
              <a:gd name="connsiteY5" fmla="*/ 1309270 h 2219074"/>
              <a:gd name="connsiteX6" fmla="*/ 1587 w 2666812"/>
              <a:gd name="connsiteY6" fmla="*/ 2217487 h 2219074"/>
              <a:gd name="connsiteX0" fmla="*/ 132892 w 2664827"/>
              <a:gd name="connsiteY0" fmla="*/ 8890 h 2178714"/>
              <a:gd name="connsiteX1" fmla="*/ 605332 w 2664827"/>
              <a:gd name="connsiteY1" fmla="*/ 184150 h 2178714"/>
              <a:gd name="connsiteX2" fmla="*/ 2048093 w 2664827"/>
              <a:gd name="connsiteY2" fmla="*/ 1091536 h 2178714"/>
              <a:gd name="connsiteX3" fmla="*/ 2527913 w 2664827"/>
              <a:gd name="connsiteY3" fmla="*/ 1473187 h 2178714"/>
              <a:gd name="connsiteX4" fmla="*/ 2296972 w 2664827"/>
              <a:gd name="connsiteY4" fmla="*/ 1891030 h 2178714"/>
              <a:gd name="connsiteX5" fmla="*/ 2223945 w 2664827"/>
              <a:gd name="connsiteY5" fmla="*/ 1309270 h 2178714"/>
              <a:gd name="connsiteX6" fmla="*/ 1587 w 2664827"/>
              <a:gd name="connsiteY6" fmla="*/ 2177127 h 2178714"/>
              <a:gd name="connsiteX0" fmla="*/ 0 w 2531935"/>
              <a:gd name="connsiteY0" fmla="*/ 8890 h 1919164"/>
              <a:gd name="connsiteX1" fmla="*/ 472440 w 2531935"/>
              <a:gd name="connsiteY1" fmla="*/ 184150 h 1919164"/>
              <a:gd name="connsiteX2" fmla="*/ 1915201 w 2531935"/>
              <a:gd name="connsiteY2" fmla="*/ 1091536 h 1919164"/>
              <a:gd name="connsiteX3" fmla="*/ 2395021 w 2531935"/>
              <a:gd name="connsiteY3" fmla="*/ 1473187 h 1919164"/>
              <a:gd name="connsiteX4" fmla="*/ 2164080 w 2531935"/>
              <a:gd name="connsiteY4" fmla="*/ 1891030 h 1919164"/>
              <a:gd name="connsiteX5" fmla="*/ 2091053 w 2531935"/>
              <a:gd name="connsiteY5" fmla="*/ 1309270 h 1919164"/>
              <a:gd name="connsiteX0" fmla="*/ 0 w 2531935"/>
              <a:gd name="connsiteY0" fmla="*/ 8890 h 1891030"/>
              <a:gd name="connsiteX1" fmla="*/ 472440 w 2531935"/>
              <a:gd name="connsiteY1" fmla="*/ 184150 h 1891030"/>
              <a:gd name="connsiteX2" fmla="*/ 1915201 w 2531935"/>
              <a:gd name="connsiteY2" fmla="*/ 1091536 h 1891030"/>
              <a:gd name="connsiteX3" fmla="*/ 2395021 w 2531935"/>
              <a:gd name="connsiteY3" fmla="*/ 1473187 h 1891030"/>
              <a:gd name="connsiteX4" fmla="*/ 2164080 w 2531935"/>
              <a:gd name="connsiteY4" fmla="*/ 1891030 h 1891030"/>
              <a:gd name="connsiteX0" fmla="*/ 0 w 2531935"/>
              <a:gd name="connsiteY0" fmla="*/ 8890 h 1891030"/>
              <a:gd name="connsiteX1" fmla="*/ 472440 w 2531935"/>
              <a:gd name="connsiteY1" fmla="*/ 184150 h 1891030"/>
              <a:gd name="connsiteX2" fmla="*/ 1812773 w 2531935"/>
              <a:gd name="connsiteY2" fmla="*/ 1076003 h 1891030"/>
              <a:gd name="connsiteX3" fmla="*/ 2395021 w 2531935"/>
              <a:gd name="connsiteY3" fmla="*/ 1473187 h 1891030"/>
              <a:gd name="connsiteX4" fmla="*/ 2164080 w 2531935"/>
              <a:gd name="connsiteY4" fmla="*/ 1891030 h 1891030"/>
              <a:gd name="connsiteX0" fmla="*/ 0 w 2531935"/>
              <a:gd name="connsiteY0" fmla="*/ 8890 h 1891030"/>
              <a:gd name="connsiteX1" fmla="*/ 472440 w 2531935"/>
              <a:gd name="connsiteY1" fmla="*/ 184150 h 1891030"/>
              <a:gd name="connsiteX2" fmla="*/ 1812773 w 2531935"/>
              <a:gd name="connsiteY2" fmla="*/ 1076003 h 1891030"/>
              <a:gd name="connsiteX3" fmla="*/ 2395021 w 2531935"/>
              <a:gd name="connsiteY3" fmla="*/ 1473187 h 1891030"/>
              <a:gd name="connsiteX4" fmla="*/ 2164080 w 2531935"/>
              <a:gd name="connsiteY4" fmla="*/ 1891030 h 1891030"/>
              <a:gd name="connsiteX0" fmla="*/ 0 w 2531935"/>
              <a:gd name="connsiteY0" fmla="*/ 13387 h 1895527"/>
              <a:gd name="connsiteX1" fmla="*/ 472440 w 2531935"/>
              <a:gd name="connsiteY1" fmla="*/ 188647 h 1895527"/>
              <a:gd name="connsiteX2" fmla="*/ 1812773 w 2531935"/>
              <a:gd name="connsiteY2" fmla="*/ 1145272 h 1895527"/>
              <a:gd name="connsiteX3" fmla="*/ 2395021 w 2531935"/>
              <a:gd name="connsiteY3" fmla="*/ 1477684 h 1895527"/>
              <a:gd name="connsiteX4" fmla="*/ 2164080 w 2531935"/>
              <a:gd name="connsiteY4" fmla="*/ 1895527 h 1895527"/>
              <a:gd name="connsiteX0" fmla="*/ 0 w 2531935"/>
              <a:gd name="connsiteY0" fmla="*/ 13387 h 1895527"/>
              <a:gd name="connsiteX1" fmla="*/ 472440 w 2531935"/>
              <a:gd name="connsiteY1" fmla="*/ 188647 h 1895527"/>
              <a:gd name="connsiteX2" fmla="*/ 1812773 w 2531935"/>
              <a:gd name="connsiteY2" fmla="*/ 1145272 h 1895527"/>
              <a:gd name="connsiteX3" fmla="*/ 2395021 w 2531935"/>
              <a:gd name="connsiteY3" fmla="*/ 1477684 h 1895527"/>
              <a:gd name="connsiteX4" fmla="*/ 2164080 w 2531935"/>
              <a:gd name="connsiteY4" fmla="*/ 1895527 h 1895527"/>
              <a:gd name="connsiteX0" fmla="*/ 1074081 w 3606016"/>
              <a:gd name="connsiteY0" fmla="*/ 1164 h 1883304"/>
              <a:gd name="connsiteX1" fmla="*/ 78740 w 3606016"/>
              <a:gd name="connsiteY1" fmla="*/ 873961 h 1883304"/>
              <a:gd name="connsiteX2" fmla="*/ 1546521 w 3606016"/>
              <a:gd name="connsiteY2" fmla="*/ 176424 h 1883304"/>
              <a:gd name="connsiteX3" fmla="*/ 2886854 w 3606016"/>
              <a:gd name="connsiteY3" fmla="*/ 1133049 h 1883304"/>
              <a:gd name="connsiteX4" fmla="*/ 3469102 w 3606016"/>
              <a:gd name="connsiteY4" fmla="*/ 1465461 h 1883304"/>
              <a:gd name="connsiteX5" fmla="*/ 3238161 w 3606016"/>
              <a:gd name="connsiteY5" fmla="*/ 1883304 h 1883304"/>
              <a:gd name="connsiteX0" fmla="*/ 0 w 2531935"/>
              <a:gd name="connsiteY0" fmla="*/ 13387 h 1895527"/>
              <a:gd name="connsiteX1" fmla="*/ 472440 w 2531935"/>
              <a:gd name="connsiteY1" fmla="*/ 188647 h 1895527"/>
              <a:gd name="connsiteX2" fmla="*/ 1812773 w 2531935"/>
              <a:gd name="connsiteY2" fmla="*/ 1145272 h 1895527"/>
              <a:gd name="connsiteX3" fmla="*/ 2395021 w 2531935"/>
              <a:gd name="connsiteY3" fmla="*/ 1477684 h 1895527"/>
              <a:gd name="connsiteX4" fmla="*/ 2164080 w 2531935"/>
              <a:gd name="connsiteY4" fmla="*/ 1895527 h 1895527"/>
              <a:gd name="connsiteX0" fmla="*/ 0 w 2531935"/>
              <a:gd name="connsiteY0" fmla="*/ 0 h 1882140"/>
              <a:gd name="connsiteX1" fmla="*/ 1812773 w 2531935"/>
              <a:gd name="connsiteY1" fmla="*/ 1131885 h 1882140"/>
              <a:gd name="connsiteX2" fmla="*/ 2395021 w 2531935"/>
              <a:gd name="connsiteY2" fmla="*/ 1464297 h 1882140"/>
              <a:gd name="connsiteX3" fmla="*/ 2164080 w 2531935"/>
              <a:gd name="connsiteY3" fmla="*/ 1882140 h 1882140"/>
              <a:gd name="connsiteX0" fmla="*/ 0 w 2531935"/>
              <a:gd name="connsiteY0" fmla="*/ 0 h 1882140"/>
              <a:gd name="connsiteX1" fmla="*/ 1814553 w 2531935"/>
              <a:gd name="connsiteY1" fmla="*/ 1217855 h 1882140"/>
              <a:gd name="connsiteX2" fmla="*/ 2395021 w 2531935"/>
              <a:gd name="connsiteY2" fmla="*/ 1464297 h 1882140"/>
              <a:gd name="connsiteX3" fmla="*/ 2164080 w 2531935"/>
              <a:gd name="connsiteY3" fmla="*/ 1882140 h 1882140"/>
              <a:gd name="connsiteX0" fmla="*/ 0 w 2531935"/>
              <a:gd name="connsiteY0" fmla="*/ 0 h 1882140"/>
              <a:gd name="connsiteX1" fmla="*/ 1814553 w 2531935"/>
              <a:gd name="connsiteY1" fmla="*/ 1217855 h 1882140"/>
              <a:gd name="connsiteX2" fmla="*/ 2395021 w 2531935"/>
              <a:gd name="connsiteY2" fmla="*/ 1464297 h 1882140"/>
              <a:gd name="connsiteX3" fmla="*/ 2164080 w 2531935"/>
              <a:gd name="connsiteY3" fmla="*/ 1882140 h 1882140"/>
              <a:gd name="connsiteX0" fmla="*/ 0 w 2531935"/>
              <a:gd name="connsiteY0" fmla="*/ 0 h 1882140"/>
              <a:gd name="connsiteX1" fmla="*/ 1814553 w 2531935"/>
              <a:gd name="connsiteY1" fmla="*/ 1217855 h 1882140"/>
              <a:gd name="connsiteX2" fmla="*/ 2395021 w 2531935"/>
              <a:gd name="connsiteY2" fmla="*/ 1464297 h 1882140"/>
              <a:gd name="connsiteX3" fmla="*/ 2164080 w 2531935"/>
              <a:gd name="connsiteY3" fmla="*/ 1882140 h 1882140"/>
              <a:gd name="connsiteX0" fmla="*/ 0 w 2622995"/>
              <a:gd name="connsiteY0" fmla="*/ 0 h 1937497"/>
              <a:gd name="connsiteX1" fmla="*/ 1814553 w 2622995"/>
              <a:gd name="connsiteY1" fmla="*/ 1217855 h 1937497"/>
              <a:gd name="connsiteX2" fmla="*/ 2395021 w 2622995"/>
              <a:gd name="connsiteY2" fmla="*/ 1464297 h 1937497"/>
              <a:gd name="connsiteX3" fmla="*/ 2405338 w 2622995"/>
              <a:gd name="connsiteY3" fmla="*/ 1937497 h 1937497"/>
              <a:gd name="connsiteX0" fmla="*/ 0 w 2622995"/>
              <a:gd name="connsiteY0" fmla="*/ 0 h 1937497"/>
              <a:gd name="connsiteX1" fmla="*/ 1814553 w 2622995"/>
              <a:gd name="connsiteY1" fmla="*/ 1217855 h 1937497"/>
              <a:gd name="connsiteX2" fmla="*/ 2447537 w 2622995"/>
              <a:gd name="connsiteY2" fmla="*/ 1494641 h 1937497"/>
              <a:gd name="connsiteX3" fmla="*/ 2405338 w 2622995"/>
              <a:gd name="connsiteY3" fmla="*/ 1937497 h 1937497"/>
              <a:gd name="connsiteX0" fmla="*/ 0 w 2622995"/>
              <a:gd name="connsiteY0" fmla="*/ 0 h 1937497"/>
              <a:gd name="connsiteX1" fmla="*/ 1814553 w 2622995"/>
              <a:gd name="connsiteY1" fmla="*/ 1217855 h 1937497"/>
              <a:gd name="connsiteX2" fmla="*/ 2447537 w 2622995"/>
              <a:gd name="connsiteY2" fmla="*/ 1494641 h 1937497"/>
              <a:gd name="connsiteX3" fmla="*/ 2405338 w 2622995"/>
              <a:gd name="connsiteY3" fmla="*/ 1937497 h 1937497"/>
              <a:gd name="connsiteX0" fmla="*/ 50955 w 2673950"/>
              <a:gd name="connsiteY0" fmla="*/ 0 h 1937497"/>
              <a:gd name="connsiteX1" fmla="*/ 1865508 w 2673950"/>
              <a:gd name="connsiteY1" fmla="*/ 1217855 h 1937497"/>
              <a:gd name="connsiteX2" fmla="*/ 2498492 w 2673950"/>
              <a:gd name="connsiteY2" fmla="*/ 1494641 h 1937497"/>
              <a:gd name="connsiteX3" fmla="*/ 2456293 w 2673950"/>
              <a:gd name="connsiteY3" fmla="*/ 1937497 h 1937497"/>
              <a:gd name="connsiteX0" fmla="*/ 50955 w 2631751"/>
              <a:gd name="connsiteY0" fmla="*/ 0 h 1937497"/>
              <a:gd name="connsiteX1" fmla="*/ 1823309 w 2631751"/>
              <a:gd name="connsiteY1" fmla="*/ 1217855 h 1937497"/>
              <a:gd name="connsiteX2" fmla="*/ 2456293 w 2631751"/>
              <a:gd name="connsiteY2" fmla="*/ 1494641 h 1937497"/>
              <a:gd name="connsiteX3" fmla="*/ 2414094 w 2631751"/>
              <a:gd name="connsiteY3" fmla="*/ 1937497 h 1937497"/>
              <a:gd name="connsiteX0" fmla="*/ 0 w 2580796"/>
              <a:gd name="connsiteY0" fmla="*/ 0 h 1937497"/>
              <a:gd name="connsiteX1" fmla="*/ 1772354 w 2580796"/>
              <a:gd name="connsiteY1" fmla="*/ 1217855 h 1937497"/>
              <a:gd name="connsiteX2" fmla="*/ 2405338 w 2580796"/>
              <a:gd name="connsiteY2" fmla="*/ 1494641 h 1937497"/>
              <a:gd name="connsiteX3" fmla="*/ 2363139 w 2580796"/>
              <a:gd name="connsiteY3" fmla="*/ 1937497 h 1937497"/>
              <a:gd name="connsiteX0" fmla="*/ 0 w 2622995"/>
              <a:gd name="connsiteY0" fmla="*/ 0 h 1937497"/>
              <a:gd name="connsiteX1" fmla="*/ 1814553 w 2622995"/>
              <a:gd name="connsiteY1" fmla="*/ 1217855 h 1937497"/>
              <a:gd name="connsiteX2" fmla="*/ 2447537 w 2622995"/>
              <a:gd name="connsiteY2" fmla="*/ 1494641 h 1937497"/>
              <a:gd name="connsiteX3" fmla="*/ 2405338 w 2622995"/>
              <a:gd name="connsiteY3" fmla="*/ 1937497 h 1937497"/>
              <a:gd name="connsiteX0" fmla="*/ 0 w 2622995"/>
              <a:gd name="connsiteY0" fmla="*/ 0 h 2352769"/>
              <a:gd name="connsiteX1" fmla="*/ 1814553 w 2622995"/>
              <a:gd name="connsiteY1" fmla="*/ 1217855 h 2352769"/>
              <a:gd name="connsiteX2" fmla="*/ 2447537 w 2622995"/>
              <a:gd name="connsiteY2" fmla="*/ 1494641 h 2352769"/>
              <a:gd name="connsiteX3" fmla="*/ 2405338 w 2622995"/>
              <a:gd name="connsiteY3" fmla="*/ 1937497 h 2352769"/>
              <a:gd name="connsiteX0" fmla="*/ 0 w 2622995"/>
              <a:gd name="connsiteY0" fmla="*/ 0 h 2352769"/>
              <a:gd name="connsiteX1" fmla="*/ 1814553 w 2622995"/>
              <a:gd name="connsiteY1" fmla="*/ 1217855 h 2352769"/>
              <a:gd name="connsiteX2" fmla="*/ 2447537 w 2622995"/>
              <a:gd name="connsiteY2" fmla="*/ 1494641 h 2352769"/>
              <a:gd name="connsiteX3" fmla="*/ 2405338 w 2622995"/>
              <a:gd name="connsiteY3" fmla="*/ 1937497 h 2352769"/>
              <a:gd name="connsiteX0" fmla="*/ 0 w 2622995"/>
              <a:gd name="connsiteY0" fmla="*/ 0 h 2352769"/>
              <a:gd name="connsiteX1" fmla="*/ 1814553 w 2622995"/>
              <a:gd name="connsiteY1" fmla="*/ 1217855 h 2352769"/>
              <a:gd name="connsiteX2" fmla="*/ 2447537 w 2622995"/>
              <a:gd name="connsiteY2" fmla="*/ 1494641 h 2352769"/>
              <a:gd name="connsiteX3" fmla="*/ 2405338 w 2622995"/>
              <a:gd name="connsiteY3" fmla="*/ 1937497 h 2352769"/>
              <a:gd name="connsiteX0" fmla="*/ 0 w 2405338"/>
              <a:gd name="connsiteY0" fmla="*/ 0 h 2352769"/>
              <a:gd name="connsiteX1" fmla="*/ 1814553 w 2405338"/>
              <a:gd name="connsiteY1" fmla="*/ 1217855 h 2352769"/>
              <a:gd name="connsiteX2" fmla="*/ 2405338 w 2405338"/>
              <a:gd name="connsiteY2" fmla="*/ 1937497 h 2352769"/>
              <a:gd name="connsiteX0" fmla="*/ 0 w 2263285"/>
              <a:gd name="connsiteY0" fmla="*/ 0 h 2352769"/>
              <a:gd name="connsiteX1" fmla="*/ 1814553 w 2263285"/>
              <a:gd name="connsiteY1" fmla="*/ 1217855 h 2352769"/>
              <a:gd name="connsiteX2" fmla="*/ 2263285 w 2263285"/>
              <a:gd name="connsiteY2" fmla="*/ 1182775 h 2352769"/>
              <a:gd name="connsiteX0" fmla="*/ 0 w 2263285"/>
              <a:gd name="connsiteY0" fmla="*/ 0 h 2352769"/>
              <a:gd name="connsiteX1" fmla="*/ 1502454 w 2263285"/>
              <a:gd name="connsiteY1" fmla="*/ 1148332 h 2352769"/>
              <a:gd name="connsiteX2" fmla="*/ 2263285 w 2263285"/>
              <a:gd name="connsiteY2" fmla="*/ 1182775 h 2352769"/>
              <a:gd name="connsiteX0" fmla="*/ 0 w 2263285"/>
              <a:gd name="connsiteY0" fmla="*/ 0 h 2352769"/>
              <a:gd name="connsiteX1" fmla="*/ 1502454 w 2263285"/>
              <a:gd name="connsiteY1" fmla="*/ 1148332 h 2352769"/>
              <a:gd name="connsiteX2" fmla="*/ 2263285 w 2263285"/>
              <a:gd name="connsiteY2" fmla="*/ 1182775 h 2352769"/>
              <a:gd name="connsiteX0" fmla="*/ 0 w 2263285"/>
              <a:gd name="connsiteY0" fmla="*/ 0 h 2352769"/>
              <a:gd name="connsiteX1" fmla="*/ 1502454 w 2263285"/>
              <a:gd name="connsiteY1" fmla="*/ 1148332 h 2352769"/>
              <a:gd name="connsiteX2" fmla="*/ 2263285 w 2263285"/>
              <a:gd name="connsiteY2" fmla="*/ 1182775 h 2352769"/>
              <a:gd name="connsiteX0" fmla="*/ 0 w 2263285"/>
              <a:gd name="connsiteY0" fmla="*/ 0 h 2352769"/>
              <a:gd name="connsiteX1" fmla="*/ 1502454 w 2263285"/>
              <a:gd name="connsiteY1" fmla="*/ 1148332 h 2352769"/>
              <a:gd name="connsiteX2" fmla="*/ 2263285 w 2263285"/>
              <a:gd name="connsiteY2" fmla="*/ 1182775 h 2352769"/>
              <a:gd name="connsiteX0" fmla="*/ 0 w 2263285"/>
              <a:gd name="connsiteY0" fmla="*/ 0 h 2352769"/>
              <a:gd name="connsiteX1" fmla="*/ 1502454 w 2263285"/>
              <a:gd name="connsiteY1" fmla="*/ 1148332 h 2352769"/>
              <a:gd name="connsiteX2" fmla="*/ 2263285 w 2263285"/>
              <a:gd name="connsiteY2" fmla="*/ 1182775 h 2352769"/>
              <a:gd name="connsiteX0" fmla="*/ 0 w 2221086"/>
              <a:gd name="connsiteY0" fmla="*/ 0 h 2352769"/>
              <a:gd name="connsiteX1" fmla="*/ 1502454 w 2221086"/>
              <a:gd name="connsiteY1" fmla="*/ 1148332 h 2352769"/>
              <a:gd name="connsiteX2" fmla="*/ 2221086 w 2221086"/>
              <a:gd name="connsiteY2" fmla="*/ 1127418 h 2352769"/>
            </a:gdLst>
            <a:ahLst/>
            <a:cxnLst>
              <a:cxn ang="0">
                <a:pos x="connsiteX0" y="connsiteY0"/>
              </a:cxn>
              <a:cxn ang="0">
                <a:pos x="connsiteX1" y="connsiteY1"/>
              </a:cxn>
              <a:cxn ang="0">
                <a:pos x="connsiteX2" y="connsiteY2"/>
              </a:cxn>
            </a:cxnLst>
            <a:rect l="l" t="t" r="r" b="b"/>
            <a:pathLst>
              <a:path w="2221086" h="2352769">
                <a:moveTo>
                  <a:pt x="0" y="0"/>
                </a:moveTo>
                <a:cubicBezTo>
                  <a:pt x="24121" y="2352769"/>
                  <a:pt x="1017536" y="1153291"/>
                  <a:pt x="1502454" y="1148332"/>
                </a:cubicBezTo>
                <a:cubicBezTo>
                  <a:pt x="1893420" y="1144334"/>
                  <a:pt x="1776124" y="1093059"/>
                  <a:pt x="2221086" y="1127418"/>
                </a:cubicBezTo>
              </a:path>
            </a:pathLst>
          </a:custGeom>
          <a:ln w="152400">
            <a:solidFill>
              <a:schemeClr val="accent1"/>
            </a:solidFill>
            <a:miter lim="800000"/>
            <a:tailEnd type="triangle" w="med" len="sm"/>
          </a:ln>
        </p:spPr>
        <p:style>
          <a:lnRef idx="1">
            <a:schemeClr val="accent1"/>
          </a:lnRef>
          <a:fillRef idx="0">
            <a:schemeClr val="accent1"/>
          </a:fillRef>
          <a:effectRef idx="0">
            <a:schemeClr val="accent1"/>
          </a:effectRef>
          <a:fontRef idx="minor">
            <a:schemeClr val="tx1"/>
          </a:fontRef>
        </p:style>
        <p:txBody>
          <a:bodyPr lIns="126710" tIns="63356" rIns="126710" bIns="63356" anchor="ctr"/>
          <a:lstStyle/>
          <a:p>
            <a:pPr algn="ctr" defTabSz="1267056" fontAlgn="auto">
              <a:spcBef>
                <a:spcPts val="0"/>
              </a:spcBef>
              <a:spcAft>
                <a:spcPts val="0"/>
              </a:spcAft>
              <a:defRPr/>
            </a:pPr>
            <a:endParaRPr lang="en-US" dirty="0">
              <a:solidFill>
                <a:srgbClr val="5F5F5F"/>
              </a:solidFill>
              <a:latin typeface="Calibri"/>
            </a:endParaRPr>
          </a:p>
        </p:txBody>
      </p:sp>
      <p:sp>
        <p:nvSpPr>
          <p:cNvPr id="173074" name="TextBox 27"/>
          <p:cNvSpPr txBox="1">
            <a:spLocks noChangeArrowheads="1"/>
          </p:cNvSpPr>
          <p:nvPr/>
        </p:nvSpPr>
        <p:spPr bwMode="auto">
          <a:xfrm rot="16200000">
            <a:off x="1781175" y="2028825"/>
            <a:ext cx="1089025" cy="434975"/>
          </a:xfrm>
          <a:prstGeom prst="rect">
            <a:avLst/>
          </a:prstGeom>
          <a:no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REGION</a:t>
            </a:r>
          </a:p>
        </p:txBody>
      </p:sp>
      <p:sp>
        <p:nvSpPr>
          <p:cNvPr id="173075" name="TextBox 28"/>
          <p:cNvSpPr txBox="1">
            <a:spLocks noChangeArrowheads="1"/>
          </p:cNvSpPr>
          <p:nvPr/>
        </p:nvSpPr>
        <p:spPr bwMode="auto">
          <a:xfrm>
            <a:off x="7437438" y="4983163"/>
            <a:ext cx="133350" cy="115887"/>
          </a:xfrm>
          <a:prstGeom prst="rect">
            <a:avLst/>
          </a:prstGeom>
          <a:solidFill>
            <a:schemeClr val="accent1"/>
          </a:solid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3076" name="TextBox 29"/>
          <p:cNvSpPr txBox="1">
            <a:spLocks noChangeArrowheads="1"/>
          </p:cNvSpPr>
          <p:nvPr/>
        </p:nvSpPr>
        <p:spPr bwMode="auto">
          <a:xfrm>
            <a:off x="7437438" y="5173663"/>
            <a:ext cx="131762" cy="115887"/>
          </a:xfrm>
          <a:prstGeom prst="rect">
            <a:avLst/>
          </a:prstGeom>
          <a:solidFill>
            <a:schemeClr val="accent1"/>
          </a:solid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3077" name="TextBox 31"/>
          <p:cNvSpPr txBox="1">
            <a:spLocks noChangeArrowheads="1"/>
          </p:cNvSpPr>
          <p:nvPr/>
        </p:nvSpPr>
        <p:spPr bwMode="auto">
          <a:xfrm>
            <a:off x="7434263" y="5553075"/>
            <a:ext cx="133350" cy="115888"/>
          </a:xfrm>
          <a:prstGeom prst="rect">
            <a:avLst/>
          </a:prstGeom>
          <a:solidFill>
            <a:schemeClr val="accent1"/>
          </a:solid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3078" name="TextBox 29"/>
          <p:cNvSpPr txBox="1">
            <a:spLocks noChangeArrowheads="1"/>
          </p:cNvSpPr>
          <p:nvPr/>
        </p:nvSpPr>
        <p:spPr bwMode="auto">
          <a:xfrm>
            <a:off x="7437438" y="5299075"/>
            <a:ext cx="133350" cy="117475"/>
          </a:xfrm>
          <a:prstGeom prst="rect">
            <a:avLst/>
          </a:prstGeom>
          <a:solidFill>
            <a:schemeClr val="accent1"/>
          </a:solidFill>
          <a:ln w="9525">
            <a:noFill/>
            <a:miter lim="800000"/>
            <a:headEnd/>
            <a:tailEnd/>
          </a:ln>
        </p:spPr>
        <p:txBody>
          <a:bodyPr wrap="none" lIns="0" tIns="0" rIns="0" bIns="0"/>
          <a:lstStyle/>
          <a:p>
            <a:pPr defTabSz="1216364" fontAlgn="auto">
              <a:lnSpc>
                <a:spcPct val="90000"/>
              </a:lnSpc>
              <a:spcBef>
                <a:spcPts val="0"/>
              </a:spcBef>
              <a:spcAft>
                <a:spcPts val="0"/>
              </a:spcAft>
              <a:defRPr/>
            </a:pPr>
            <a:r>
              <a:rPr lang="en-US" sz="1100" dirty="0">
                <a:solidFill>
                  <a:srgbClr val="FFFFFF"/>
                </a:solidFill>
                <a:latin typeface="Calibri" pitchFamily="34" charset="0"/>
                <a:ea typeface="+mn-ea"/>
                <a:cs typeface="+mn-cs"/>
              </a:rPr>
              <a:t>CA</a:t>
            </a:r>
          </a:p>
        </p:txBody>
      </p:sp>
      <p:sp>
        <p:nvSpPr>
          <p:cNvPr id="173080" name="TextBox 57"/>
          <p:cNvSpPr txBox="1">
            <a:spLocks noChangeArrowheads="1"/>
          </p:cNvSpPr>
          <p:nvPr/>
        </p:nvSpPr>
        <p:spPr bwMode="auto">
          <a:xfrm>
            <a:off x="1101725" y="5156200"/>
            <a:ext cx="4129088" cy="777875"/>
          </a:xfrm>
          <a:prstGeom prst="rect">
            <a:avLst/>
          </a:prstGeom>
          <a:noFill/>
          <a:ln w="9525">
            <a:noFill/>
            <a:miter lim="800000"/>
            <a:headEnd/>
            <a:tailEnd/>
          </a:ln>
        </p:spPr>
        <p:txBody>
          <a:bodyPr wrap="none" lIns="0" tIns="0" rIns="0" bIns="0"/>
          <a:lstStyle/>
          <a:p>
            <a:pPr defTabSz="1218429" fontAlgn="auto">
              <a:lnSpc>
                <a:spcPct val="90000"/>
              </a:lnSpc>
              <a:spcBef>
                <a:spcPts val="0"/>
              </a:spcBef>
              <a:spcAft>
                <a:spcPts val="0"/>
              </a:spcAft>
              <a:defRPr/>
            </a:pPr>
            <a:r>
              <a:rPr lang="de-DE" sz="3200" dirty="0">
                <a:solidFill>
                  <a:srgbClr val="5F5F5F"/>
                </a:solidFill>
                <a:latin typeface="Calibri"/>
                <a:ea typeface="+mn-ea"/>
                <a:cs typeface="+mn-cs"/>
              </a:rPr>
              <a:t>Only needed data </a:t>
            </a:r>
            <a:br>
              <a:rPr lang="de-DE" sz="3200" dirty="0">
                <a:solidFill>
                  <a:srgbClr val="5F5F5F"/>
                </a:solidFill>
                <a:latin typeface="Calibri"/>
                <a:ea typeface="+mn-ea"/>
                <a:cs typeface="+mn-cs"/>
              </a:rPr>
            </a:br>
            <a:r>
              <a:rPr lang="de-DE" sz="3200" dirty="0">
                <a:solidFill>
                  <a:srgbClr val="5F5F5F"/>
                </a:solidFill>
                <a:latin typeface="Calibri"/>
                <a:ea typeface="+mn-ea"/>
                <a:cs typeface="+mn-cs"/>
              </a:rPr>
              <a:t>moved into the core!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39"/>
                                        </p:tgtEl>
                                        <p:attrNameLst>
                                          <p:attrName>style.color</p:attrName>
                                        </p:attrNameLst>
                                      </p:cBhvr>
                                      <p:to>
                                        <a:schemeClr val="bg1"/>
                                      </p:to>
                                    </p:animClr>
                                    <p:animClr clrSpc="rgb" dir="cw">
                                      <p:cBhvr>
                                        <p:cTn id="7" dur="250" autoRev="1" fill="hold"/>
                                        <p:tgtEl>
                                          <p:spTgt spid="39"/>
                                        </p:tgtEl>
                                        <p:attrNameLst>
                                          <p:attrName>fillcolor</p:attrName>
                                        </p:attrNameLst>
                                      </p:cBhvr>
                                      <p:to>
                                        <a:schemeClr val="bg1"/>
                                      </p:to>
                                    </p:animClr>
                                    <p:set>
                                      <p:cBhvr>
                                        <p:cTn id="8" dur="250" autoRev="1" fill="hold"/>
                                        <p:tgtEl>
                                          <p:spTgt spid="39"/>
                                        </p:tgtEl>
                                        <p:attrNameLst>
                                          <p:attrName>fill.type</p:attrName>
                                        </p:attrNameLst>
                                      </p:cBhvr>
                                      <p:to>
                                        <p:strVal val="solid"/>
                                      </p:to>
                                    </p:set>
                                    <p:set>
                                      <p:cBhvr>
                                        <p:cTn id="9" dur="2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4048125" y="2225675"/>
            <a:ext cx="1695450" cy="3451225"/>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45" tIns="60923" rIns="121845" bIns="60923" anchor="ctr"/>
          <a:lstStyle/>
          <a:p>
            <a:pPr algn="ctr" defTabSz="1218429" fontAlgn="auto">
              <a:lnSpc>
                <a:spcPct val="90000"/>
              </a:lnSpc>
              <a:spcBef>
                <a:spcPts val="0"/>
              </a:spcBef>
              <a:spcAft>
                <a:spcPts val="0"/>
              </a:spcAft>
              <a:defRPr/>
            </a:pPr>
            <a:endParaRPr lang="en-US" dirty="0">
              <a:solidFill>
                <a:srgbClr val="FFFFFF"/>
              </a:solidFill>
              <a:latin typeface="Calibri"/>
            </a:endParaRPr>
          </a:p>
        </p:txBody>
      </p:sp>
      <p:pic>
        <p:nvPicPr>
          <p:cNvPr id="50178" name="Picture 65" descr="table-column-2-green-no-arrow.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8125" y="2543175"/>
            <a:ext cx="16637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67" descr="arrow-column-down.pn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4913313" y="2813050"/>
            <a:ext cx="3048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6" descr="arrow-column-down.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7188" y="2809875"/>
            <a:ext cx="3048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itle 1"/>
          <p:cNvSpPr>
            <a:spLocks noGrp="1"/>
          </p:cNvSpPr>
          <p:nvPr>
            <p:ph type="title"/>
          </p:nvPr>
        </p:nvSpPr>
        <p:spPr/>
        <p:txBody>
          <a:bodyPr/>
          <a:lstStyle/>
          <a:p>
            <a:pPr eaLnBrk="1" hangingPunct="1"/>
            <a:r>
              <a:rPr lang="en-US">
                <a:latin typeface="Calibri" charset="0"/>
              </a:rPr>
              <a:t>Joining and Combining Data</a:t>
            </a:r>
          </a:p>
        </p:txBody>
      </p:sp>
      <p:sp>
        <p:nvSpPr>
          <p:cNvPr id="50182" name="Text Placeholder 3"/>
          <p:cNvSpPr>
            <a:spLocks noGrp="1"/>
          </p:cNvSpPr>
          <p:nvPr>
            <p:ph type="body" sz="half" idx="2"/>
          </p:nvPr>
        </p:nvSpPr>
        <p:spPr>
          <a:xfrm>
            <a:off x="7008813" y="2354263"/>
            <a:ext cx="4949825" cy="3589337"/>
          </a:xfrm>
        </p:spPr>
        <p:txBody>
          <a:bodyPr/>
          <a:lstStyle/>
          <a:p>
            <a:pPr marL="534988" indent="-454025" defTabSz="301625" eaLnBrk="1" hangingPunct="1">
              <a:spcAft>
                <a:spcPts val="800"/>
              </a:spcAft>
              <a:buClr>
                <a:schemeClr val="tx1"/>
              </a:buClr>
              <a:buFont typeface="Arial" charset="0"/>
              <a:buChar char="•"/>
            </a:pPr>
            <a:r>
              <a:rPr lang="en-US" sz="2700">
                <a:latin typeface="Arial" charset="0"/>
                <a:cs typeface="Arial" charset="0"/>
              </a:rPr>
              <a:t>Converts joins of data in multiple tables into fast column scan</a:t>
            </a:r>
          </a:p>
          <a:p>
            <a:pPr marL="992188" lvl="1" indent="-454025" defTabSz="301625" eaLnBrk="1" hangingPunct="1">
              <a:spcAft>
                <a:spcPts val="800"/>
              </a:spcAft>
              <a:buClr>
                <a:schemeClr val="tx1"/>
              </a:buClr>
              <a:buFont typeface="Arial" charset="0"/>
              <a:buChar char="•"/>
            </a:pPr>
            <a:r>
              <a:rPr lang="en-US" sz="1900">
                <a:latin typeface="Arial" charset="0"/>
                <a:cs typeface="Arial" charset="0"/>
              </a:rPr>
              <a:t>First scan on smaller table creates a Bloomfilter</a:t>
            </a:r>
          </a:p>
          <a:p>
            <a:pPr marL="992188" lvl="1" indent="-454025" defTabSz="301625" eaLnBrk="1" hangingPunct="1">
              <a:spcAft>
                <a:spcPts val="800"/>
              </a:spcAft>
              <a:buClr>
                <a:schemeClr val="tx1"/>
              </a:buClr>
              <a:buFont typeface="Arial" charset="0"/>
              <a:buChar char="•"/>
            </a:pPr>
            <a:r>
              <a:rPr lang="en-US" sz="1900">
                <a:latin typeface="Arial" charset="0"/>
                <a:cs typeface="Arial" charset="0"/>
              </a:rPr>
              <a:t>Second scan of larger table uses Bloomfilter</a:t>
            </a:r>
          </a:p>
          <a:p>
            <a:pPr marL="534988" indent="-454025" defTabSz="301625" eaLnBrk="1" hangingPunct="1">
              <a:spcAft>
                <a:spcPts val="800"/>
              </a:spcAft>
              <a:buClr>
                <a:schemeClr val="tx1"/>
              </a:buClr>
              <a:buFont typeface="Arial" charset="0"/>
              <a:buChar char="•"/>
            </a:pPr>
            <a:r>
              <a:rPr lang="en-US" sz="2700">
                <a:latin typeface="Arial" charset="0"/>
                <a:cs typeface="Arial" charset="0"/>
              </a:rPr>
              <a:t>Joins tables much faster</a:t>
            </a:r>
          </a:p>
          <a:p>
            <a:pPr marL="534988" indent="-454025" defTabSz="301625" eaLnBrk="1" hangingPunct="1"/>
            <a:endParaRPr lang="en-US">
              <a:latin typeface="Calibri" charset="0"/>
            </a:endParaRPr>
          </a:p>
        </p:txBody>
      </p:sp>
      <p:sp>
        <p:nvSpPr>
          <p:cNvPr id="5018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62B57C-E3B7-1A40-BD8E-2A9A89034D87}" type="slidenum">
              <a:rPr lang="en-US" sz="800">
                <a:solidFill>
                  <a:srgbClr val="9F9F9F"/>
                </a:solidFill>
                <a:latin typeface="Calibri" charset="0"/>
              </a:rPr>
              <a:pPr eaLnBrk="1" hangingPunct="1"/>
              <a:t>14</a:t>
            </a:fld>
            <a:endParaRPr lang="en-US" sz="800">
              <a:solidFill>
                <a:srgbClr val="9F9F9F"/>
              </a:solidFill>
              <a:latin typeface="Calibri" charset="0"/>
            </a:endParaRPr>
          </a:p>
        </p:txBody>
      </p:sp>
      <p:sp>
        <p:nvSpPr>
          <p:cNvPr id="166921" name="TextBox 19"/>
          <p:cNvSpPr txBox="1">
            <a:spLocks noChangeArrowheads="1"/>
          </p:cNvSpPr>
          <p:nvPr/>
        </p:nvSpPr>
        <p:spPr bwMode="auto">
          <a:xfrm>
            <a:off x="576263" y="1695450"/>
            <a:ext cx="4864100" cy="398463"/>
          </a:xfrm>
          <a:prstGeom prst="rect">
            <a:avLst/>
          </a:prstGeom>
          <a:noFill/>
          <a:ln w="9525">
            <a:noFill/>
            <a:miter lim="800000"/>
            <a:headEnd/>
            <a:tailEnd/>
          </a:ln>
        </p:spPr>
        <p:txBody>
          <a:bodyPr wrap="none" lIns="0" tIns="0" rIns="0" bIns="0"/>
          <a:lstStyle/>
          <a:p>
            <a:pPr defTabSz="1216364" fontAlgn="auto">
              <a:spcBef>
                <a:spcPts val="0"/>
              </a:spcBef>
              <a:spcAft>
                <a:spcPts val="0"/>
              </a:spcAft>
              <a:defRPr/>
            </a:pPr>
            <a:r>
              <a:rPr lang="en-US" sz="2100" b="1" dirty="0">
                <a:solidFill>
                  <a:srgbClr val="5F5F5F"/>
                </a:solidFill>
                <a:latin typeface="Calibri" pitchFamily="34" charset="0"/>
                <a:ea typeface="+mn-ea"/>
                <a:cs typeface="+mn-cs"/>
              </a:rPr>
              <a:t>Example: </a:t>
            </a:r>
            <a:r>
              <a:rPr lang="en-US" sz="2100" dirty="0">
                <a:solidFill>
                  <a:srgbClr val="5F5F5F"/>
                </a:solidFill>
                <a:latin typeface="Calibri" pitchFamily="34" charset="0"/>
                <a:ea typeface="+mn-ea"/>
                <a:cs typeface="+mn-cs"/>
              </a:rPr>
              <a:t>Find total sales in outlet stores</a:t>
            </a:r>
          </a:p>
        </p:txBody>
      </p:sp>
      <p:sp>
        <p:nvSpPr>
          <p:cNvPr id="166922" name="TextBox 25"/>
          <p:cNvSpPr txBox="1">
            <a:spLocks noChangeArrowheads="1"/>
          </p:cNvSpPr>
          <p:nvPr/>
        </p:nvSpPr>
        <p:spPr bwMode="auto">
          <a:xfrm>
            <a:off x="4287838" y="2216150"/>
            <a:ext cx="1217612" cy="773113"/>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900" dirty="0">
                <a:solidFill>
                  <a:srgbClr val="5F5F5F"/>
                </a:solidFill>
                <a:latin typeface="Calibri" pitchFamily="34" charset="0"/>
                <a:ea typeface="+mn-ea"/>
                <a:cs typeface="+mn-cs"/>
              </a:rPr>
              <a:t>Sales</a:t>
            </a:r>
            <a:endParaRPr lang="en-US" sz="2100" dirty="0">
              <a:solidFill>
                <a:srgbClr val="5F5F5F"/>
              </a:solidFill>
              <a:latin typeface="Calibri" pitchFamily="34" charset="0"/>
              <a:ea typeface="+mn-ea"/>
              <a:cs typeface="+mn-cs"/>
            </a:endParaRPr>
          </a:p>
        </p:txBody>
      </p:sp>
      <p:grpSp>
        <p:nvGrpSpPr>
          <p:cNvPr id="50186" name="Group 11"/>
          <p:cNvGrpSpPr>
            <a:grpSpLocks/>
          </p:cNvGrpSpPr>
          <p:nvPr/>
        </p:nvGrpSpPr>
        <p:grpSpPr bwMode="auto">
          <a:xfrm>
            <a:off x="576263" y="2254250"/>
            <a:ext cx="1697037" cy="1690688"/>
            <a:chOff x="243176" y="2878930"/>
            <a:chExt cx="1273036" cy="1269598"/>
          </a:xfrm>
        </p:grpSpPr>
        <p:sp>
          <p:nvSpPr>
            <p:cNvPr id="23" name="Rounded Rectangle 22"/>
            <p:cNvSpPr/>
            <p:nvPr/>
          </p:nvSpPr>
          <p:spPr>
            <a:xfrm>
              <a:off x="243176" y="2887275"/>
              <a:ext cx="1273036" cy="1261253"/>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429" fontAlgn="auto">
                <a:lnSpc>
                  <a:spcPct val="90000"/>
                </a:lnSpc>
                <a:spcBef>
                  <a:spcPts val="0"/>
                </a:spcBef>
                <a:spcAft>
                  <a:spcPts val="0"/>
                </a:spcAft>
                <a:defRPr/>
              </a:pPr>
              <a:endParaRPr lang="en-US" dirty="0">
                <a:solidFill>
                  <a:srgbClr val="FFFFFF"/>
                </a:solidFill>
                <a:latin typeface="Calibri"/>
              </a:endParaRPr>
            </a:p>
          </p:txBody>
        </p:sp>
        <p:sp>
          <p:nvSpPr>
            <p:cNvPr id="166943" name="TextBox 23"/>
            <p:cNvSpPr txBox="1">
              <a:spLocks noChangeArrowheads="1"/>
            </p:cNvSpPr>
            <p:nvPr/>
          </p:nvSpPr>
          <p:spPr bwMode="auto">
            <a:xfrm>
              <a:off x="420615" y="2878930"/>
              <a:ext cx="914586" cy="290875"/>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900" dirty="0">
                  <a:solidFill>
                    <a:srgbClr val="5F5F5F"/>
                  </a:solidFill>
                  <a:latin typeface="Calibri" pitchFamily="34" charset="0"/>
                  <a:ea typeface="+mn-ea"/>
                  <a:cs typeface="+mn-cs"/>
                </a:rPr>
                <a:t>Stores</a:t>
              </a:r>
              <a:endParaRPr lang="en-US" sz="2100" dirty="0">
                <a:solidFill>
                  <a:srgbClr val="5F5F5F"/>
                </a:solidFill>
                <a:latin typeface="Calibri" pitchFamily="34" charset="0"/>
                <a:ea typeface="+mn-ea"/>
                <a:cs typeface="+mn-cs"/>
              </a:endParaRPr>
            </a:p>
          </p:txBody>
        </p:sp>
        <p:pic>
          <p:nvPicPr>
            <p:cNvPr id="50207" name="Picture 8" descr="table-column-2-no-arrow.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3176" y="3083197"/>
              <a:ext cx="1259140" cy="94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6924" name="TextBox 35"/>
          <p:cNvSpPr txBox="1">
            <a:spLocks noChangeArrowheads="1"/>
          </p:cNvSpPr>
          <p:nvPr/>
        </p:nvSpPr>
        <p:spPr bwMode="auto">
          <a:xfrm rot="16200000">
            <a:off x="3232151" y="3848100"/>
            <a:ext cx="2265362" cy="395287"/>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Store ID</a:t>
            </a:r>
            <a:endParaRPr lang="en-US" sz="1900" b="1" dirty="0">
              <a:solidFill>
                <a:srgbClr val="FFFFFF"/>
              </a:solidFill>
              <a:latin typeface="Calibri" pitchFamily="34" charset="0"/>
              <a:ea typeface="+mn-ea"/>
              <a:cs typeface="+mn-cs"/>
            </a:endParaRPr>
          </a:p>
        </p:txBody>
      </p:sp>
      <p:sp>
        <p:nvSpPr>
          <p:cNvPr id="166925" name="TextBox 54"/>
          <p:cNvSpPr txBox="1">
            <a:spLocks noChangeArrowheads="1"/>
          </p:cNvSpPr>
          <p:nvPr/>
        </p:nvSpPr>
        <p:spPr bwMode="auto">
          <a:xfrm rot="16200000">
            <a:off x="4075113" y="3813175"/>
            <a:ext cx="2214562" cy="515938"/>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Amount</a:t>
            </a:r>
            <a:endParaRPr lang="en-US" sz="1900" b="1" dirty="0">
              <a:solidFill>
                <a:srgbClr val="FFFFFF"/>
              </a:solidFill>
              <a:latin typeface="Calibri" pitchFamily="34" charset="0"/>
              <a:ea typeface="+mn-ea"/>
              <a:cs typeface="+mn-cs"/>
            </a:endParaRPr>
          </a:p>
        </p:txBody>
      </p:sp>
      <p:sp>
        <p:nvSpPr>
          <p:cNvPr id="166926" name="TextBox 58"/>
          <p:cNvSpPr txBox="1">
            <a:spLocks noChangeArrowheads="1"/>
          </p:cNvSpPr>
          <p:nvPr/>
        </p:nvSpPr>
        <p:spPr bwMode="auto">
          <a:xfrm>
            <a:off x="1500188" y="4084638"/>
            <a:ext cx="1219200" cy="393700"/>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900" dirty="0">
                <a:solidFill>
                  <a:srgbClr val="5F5F5F"/>
                </a:solidFill>
                <a:latin typeface="Calibri" pitchFamily="34" charset="0"/>
                <a:ea typeface="+mn-ea"/>
                <a:cs typeface="+mn-cs"/>
              </a:rPr>
              <a:t>Type=Outlet</a:t>
            </a:r>
            <a:endParaRPr lang="en-US" sz="2100" dirty="0">
              <a:solidFill>
                <a:srgbClr val="5F5F5F"/>
              </a:solidFill>
              <a:latin typeface="Calibri" pitchFamily="34" charset="0"/>
              <a:ea typeface="+mn-ea"/>
              <a:cs typeface="+mn-cs"/>
            </a:endParaRPr>
          </a:p>
        </p:txBody>
      </p:sp>
      <p:pic>
        <p:nvPicPr>
          <p:cNvPr id="50190" name="Picture 59" descr="arrow-tex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6800" y="2857500"/>
            <a:ext cx="16525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8" name="TextBox 60"/>
          <p:cNvSpPr txBox="1">
            <a:spLocks noChangeArrowheads="1"/>
          </p:cNvSpPr>
          <p:nvPr/>
        </p:nvSpPr>
        <p:spPr bwMode="auto">
          <a:xfrm>
            <a:off x="2463800" y="2847975"/>
            <a:ext cx="1217613" cy="790575"/>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900" dirty="0" err="1">
                <a:solidFill>
                  <a:srgbClr val="FFFFFF"/>
                </a:solidFill>
                <a:latin typeface="Calibri" pitchFamily="34" charset="0"/>
                <a:ea typeface="+mn-ea"/>
                <a:cs typeface="+mn-cs"/>
              </a:rPr>
              <a:t>StoreID</a:t>
            </a:r>
            <a:r>
              <a:rPr lang="en-US" sz="1900" dirty="0">
                <a:solidFill>
                  <a:srgbClr val="FFFFFF"/>
                </a:solidFill>
                <a:latin typeface="Calibri" pitchFamily="34" charset="0"/>
                <a:ea typeface="+mn-ea"/>
                <a:cs typeface="+mn-cs"/>
              </a:rPr>
              <a:t> in</a:t>
            </a:r>
          </a:p>
          <a:p>
            <a:pPr algn="ctr" defTabSz="1216364" fontAlgn="auto">
              <a:lnSpc>
                <a:spcPct val="90000"/>
              </a:lnSpc>
              <a:spcBef>
                <a:spcPts val="0"/>
              </a:spcBef>
              <a:spcAft>
                <a:spcPts val="0"/>
              </a:spcAft>
              <a:defRPr/>
            </a:pPr>
            <a:r>
              <a:rPr lang="en-US" sz="1900" dirty="0">
                <a:solidFill>
                  <a:srgbClr val="FFFFFF"/>
                </a:solidFill>
                <a:latin typeface="Calibri" pitchFamily="34" charset="0"/>
                <a:ea typeface="+mn-ea"/>
                <a:cs typeface="+mn-cs"/>
              </a:rPr>
              <a:t>15, 38, 64</a:t>
            </a:r>
          </a:p>
        </p:txBody>
      </p:sp>
      <p:pic>
        <p:nvPicPr>
          <p:cNvPr id="50192" name="Picture 6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7750" y="4051300"/>
            <a:ext cx="43973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62" descr="arrow-column-down.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9825" y="2825750"/>
            <a:ext cx="203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63" descr="arrow-column-down.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55788" y="2857500"/>
            <a:ext cx="2032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32" name="TextBox 56"/>
          <p:cNvSpPr txBox="1">
            <a:spLocks noChangeArrowheads="1"/>
          </p:cNvSpPr>
          <p:nvPr/>
        </p:nvSpPr>
        <p:spPr bwMode="auto">
          <a:xfrm rot="16200000">
            <a:off x="1425575" y="3325813"/>
            <a:ext cx="1219200" cy="393700"/>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Store ID</a:t>
            </a:r>
            <a:endParaRPr lang="en-US" sz="1900" b="1" dirty="0">
              <a:solidFill>
                <a:srgbClr val="FFFFFF"/>
              </a:solidFill>
              <a:latin typeface="Calibri" pitchFamily="34" charset="0"/>
              <a:ea typeface="+mn-ea"/>
              <a:cs typeface="+mn-cs"/>
            </a:endParaRPr>
          </a:p>
        </p:txBody>
      </p:sp>
      <p:sp>
        <p:nvSpPr>
          <p:cNvPr id="166933" name="TextBox 57"/>
          <p:cNvSpPr txBox="1">
            <a:spLocks noChangeArrowheads="1"/>
          </p:cNvSpPr>
          <p:nvPr/>
        </p:nvSpPr>
        <p:spPr bwMode="auto">
          <a:xfrm rot="16200000">
            <a:off x="711994" y="3251994"/>
            <a:ext cx="1219200" cy="395288"/>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600" b="1" dirty="0">
                <a:solidFill>
                  <a:srgbClr val="FFFFFF"/>
                </a:solidFill>
                <a:latin typeface="Calibri" pitchFamily="34" charset="0"/>
                <a:ea typeface="+mn-ea"/>
                <a:cs typeface="+mn-cs"/>
              </a:rPr>
              <a:t>Type</a:t>
            </a:r>
            <a:endParaRPr lang="en-US" sz="1900" b="1" dirty="0">
              <a:solidFill>
                <a:srgbClr val="FFFFFF"/>
              </a:solidFill>
              <a:latin typeface="Calibri" pitchFamily="34" charset="0"/>
              <a:ea typeface="+mn-ea"/>
              <a:cs typeface="+mn-cs"/>
            </a:endParaRPr>
          </a:p>
        </p:txBody>
      </p:sp>
      <p:sp>
        <p:nvSpPr>
          <p:cNvPr id="166934" name="TextBox 68"/>
          <p:cNvSpPr txBox="1">
            <a:spLocks noChangeArrowheads="1"/>
          </p:cNvSpPr>
          <p:nvPr/>
        </p:nvSpPr>
        <p:spPr bwMode="auto">
          <a:xfrm>
            <a:off x="4422775" y="5759450"/>
            <a:ext cx="1219200" cy="393700"/>
          </a:xfrm>
          <a:prstGeom prst="rect">
            <a:avLst/>
          </a:prstGeom>
          <a:noFill/>
          <a:ln w="9525">
            <a:noFill/>
            <a:miter lim="800000"/>
            <a:headEnd/>
            <a:tailEnd/>
          </a:ln>
        </p:spPr>
        <p:txBody>
          <a:bodyPr wrap="none" lIns="0" tIns="0" rIns="0" bIns="0"/>
          <a:lstStyle/>
          <a:p>
            <a:pPr algn="ctr" defTabSz="1216364" fontAlgn="auto">
              <a:lnSpc>
                <a:spcPct val="90000"/>
              </a:lnSpc>
              <a:spcBef>
                <a:spcPts val="0"/>
              </a:spcBef>
              <a:spcAft>
                <a:spcPts val="0"/>
              </a:spcAft>
              <a:defRPr/>
            </a:pPr>
            <a:r>
              <a:rPr lang="en-US" sz="1900" dirty="0">
                <a:solidFill>
                  <a:srgbClr val="5F5F5F"/>
                </a:solidFill>
                <a:latin typeface="Calibri" pitchFamily="34" charset="0"/>
                <a:ea typeface="+mn-ea"/>
                <a:cs typeface="+mn-cs"/>
              </a:rPr>
              <a:t>Sum</a:t>
            </a:r>
            <a:endParaRPr lang="en-US" sz="2100" dirty="0">
              <a:solidFill>
                <a:srgbClr val="5F5F5F"/>
              </a:solidFill>
              <a:latin typeface="Calibri" pitchFamily="34" charset="0"/>
              <a:ea typeface="+mn-ea"/>
              <a:cs typeface="+mn-cs"/>
            </a:endParaRPr>
          </a:p>
        </p:txBody>
      </p:sp>
      <p:cxnSp>
        <p:nvCxnSpPr>
          <p:cNvPr id="71" name="Straight Arrow Connector 70"/>
          <p:cNvCxnSpPr/>
          <p:nvPr/>
        </p:nvCxnSpPr>
        <p:spPr>
          <a:xfrm>
            <a:off x="1314450" y="2963863"/>
            <a:ext cx="511175"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1314450" y="3168650"/>
            <a:ext cx="511175"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327150" y="3562350"/>
            <a:ext cx="511175"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383088" y="3141663"/>
            <a:ext cx="511175"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379913" y="3575050"/>
            <a:ext cx="514350"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397375" y="4203700"/>
            <a:ext cx="512763"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411663" y="5048250"/>
            <a:ext cx="512762" cy="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6"/>
          <p:cNvSpPr>
            <a:spLocks noGrp="1"/>
          </p:cNvSpPr>
          <p:nvPr>
            <p:ph type="title"/>
          </p:nvPr>
        </p:nvSpPr>
        <p:spPr>
          <a:xfrm>
            <a:off x="531813" y="2600325"/>
            <a:ext cx="11125200" cy="1371600"/>
          </a:xfrm>
        </p:spPr>
        <p:txBody>
          <a:bodyPr/>
          <a:lstStyle/>
          <a:p>
            <a:r>
              <a:rPr lang="en-US">
                <a:latin typeface="Calibri" charset="0"/>
              </a:rPr>
              <a:t>Silicon Secured Memory</a:t>
            </a:r>
          </a:p>
        </p:txBody>
      </p:sp>
      <p:sp>
        <p:nvSpPr>
          <p:cNvPr id="52226" name="Text Placeholder 7"/>
          <p:cNvSpPr>
            <a:spLocks noGrp="1"/>
          </p:cNvSpPr>
          <p:nvPr>
            <p:ph type="body" idx="1"/>
          </p:nvPr>
        </p:nvSpPr>
        <p:spPr>
          <a:xfrm>
            <a:off x="531813" y="4038600"/>
            <a:ext cx="11125200" cy="914400"/>
          </a:xfrm>
        </p:spPr>
        <p:txBody>
          <a:bodyPr/>
          <a:lstStyle/>
          <a:p>
            <a:pPr>
              <a:spcBef>
                <a:spcPct val="0"/>
              </a:spcBef>
            </a:pPr>
            <a:r>
              <a:rPr lang="en-US">
                <a:latin typeface="Calibri" charset="0"/>
              </a:rPr>
              <a:t>or ADI or ADP or MCD</a:t>
            </a:r>
          </a:p>
        </p:txBody>
      </p:sp>
      <p:sp>
        <p:nvSpPr>
          <p:cNvPr id="5222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261DB0-F7EA-C548-8459-AA4C9DB7512F}" type="slidenum">
              <a:rPr lang="de-DE" sz="800">
                <a:solidFill>
                  <a:srgbClr val="9F9F9F"/>
                </a:solidFill>
                <a:latin typeface="Calibri" charset="0"/>
                <a:cs typeface="Arial" charset="0"/>
              </a:rPr>
              <a:pPr eaLnBrk="1" hangingPunct="1"/>
              <a:t>15</a:t>
            </a:fld>
            <a:endParaRPr lang="de-DE" sz="800">
              <a:solidFill>
                <a:srgbClr val="9F9F9F"/>
              </a:solidFill>
              <a:latin typeface="Calibri" charset="0"/>
              <a:cs typeface="Arial" charset="0"/>
            </a:endParaRPr>
          </a:p>
        </p:txBody>
      </p:sp>
      <p:pic>
        <p:nvPicPr>
          <p:cNvPr id="52228" name="Picture 5" descr="oracle-sparc-m7.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375" y="476250"/>
            <a:ext cx="41148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560388" y="439738"/>
            <a:ext cx="11125200" cy="889000"/>
          </a:xfrm>
        </p:spPr>
        <p:txBody>
          <a:bodyPr/>
          <a:lstStyle/>
          <a:p>
            <a:r>
              <a:rPr lang="en-US">
                <a:latin typeface="Calibri" charset="0"/>
              </a:rPr>
              <a:t>Heartbleed - Impacted Websites Using OpenSSL</a:t>
            </a:r>
          </a:p>
        </p:txBody>
      </p:sp>
      <p:graphicFrame>
        <p:nvGraphicFramePr>
          <p:cNvPr id="10" name="Table 9"/>
          <p:cNvGraphicFramePr>
            <a:graphicFrameLocks noGrp="1"/>
          </p:cNvGraphicFramePr>
          <p:nvPr/>
        </p:nvGraphicFramePr>
        <p:xfrm>
          <a:off x="608013" y="2819400"/>
          <a:ext cx="3810000" cy="1420813"/>
        </p:xfrm>
        <a:graphic>
          <a:graphicData uri="http://schemas.openxmlformats.org/drawingml/2006/table">
            <a:tbl>
              <a:tblPr firstRow="1" bandRow="1">
                <a:tableStyleId>{5FD0F851-EC5A-4D38-B0AD-8093EC10F338}</a:tableStyleId>
              </a:tblPr>
              <a:tblGrid>
                <a:gridCol w="1295400"/>
                <a:gridCol w="1371600"/>
                <a:gridCol w="1143000"/>
              </a:tblGrid>
              <a:tr h="750043">
                <a:tc gridSpan="3">
                  <a:txBody>
                    <a:bodyPr/>
                    <a:lstStyle/>
                    <a:p>
                      <a:pPr algn="ctr">
                        <a:lnSpc>
                          <a:spcPct val="90000"/>
                        </a:lnSpc>
                      </a:pPr>
                      <a:r>
                        <a:rPr lang="en-US" sz="2400" b="1" dirty="0" smtClean="0">
                          <a:solidFill>
                            <a:schemeClr val="bg1"/>
                          </a:solidFill>
                        </a:rPr>
                        <a:t>Heartbeat request</a:t>
                      </a:r>
                      <a:r>
                        <a:rPr lang="en-US" sz="2400" b="1" baseline="0" dirty="0" smtClean="0">
                          <a:solidFill>
                            <a:schemeClr val="bg1"/>
                          </a:solidFill>
                        </a:rPr>
                        <a:t> </a:t>
                      </a:r>
                      <a:r>
                        <a:rPr lang="en-US" sz="2400" b="1" dirty="0" smtClean="0">
                          <a:solidFill>
                            <a:schemeClr val="bg1"/>
                          </a:solidFill>
                        </a:rPr>
                        <a:t>sent</a:t>
                      </a:r>
                    </a:p>
                    <a:p>
                      <a:pPr algn="ctr">
                        <a:lnSpc>
                          <a:spcPct val="90000"/>
                        </a:lnSpc>
                      </a:pPr>
                      <a:r>
                        <a:rPr lang="en-US" sz="2400" b="1" dirty="0" smtClean="0">
                          <a:solidFill>
                            <a:schemeClr val="bg1"/>
                          </a:solidFill>
                        </a:rPr>
                        <a:t>to victim</a:t>
                      </a:r>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r>
              <a:tr h="335385">
                <a:tc>
                  <a:txBody>
                    <a:bodyPr/>
                    <a:lstStyle/>
                    <a:p>
                      <a:r>
                        <a:rPr lang="en-US" sz="1600" b="1" dirty="0" smtClean="0"/>
                        <a:t>Type</a:t>
                      </a:r>
                      <a:endParaRPr lang="en-US" sz="1600" b="1"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r>
                        <a:rPr lang="en-US" sz="1600" b="1" dirty="0" err="1" smtClean="0"/>
                        <a:t>Payload</a:t>
                      </a:r>
                      <a:r>
                        <a:rPr lang="en-US" sz="1600" b="1" baseline="0" dirty="0" err="1" smtClean="0"/>
                        <a:t>_size</a:t>
                      </a:r>
                      <a:endParaRPr lang="en-US" sz="1600" b="1"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Payload</a:t>
                      </a:r>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r>
              <a:tr h="335385">
                <a:tc>
                  <a:txBody>
                    <a:bodyPr/>
                    <a:lstStyle/>
                    <a:p>
                      <a:r>
                        <a:rPr lang="en-US" sz="1600" dirty="0" smtClean="0"/>
                        <a:t>HB_REQUEST</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600" dirty="0" smtClean="0"/>
                        <a:t>65535</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600" dirty="0" smtClean="0"/>
                        <a:t>Hello</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alpha val="20000"/>
                      </a:schemeClr>
                    </a:solidFill>
                  </a:tcPr>
                </a:tc>
              </a:tr>
            </a:tbl>
          </a:graphicData>
        </a:graphic>
      </p:graphicFrame>
      <p:pic>
        <p:nvPicPr>
          <p:cNvPr id="53258" name="Picture 2" descr="http://www.extremetech.com/wp-content/uploads/2014/04/heartbleed-featur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80613" y="406400"/>
            <a:ext cx="200818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72"/>
          <p:cNvSpPr>
            <a:spLocks/>
          </p:cNvSpPr>
          <p:nvPr/>
        </p:nvSpPr>
        <p:spPr bwMode="gray">
          <a:xfrm>
            <a:off x="4189415" y="1752600"/>
            <a:ext cx="3044003" cy="838200"/>
          </a:xfrm>
          <a:custGeom>
            <a:avLst/>
            <a:gdLst>
              <a:gd name="T0" fmla="*/ 2147483647 w 669"/>
              <a:gd name="T1" fmla="*/ 0 h 236"/>
              <a:gd name="T2" fmla="*/ 2147483647 w 669"/>
              <a:gd name="T3" fmla="*/ 2147483647 h 236"/>
              <a:gd name="T4" fmla="*/ 2147483647 w 669"/>
              <a:gd name="T5" fmla="*/ 2147483647 h 236"/>
              <a:gd name="T6" fmla="*/ 0 w 669"/>
              <a:gd name="T7" fmla="*/ 2147483647 h 236"/>
              <a:gd name="T8" fmla="*/ 2147483647 w 669"/>
              <a:gd name="T9" fmla="*/ 2147483647 h 236"/>
              <a:gd name="T10" fmla="*/ 2147483647 w 669"/>
              <a:gd name="T11" fmla="*/ 2147483647 h 236"/>
              <a:gd name="T12" fmla="*/ 2147483647 w 669"/>
              <a:gd name="T13" fmla="*/ 2147483647 h 236"/>
              <a:gd name="T14" fmla="*/ 2147483647 w 669"/>
              <a:gd name="T15" fmla="*/ 2147483647 h 236"/>
              <a:gd name="T16" fmla="*/ 2147483647 w 669"/>
              <a:gd name="T17" fmla="*/ 2147483647 h 236"/>
              <a:gd name="T18" fmla="*/ 2147483647 w 669"/>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9"/>
              <a:gd name="T31" fmla="*/ 0 h 236"/>
              <a:gd name="T32" fmla="*/ 669 w 669"/>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9" h="236">
                <a:moveTo>
                  <a:pt x="595" y="0"/>
                </a:moveTo>
                <a:cubicBezTo>
                  <a:pt x="573" y="60"/>
                  <a:pt x="573" y="60"/>
                  <a:pt x="573" y="60"/>
                </a:cubicBezTo>
                <a:cubicBezTo>
                  <a:pt x="495" y="31"/>
                  <a:pt x="411" y="16"/>
                  <a:pt x="323" y="16"/>
                </a:cubicBezTo>
                <a:cubicBezTo>
                  <a:pt x="207" y="16"/>
                  <a:pt x="98" y="43"/>
                  <a:pt x="0" y="91"/>
                </a:cubicBezTo>
                <a:cubicBezTo>
                  <a:pt x="55" y="202"/>
                  <a:pt x="55" y="202"/>
                  <a:pt x="55" y="202"/>
                </a:cubicBezTo>
                <a:cubicBezTo>
                  <a:pt x="136" y="162"/>
                  <a:pt x="227" y="140"/>
                  <a:pt x="323" y="140"/>
                </a:cubicBezTo>
                <a:cubicBezTo>
                  <a:pt x="396" y="140"/>
                  <a:pt x="465" y="153"/>
                  <a:pt x="530" y="176"/>
                </a:cubicBezTo>
                <a:cubicBezTo>
                  <a:pt x="508" y="236"/>
                  <a:pt x="508" y="236"/>
                  <a:pt x="508" y="236"/>
                </a:cubicBezTo>
                <a:cubicBezTo>
                  <a:pt x="669" y="161"/>
                  <a:pt x="669" y="161"/>
                  <a:pt x="669" y="161"/>
                </a:cubicBezTo>
                <a:cubicBezTo>
                  <a:pt x="595" y="0"/>
                  <a:pt x="595" y="0"/>
                  <a:pt x="595" y="0"/>
                </a:cubicBezTo>
              </a:path>
            </a:pathLst>
          </a:custGeom>
          <a:gradFill rotWithShape="1">
            <a:gsLst>
              <a:gs pos="67000">
                <a:schemeClr val="bg2">
                  <a:lumMod val="75000"/>
                </a:schemeClr>
              </a:gs>
              <a:gs pos="0">
                <a:schemeClr val="bg2">
                  <a:alpha val="0"/>
                </a:schemeClr>
              </a:gs>
            </a:gsLst>
            <a:lin ang="0" scaled="1"/>
          </a:gradFill>
          <a:ln w="19050">
            <a:solidFill>
              <a:srgbClr val="FFFFFF"/>
            </a:solidFill>
            <a:miter lim="800000"/>
            <a:headEnd/>
            <a:tailEnd/>
          </a:ln>
        </p:spPr>
        <p:txBody>
          <a:bodyPr lIns="91432" tIns="45717" rIns="91432" bIns="45717" anchor="ctr"/>
          <a:lstStyle/>
          <a:p>
            <a:pPr fontAlgn="auto">
              <a:spcBef>
                <a:spcPts val="0"/>
              </a:spcBef>
              <a:spcAft>
                <a:spcPts val="0"/>
              </a:spcAft>
              <a:defRPr/>
            </a:pPr>
            <a:endParaRPr lang="en-US" sz="1600">
              <a:solidFill>
                <a:srgbClr val="5F5F5F"/>
              </a:solidFill>
              <a:latin typeface="Calibri"/>
            </a:endParaRPr>
          </a:p>
        </p:txBody>
      </p:sp>
      <p:sp>
        <p:nvSpPr>
          <p:cNvPr id="18" name="Freeform 72"/>
          <p:cNvSpPr>
            <a:spLocks/>
          </p:cNvSpPr>
          <p:nvPr/>
        </p:nvSpPr>
        <p:spPr bwMode="gray">
          <a:xfrm rot="10800000">
            <a:off x="4189415" y="4572000"/>
            <a:ext cx="3044003" cy="838200"/>
          </a:xfrm>
          <a:custGeom>
            <a:avLst/>
            <a:gdLst>
              <a:gd name="T0" fmla="*/ 2147483647 w 669"/>
              <a:gd name="T1" fmla="*/ 0 h 236"/>
              <a:gd name="T2" fmla="*/ 2147483647 w 669"/>
              <a:gd name="T3" fmla="*/ 2147483647 h 236"/>
              <a:gd name="T4" fmla="*/ 2147483647 w 669"/>
              <a:gd name="T5" fmla="*/ 2147483647 h 236"/>
              <a:gd name="T6" fmla="*/ 0 w 669"/>
              <a:gd name="T7" fmla="*/ 2147483647 h 236"/>
              <a:gd name="T8" fmla="*/ 2147483647 w 669"/>
              <a:gd name="T9" fmla="*/ 2147483647 h 236"/>
              <a:gd name="T10" fmla="*/ 2147483647 w 669"/>
              <a:gd name="T11" fmla="*/ 2147483647 h 236"/>
              <a:gd name="T12" fmla="*/ 2147483647 w 669"/>
              <a:gd name="T13" fmla="*/ 2147483647 h 236"/>
              <a:gd name="T14" fmla="*/ 2147483647 w 669"/>
              <a:gd name="T15" fmla="*/ 2147483647 h 236"/>
              <a:gd name="T16" fmla="*/ 2147483647 w 669"/>
              <a:gd name="T17" fmla="*/ 2147483647 h 236"/>
              <a:gd name="T18" fmla="*/ 2147483647 w 669"/>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9"/>
              <a:gd name="T31" fmla="*/ 0 h 236"/>
              <a:gd name="T32" fmla="*/ 669 w 669"/>
              <a:gd name="T33" fmla="*/ 236 h 2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9" h="236">
                <a:moveTo>
                  <a:pt x="595" y="0"/>
                </a:moveTo>
                <a:cubicBezTo>
                  <a:pt x="573" y="60"/>
                  <a:pt x="573" y="60"/>
                  <a:pt x="573" y="60"/>
                </a:cubicBezTo>
                <a:cubicBezTo>
                  <a:pt x="495" y="31"/>
                  <a:pt x="411" y="16"/>
                  <a:pt x="323" y="16"/>
                </a:cubicBezTo>
                <a:cubicBezTo>
                  <a:pt x="207" y="16"/>
                  <a:pt x="98" y="43"/>
                  <a:pt x="0" y="91"/>
                </a:cubicBezTo>
                <a:cubicBezTo>
                  <a:pt x="55" y="202"/>
                  <a:pt x="55" y="202"/>
                  <a:pt x="55" y="202"/>
                </a:cubicBezTo>
                <a:cubicBezTo>
                  <a:pt x="136" y="162"/>
                  <a:pt x="227" y="140"/>
                  <a:pt x="323" y="140"/>
                </a:cubicBezTo>
                <a:cubicBezTo>
                  <a:pt x="396" y="140"/>
                  <a:pt x="465" y="153"/>
                  <a:pt x="530" y="176"/>
                </a:cubicBezTo>
                <a:cubicBezTo>
                  <a:pt x="508" y="236"/>
                  <a:pt x="508" y="236"/>
                  <a:pt x="508" y="236"/>
                </a:cubicBezTo>
                <a:cubicBezTo>
                  <a:pt x="669" y="161"/>
                  <a:pt x="669" y="161"/>
                  <a:pt x="669" y="161"/>
                </a:cubicBezTo>
                <a:cubicBezTo>
                  <a:pt x="595" y="0"/>
                  <a:pt x="595" y="0"/>
                  <a:pt x="595" y="0"/>
                </a:cubicBezTo>
              </a:path>
            </a:pathLst>
          </a:custGeom>
          <a:gradFill rotWithShape="1">
            <a:gsLst>
              <a:gs pos="66000">
                <a:schemeClr val="bg2">
                  <a:lumMod val="75000"/>
                </a:schemeClr>
              </a:gs>
              <a:gs pos="0">
                <a:schemeClr val="bg2">
                  <a:alpha val="0"/>
                </a:schemeClr>
              </a:gs>
            </a:gsLst>
            <a:lin ang="0" scaled="1"/>
          </a:gradFill>
          <a:ln w="19050">
            <a:solidFill>
              <a:srgbClr val="FFFFFF"/>
            </a:solidFill>
            <a:miter lim="800000"/>
            <a:headEnd/>
            <a:tailEnd/>
          </a:ln>
        </p:spPr>
        <p:txBody>
          <a:bodyPr lIns="91432" tIns="45717" rIns="91432" bIns="45717" anchor="ctr"/>
          <a:lstStyle/>
          <a:p>
            <a:pPr fontAlgn="auto">
              <a:spcBef>
                <a:spcPts val="0"/>
              </a:spcBef>
              <a:spcAft>
                <a:spcPts val="0"/>
              </a:spcAft>
              <a:defRPr/>
            </a:pPr>
            <a:endParaRPr lang="en-US" sz="1600">
              <a:solidFill>
                <a:srgbClr val="5F5F5F"/>
              </a:solidFill>
              <a:latin typeface="Calibri"/>
            </a:endParaRPr>
          </a:p>
        </p:txBody>
      </p:sp>
      <p:graphicFrame>
        <p:nvGraphicFramePr>
          <p:cNvPr id="19" name="Table 18"/>
          <p:cNvGraphicFramePr>
            <a:graphicFrameLocks noGrp="1"/>
          </p:cNvGraphicFramePr>
          <p:nvPr/>
        </p:nvGraphicFramePr>
        <p:xfrm>
          <a:off x="6704013" y="2895600"/>
          <a:ext cx="5105400" cy="1420813"/>
        </p:xfrm>
        <a:graphic>
          <a:graphicData uri="http://schemas.openxmlformats.org/drawingml/2006/table">
            <a:tbl>
              <a:tblPr firstRow="1" bandRow="1">
                <a:tableStyleId>{5FD0F851-EC5A-4D38-B0AD-8093EC10F338}</a:tableStyleId>
              </a:tblPr>
              <a:tblGrid>
                <a:gridCol w="1447801"/>
                <a:gridCol w="1295401"/>
                <a:gridCol w="1143000"/>
                <a:gridCol w="1219198"/>
              </a:tblGrid>
              <a:tr h="750043">
                <a:tc gridSpan="4">
                  <a:txBody>
                    <a:bodyPr/>
                    <a:lstStyle/>
                    <a:p>
                      <a:pPr algn="ctr">
                        <a:lnSpc>
                          <a:spcPct val="90000"/>
                        </a:lnSpc>
                      </a:pPr>
                      <a:r>
                        <a:rPr lang="en-US" sz="2400" b="1" dirty="0" smtClean="0">
                          <a:solidFill>
                            <a:srgbClr val="FFFFFF"/>
                          </a:solidFill>
                        </a:rPr>
                        <a:t>Victim responds with</a:t>
                      </a:r>
                    </a:p>
                    <a:p>
                      <a:pPr algn="ctr">
                        <a:lnSpc>
                          <a:spcPct val="90000"/>
                        </a:lnSpc>
                      </a:pPr>
                      <a:r>
                        <a:rPr lang="en-US" sz="2400" b="1" dirty="0" smtClean="0">
                          <a:solidFill>
                            <a:srgbClr val="FFFFFF"/>
                          </a:solidFill>
                        </a:rPr>
                        <a:t>requested payload size (64K bytes)</a:t>
                      </a:r>
                    </a:p>
                  </a:txBody>
                  <a:tcPr marT="45735" marB="45735">
                    <a:lnL>
                      <a:noFill/>
                    </a:lnL>
                    <a:lnR>
                      <a:noFill/>
                    </a:lnR>
                    <a:lnT w="12700" cmpd="sng">
                      <a:noFill/>
                    </a:lnT>
                    <a:lnB w="12700" cmpd="sng">
                      <a:noFill/>
                    </a:lnB>
                    <a:lnTlToBr w="12700" cmpd="sng">
                      <a:noFill/>
                      <a:prstDash val="solid"/>
                    </a:lnTlToBr>
                    <a:lnBlToTr w="12700" cmpd="sng">
                      <a:noFill/>
                      <a:prstDash val="solid"/>
                    </a:lnBlToTr>
                    <a:solidFill>
                      <a:srgbClr val="8A133B"/>
                    </a:solidFill>
                  </a:tcPr>
                </a:tc>
                <a:tc hMerge="1">
                  <a:txBody>
                    <a:bodyPr/>
                    <a:lstStyle/>
                    <a:p>
                      <a:endParaRPr lang="en-US" sz="160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r>
              <a:tr h="335385">
                <a:tc>
                  <a:txBody>
                    <a:bodyPr/>
                    <a:lstStyle/>
                    <a:p>
                      <a:r>
                        <a:rPr lang="en-US" sz="1600" b="1" dirty="0" smtClean="0"/>
                        <a:t>Type</a:t>
                      </a:r>
                      <a:endParaRPr lang="en-US" sz="1600" b="1"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r>
                        <a:rPr lang="en-US" sz="1600" b="1" dirty="0" err="1" smtClean="0"/>
                        <a:t>Payload</a:t>
                      </a:r>
                      <a:r>
                        <a:rPr lang="en-US" sz="1600" b="1" baseline="0" dirty="0" err="1" smtClean="0"/>
                        <a:t>_size</a:t>
                      </a:r>
                      <a:endParaRPr lang="en-US" sz="1600" b="1"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Payload</a:t>
                      </a:r>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solidFill>
                  </a:tcPr>
                </a:tc>
              </a:tr>
              <a:tr h="335385">
                <a:tc>
                  <a:txBody>
                    <a:bodyPr/>
                    <a:lstStyle/>
                    <a:p>
                      <a:r>
                        <a:rPr lang="en-US" sz="1600" dirty="0" smtClean="0"/>
                        <a:t>HB_RESPONSE</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600" dirty="0" smtClean="0"/>
                        <a:t>65535</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bg2">
                        <a:alpha val="20000"/>
                      </a:schemeClr>
                    </a:solidFill>
                  </a:tcPr>
                </a:tc>
                <a:tc>
                  <a:txBody>
                    <a:bodyPr/>
                    <a:lstStyle/>
                    <a:p>
                      <a:r>
                        <a:rPr lang="en-US" sz="1600" dirty="0" smtClean="0"/>
                        <a:t>Hello ……….</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solidFill>
                      <a:schemeClr val="accent5">
                        <a:alpha val="20000"/>
                      </a:schemeClr>
                    </a:solidFill>
                  </a:tcPr>
                </a:tc>
                <a:tc>
                  <a:txBody>
                    <a:bodyPr/>
                    <a:lstStyle/>
                    <a:p>
                      <a:r>
                        <a:rPr lang="en-US" sz="1600" dirty="0" smtClean="0"/>
                        <a:t>………………….</a:t>
                      </a:r>
                      <a:endParaRPr lang="en-US" sz="1600" dirty="0"/>
                    </a:p>
                  </a:txBody>
                  <a:tcPr marT="45735" marB="45735">
                    <a:lnL>
                      <a:noFill/>
                    </a:lnL>
                    <a:lnR>
                      <a:noFill/>
                    </a:lnR>
                    <a:lnT w="12700" cmpd="sng">
                      <a:noFill/>
                    </a:lnT>
                    <a:lnB w="12700" cmpd="sng">
                      <a:noFill/>
                    </a:lnB>
                    <a:lnTlToBr w="12700" cmpd="sng">
                      <a:noFill/>
                      <a:prstDash val="solid"/>
                    </a:lnTlToBr>
                    <a:lnBlToTr w="12700" cmpd="sng">
                      <a:noFill/>
                      <a:prstDash val="solid"/>
                    </a:lnBlToTr>
                    <a:pattFill prst="pct40">
                      <a:fgClr>
                        <a:schemeClr val="accent1"/>
                      </a:fgClr>
                      <a:bgClr>
                        <a:prstClr val="white"/>
                      </a:bgClr>
                    </a:pattFill>
                  </a:tcPr>
                </a:tc>
              </a:tr>
            </a:tbl>
          </a:graphicData>
        </a:graphic>
      </p:graphicFrame>
      <p:grpSp>
        <p:nvGrpSpPr>
          <p:cNvPr id="53275" name="Group 7"/>
          <p:cNvGrpSpPr>
            <a:grpSpLocks/>
          </p:cNvGrpSpPr>
          <p:nvPr/>
        </p:nvGrpSpPr>
        <p:grpSpPr bwMode="auto">
          <a:xfrm>
            <a:off x="608013" y="3505200"/>
            <a:ext cx="3886200" cy="2133600"/>
            <a:chOff x="608012" y="3505200"/>
            <a:chExt cx="3886200" cy="2133600"/>
          </a:xfrm>
        </p:grpSpPr>
        <p:sp>
          <p:nvSpPr>
            <p:cNvPr id="3" name="Oval 2"/>
            <p:cNvSpPr/>
            <p:nvPr/>
          </p:nvSpPr>
          <p:spPr>
            <a:xfrm>
              <a:off x="1598612" y="3505200"/>
              <a:ext cx="2895600" cy="914400"/>
            </a:xfrm>
            <a:prstGeom prst="ellipse">
              <a:avLst/>
            </a:prstGeom>
            <a:noFill/>
            <a:ln w="57150" cmpd="sng">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Calibri"/>
              </a:endParaRPr>
            </a:p>
          </p:txBody>
        </p:sp>
        <p:sp>
          <p:nvSpPr>
            <p:cNvPr id="53281" name="TextBox 4"/>
            <p:cNvSpPr txBox="1">
              <a:spLocks noChangeArrowheads="1"/>
            </p:cNvSpPr>
            <p:nvPr/>
          </p:nvSpPr>
          <p:spPr bwMode="auto">
            <a:xfrm>
              <a:off x="608012" y="50292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FF0000"/>
                  </a:solidFill>
                </a:rPr>
                <a:t>Payload_size does not match Payload</a:t>
              </a:r>
            </a:p>
          </p:txBody>
        </p:sp>
        <p:cxnSp>
          <p:nvCxnSpPr>
            <p:cNvPr id="7" name="Straight Arrow Connector 6"/>
            <p:cNvCxnSpPr>
              <a:stCxn id="53281" idx="0"/>
            </p:cNvCxnSpPr>
            <p:nvPr/>
          </p:nvCxnSpPr>
          <p:spPr>
            <a:xfrm flipV="1">
              <a:off x="1827212" y="4419600"/>
              <a:ext cx="457200" cy="609600"/>
            </a:xfrm>
            <a:prstGeom prst="straightConnector1">
              <a:avLst/>
            </a:prstGeom>
            <a:ln w="38100" cmpd="sng">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3276" name="Group 13"/>
          <p:cNvGrpSpPr>
            <a:grpSpLocks/>
          </p:cNvGrpSpPr>
          <p:nvPr/>
        </p:nvGrpSpPr>
        <p:grpSpPr bwMode="auto">
          <a:xfrm>
            <a:off x="9218613" y="3810000"/>
            <a:ext cx="2819400" cy="2057400"/>
            <a:chOff x="1674812" y="3581400"/>
            <a:chExt cx="2819400" cy="2057400"/>
          </a:xfrm>
        </p:grpSpPr>
        <p:sp>
          <p:nvSpPr>
            <p:cNvPr id="15" name="Oval 14"/>
            <p:cNvSpPr/>
            <p:nvPr/>
          </p:nvSpPr>
          <p:spPr>
            <a:xfrm>
              <a:off x="2894012" y="3581400"/>
              <a:ext cx="1600200" cy="685800"/>
            </a:xfrm>
            <a:prstGeom prst="ellipse">
              <a:avLst/>
            </a:prstGeom>
            <a:noFill/>
            <a:ln w="57150" cmpd="sng">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Calibri"/>
              </a:endParaRPr>
            </a:p>
          </p:txBody>
        </p:sp>
        <p:sp>
          <p:nvSpPr>
            <p:cNvPr id="53278" name="TextBox 15"/>
            <p:cNvSpPr txBox="1">
              <a:spLocks noChangeArrowheads="1"/>
            </p:cNvSpPr>
            <p:nvPr/>
          </p:nvSpPr>
          <p:spPr bwMode="auto">
            <a:xfrm>
              <a:off x="1674812" y="50292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FF0000"/>
                  </a:solidFill>
                </a:rPr>
                <a:t>Unauthorized data returned to requestor</a:t>
              </a:r>
            </a:p>
          </p:txBody>
        </p:sp>
        <p:cxnSp>
          <p:nvCxnSpPr>
            <p:cNvPr id="20" name="Straight Arrow Connector 19"/>
            <p:cNvCxnSpPr/>
            <p:nvPr/>
          </p:nvCxnSpPr>
          <p:spPr>
            <a:xfrm flipV="1">
              <a:off x="2665412" y="4419600"/>
              <a:ext cx="457200" cy="609600"/>
            </a:xfrm>
            <a:prstGeom prst="straightConnector1">
              <a:avLst/>
            </a:prstGeom>
            <a:ln w="38100" cmpd="sng">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BA8757-7999-2244-B048-8018E5B27A19}" type="slidenum">
              <a:rPr lang="de-DE" sz="800">
                <a:solidFill>
                  <a:srgbClr val="9F9F9F"/>
                </a:solidFill>
                <a:latin typeface="Calibri" charset="0"/>
                <a:cs typeface="Arial" charset="0"/>
              </a:rPr>
              <a:pPr eaLnBrk="1" hangingPunct="1"/>
              <a:t>17</a:t>
            </a:fld>
            <a:endParaRPr lang="de-DE" sz="800">
              <a:solidFill>
                <a:srgbClr val="9F9F9F"/>
              </a:solidFill>
              <a:latin typeface="Calibri" charset="0"/>
              <a:cs typeface="Arial" charset="0"/>
            </a:endParaRPr>
          </a:p>
        </p:txBody>
      </p:sp>
      <p:sp>
        <p:nvSpPr>
          <p:cNvPr id="55298" name="Title 76"/>
          <p:cNvSpPr txBox="1">
            <a:spLocks/>
          </p:cNvSpPr>
          <p:nvPr/>
        </p:nvSpPr>
        <p:spPr bwMode="auto">
          <a:xfrm>
            <a:off x="531813" y="406400"/>
            <a:ext cx="11125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3600">
                <a:solidFill>
                  <a:srgbClr val="FF0000"/>
                </a:solidFill>
                <a:latin typeface="Calibri" charset="0"/>
              </a:rPr>
              <a:t>Security In Silicon</a:t>
            </a:r>
            <a:r>
              <a:rPr lang="en-US" sz="3600">
                <a:solidFill>
                  <a:srgbClr val="5F5F5F"/>
                </a:solidFill>
                <a:latin typeface="Calibri" charset="0"/>
              </a:rPr>
              <a:t>: Silicon Secured Memory</a:t>
            </a:r>
          </a:p>
        </p:txBody>
      </p:sp>
      <p:graphicFrame>
        <p:nvGraphicFramePr>
          <p:cNvPr id="7" name="Table 6"/>
          <p:cNvGraphicFramePr>
            <a:graphicFrameLocks noGrp="1"/>
          </p:cNvGraphicFramePr>
          <p:nvPr/>
        </p:nvGraphicFramePr>
        <p:xfrm>
          <a:off x="9975419" y="1619248"/>
          <a:ext cx="380999" cy="3968496"/>
        </p:xfrm>
        <a:graphic>
          <a:graphicData uri="http://schemas.openxmlformats.org/drawingml/2006/table">
            <a:tbl>
              <a:tblPr>
                <a:tableStyleId>{35758FB7-9AC5-4552-8A53-C91805E547FA}</a:tableStyleId>
              </a:tblPr>
              <a:tblGrid>
                <a:gridCol w="380999"/>
              </a:tblGrid>
              <a:tr h="188976">
                <a:tc>
                  <a:txBody>
                    <a:bodyPr/>
                    <a:lstStyle/>
                    <a:p>
                      <a:endParaRPr lang="en-US" sz="300" dirty="0"/>
                    </a:p>
                  </a:txBody>
                  <a:tcPr>
                    <a:solidFill>
                      <a:srgbClr val="FFC000"/>
                    </a:solidFill>
                  </a:tcPr>
                </a:tc>
              </a:tr>
              <a:tr h="188976">
                <a:tc>
                  <a:txBody>
                    <a:bodyPr/>
                    <a:lstStyle/>
                    <a:p>
                      <a:endParaRPr lang="en-US" sz="300" dirty="0"/>
                    </a:p>
                  </a:txBody>
                  <a:tcPr>
                    <a:solidFill>
                      <a:srgbClr val="0070C0"/>
                    </a:solidFill>
                  </a:tcPr>
                </a:tc>
              </a:tr>
              <a:tr h="188976">
                <a:tc>
                  <a:txBody>
                    <a:bodyPr/>
                    <a:lstStyle/>
                    <a:p>
                      <a:endParaRPr lang="en-US" sz="300" dirty="0"/>
                    </a:p>
                  </a:txBody>
                  <a:tcPr>
                    <a:solidFill>
                      <a:srgbClr val="0070C0"/>
                    </a:solidFill>
                  </a:tcPr>
                </a:tc>
              </a:tr>
              <a:tr h="188976">
                <a:tc>
                  <a:txBody>
                    <a:bodyPr/>
                    <a:lstStyle/>
                    <a:p>
                      <a:endParaRPr lang="en-US" sz="300" dirty="0"/>
                    </a:p>
                  </a:txBody>
                  <a:tcPr>
                    <a:solidFill>
                      <a:srgbClr val="0070C0"/>
                    </a:solidFill>
                  </a:tcPr>
                </a:tc>
              </a:tr>
              <a:tr h="188976">
                <a:tc>
                  <a:txBody>
                    <a:bodyPr/>
                    <a:lstStyle/>
                    <a:p>
                      <a:endParaRPr lang="en-US" sz="300" dirty="0"/>
                    </a:p>
                  </a:txBody>
                  <a:tcPr>
                    <a:solidFill>
                      <a:srgbClr val="0070C0"/>
                    </a:solidFill>
                  </a:tcPr>
                </a:tc>
              </a:tr>
              <a:tr h="188976">
                <a:tc>
                  <a:txBody>
                    <a:bodyPr/>
                    <a:lstStyle/>
                    <a:p>
                      <a:endParaRPr lang="en-US" sz="300" dirty="0"/>
                    </a:p>
                  </a:txBody>
                  <a:tcPr>
                    <a:solidFill>
                      <a:srgbClr val="0070C0"/>
                    </a:solidFill>
                  </a:tcPr>
                </a:tc>
              </a:tr>
              <a:tr h="188976">
                <a:tc>
                  <a:txBody>
                    <a:bodyPr/>
                    <a:lstStyle/>
                    <a:p>
                      <a:endParaRPr lang="en-US" sz="300" dirty="0"/>
                    </a:p>
                  </a:txBody>
                  <a:tcPr>
                    <a:solidFill>
                      <a:srgbClr val="0070C0"/>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r h="188976">
                <a:tc>
                  <a:txBody>
                    <a:bodyPr/>
                    <a:lstStyle/>
                    <a:p>
                      <a:endParaRPr lang="en-US" sz="300" dirty="0"/>
                    </a:p>
                  </a:txBody>
                  <a:tcPr>
                    <a:solidFill>
                      <a:schemeClr val="bg2">
                        <a:lumMod val="50000"/>
                      </a:schemeClr>
                    </a:solidFill>
                  </a:tcPr>
                </a:tc>
              </a:tr>
            </a:tbl>
          </a:graphicData>
        </a:graphic>
      </p:graphicFrame>
      <p:sp>
        <p:nvSpPr>
          <p:cNvPr id="55300" name="TextBox 7"/>
          <p:cNvSpPr txBox="1">
            <a:spLocks noChangeArrowheads="1"/>
          </p:cNvSpPr>
          <p:nvPr/>
        </p:nvSpPr>
        <p:spPr bwMode="auto">
          <a:xfrm>
            <a:off x="5670550" y="5799138"/>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Applications</a:t>
            </a:r>
          </a:p>
        </p:txBody>
      </p:sp>
      <p:sp>
        <p:nvSpPr>
          <p:cNvPr id="55301" name="TextBox 8"/>
          <p:cNvSpPr txBox="1">
            <a:spLocks noChangeArrowheads="1"/>
          </p:cNvSpPr>
          <p:nvPr/>
        </p:nvSpPr>
        <p:spPr bwMode="auto">
          <a:xfrm>
            <a:off x="10179050" y="5800725"/>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Memory</a:t>
            </a:r>
            <a:br>
              <a:rPr lang="en-US" sz="2000" b="1">
                <a:solidFill>
                  <a:srgbClr val="5F5F5F"/>
                </a:solidFill>
                <a:latin typeface="Calibri" charset="0"/>
              </a:rPr>
            </a:br>
            <a:endParaRPr lang="en-US" sz="2000" b="1">
              <a:solidFill>
                <a:srgbClr val="5F5F5F"/>
              </a:solidFill>
              <a:latin typeface="Calibri" charset="0"/>
            </a:endParaRPr>
          </a:p>
        </p:txBody>
      </p:sp>
      <p:grpSp>
        <p:nvGrpSpPr>
          <p:cNvPr id="55302" name="Group 35"/>
          <p:cNvGrpSpPr>
            <a:grpSpLocks/>
          </p:cNvGrpSpPr>
          <p:nvPr/>
        </p:nvGrpSpPr>
        <p:grpSpPr bwMode="auto">
          <a:xfrm>
            <a:off x="5346700" y="4294188"/>
            <a:ext cx="4624388" cy="1419225"/>
            <a:chOff x="5347316" y="4294266"/>
            <a:chExt cx="4623286" cy="1419691"/>
          </a:xfrm>
        </p:grpSpPr>
        <p:cxnSp>
          <p:nvCxnSpPr>
            <p:cNvPr id="11" name="Curved Connector 10"/>
            <p:cNvCxnSpPr>
              <a:stCxn id="12" idx="3"/>
            </p:cNvCxnSpPr>
            <p:nvPr/>
          </p:nvCxnSpPr>
          <p:spPr>
            <a:xfrm>
              <a:off x="7504215" y="4904066"/>
              <a:ext cx="2466387" cy="1588"/>
            </a:xfrm>
            <a:prstGeom prst="curvedConnector3">
              <a:avLst>
                <a:gd name="adj1" fmla="val 50000"/>
              </a:avLst>
            </a:prstGeom>
            <a:ln w="76200" cmpd="sng">
              <a:solidFill>
                <a:srgbClr val="FFC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23306" y="4751616"/>
              <a:ext cx="380909" cy="304900"/>
            </a:xfrm>
            <a:prstGeom prst="rect">
              <a:avLst/>
            </a:prstGeom>
            <a:solidFill>
              <a:srgbClr val="FFC000"/>
            </a:solidFill>
            <a:ln w="19050">
              <a:solidFill>
                <a:srgbClr val="FFC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1" dirty="0">
                <a:solidFill>
                  <a:srgbClr val="FFFFFF"/>
                </a:solidFill>
                <a:latin typeface="Calibri"/>
              </a:endParaRPr>
            </a:p>
          </p:txBody>
        </p:sp>
        <p:sp>
          <p:nvSpPr>
            <p:cNvPr id="13" name="Rectangle 12"/>
            <p:cNvSpPr/>
            <p:nvPr/>
          </p:nvSpPr>
          <p:spPr>
            <a:xfrm>
              <a:off x="5347316" y="4751616"/>
              <a:ext cx="1775990" cy="304900"/>
            </a:xfrm>
            <a:prstGeom prst="rect">
              <a:avLst/>
            </a:prstGeom>
            <a:solidFill>
              <a:schemeClr val="bg1"/>
            </a:solidFill>
            <a:ln w="127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b="1" dirty="0">
                  <a:solidFill>
                    <a:srgbClr val="5F5F5F"/>
                  </a:solidFill>
                  <a:latin typeface="Calibri"/>
                </a:rPr>
                <a:t>Pointer “Y”</a:t>
              </a:r>
            </a:p>
          </p:txBody>
        </p:sp>
        <p:grpSp>
          <p:nvGrpSpPr>
            <p:cNvPr id="55325" name="Group 73"/>
            <p:cNvGrpSpPr>
              <a:grpSpLocks/>
            </p:cNvGrpSpPr>
            <p:nvPr/>
          </p:nvGrpSpPr>
          <p:grpSpPr bwMode="auto">
            <a:xfrm>
              <a:off x="8088700" y="4452534"/>
              <a:ext cx="1306801" cy="1261423"/>
              <a:chOff x="8640743" y="4494666"/>
              <a:chExt cx="1541000" cy="1487490"/>
            </a:xfrm>
          </p:grpSpPr>
          <p:pic>
            <p:nvPicPr>
              <p:cNvPr id="16" name="Picture 15" descr="sparc_m7_chip_la5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0243" y="4495296"/>
                <a:ext cx="1542165" cy="1245292"/>
              </a:xfrm>
              <a:prstGeom prst="rect">
                <a:avLst/>
              </a:prstGeom>
              <a:ln>
                <a:noFill/>
              </a:ln>
              <a:effectLst>
                <a:outerShdw blurRad="292100" dist="139700" dir="2700000" algn="tl" rotWithShape="0">
                  <a:srgbClr val="333333">
                    <a:alpha val="65000"/>
                  </a:srgbClr>
                </a:outerShdw>
              </a:effectLst>
            </p:spPr>
          </p:pic>
          <p:pic>
            <p:nvPicPr>
              <p:cNvPr id="55328" name="Picture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6821" y="5280486"/>
                <a:ext cx="701670" cy="70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p:cNvPicPr>
              <a:picLocks noChangeAspect="1"/>
            </p:cNvPicPr>
            <p:nvPr/>
          </p:nvPicPr>
          <p:blipFill>
            <a:blip r:embed="rId4" cstate="email">
              <a:duotone>
                <a:prstClr val="black"/>
                <a:srgbClr val="FFC000">
                  <a:tint val="45000"/>
                  <a:satMod val="400000"/>
                </a:srgbClr>
              </a:duotone>
              <a:extLst>
                <a:ext uri="{28A0092B-C50C-407E-A947-70E740481C1C}">
                  <a14:useLocalDpi xmlns:a14="http://schemas.microsoft.com/office/drawing/2010/main"/>
                </a:ext>
              </a:extLst>
            </a:blip>
            <a:stretch>
              <a:fillRect/>
            </a:stretch>
          </p:blipFill>
          <p:spPr>
            <a:xfrm>
              <a:off x="7198827" y="4294266"/>
              <a:ext cx="702967" cy="340939"/>
            </a:xfrm>
            <a:prstGeom prst="rect">
              <a:avLst/>
            </a:prstGeom>
          </p:spPr>
        </p:pic>
      </p:grpSp>
      <p:grpSp>
        <p:nvGrpSpPr>
          <p:cNvPr id="55303" name="Group 33"/>
          <p:cNvGrpSpPr>
            <a:grpSpLocks/>
          </p:cNvGrpSpPr>
          <p:nvPr/>
        </p:nvGrpSpPr>
        <p:grpSpPr bwMode="auto">
          <a:xfrm>
            <a:off x="5346700" y="3132138"/>
            <a:ext cx="4624388" cy="1139825"/>
            <a:chOff x="5347316" y="3131686"/>
            <a:chExt cx="4623286" cy="1140259"/>
          </a:xfrm>
        </p:grpSpPr>
        <p:sp>
          <p:nvSpPr>
            <p:cNvPr id="19" name="Rectangle 18"/>
            <p:cNvSpPr/>
            <p:nvPr/>
          </p:nvSpPr>
          <p:spPr>
            <a:xfrm>
              <a:off x="7123306" y="3528712"/>
              <a:ext cx="380909" cy="304916"/>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1" dirty="0">
                <a:solidFill>
                  <a:srgbClr val="FFFFFF"/>
                </a:solidFill>
                <a:latin typeface="Calibri"/>
              </a:endParaRPr>
            </a:p>
          </p:txBody>
        </p:sp>
        <p:sp>
          <p:nvSpPr>
            <p:cNvPr id="20" name="Rectangle 19"/>
            <p:cNvSpPr/>
            <p:nvPr/>
          </p:nvSpPr>
          <p:spPr>
            <a:xfrm>
              <a:off x="5347316" y="3528712"/>
              <a:ext cx="1775990" cy="304916"/>
            </a:xfrm>
            <a:prstGeom prst="rect">
              <a:avLst/>
            </a:prstGeom>
            <a:solidFill>
              <a:schemeClr val="bg1"/>
            </a:solidFill>
            <a:ln w="127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b="1" dirty="0">
                  <a:solidFill>
                    <a:srgbClr val="5F5F5F"/>
                  </a:solidFill>
                  <a:latin typeface="Calibri"/>
                </a:rPr>
                <a:t>Pointer “R”</a:t>
              </a:r>
            </a:p>
          </p:txBody>
        </p:sp>
        <p:pic>
          <p:nvPicPr>
            <p:cNvPr id="21" name="Picture 20"/>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198827" y="3148000"/>
              <a:ext cx="702967" cy="340939"/>
            </a:xfrm>
            <a:prstGeom prst="rect">
              <a:avLst/>
            </a:prstGeom>
          </p:spPr>
        </p:pic>
        <p:cxnSp>
          <p:nvCxnSpPr>
            <p:cNvPr id="22" name="Curved Connector 21"/>
            <p:cNvCxnSpPr>
              <a:stCxn id="19" idx="3"/>
            </p:cNvCxnSpPr>
            <p:nvPr/>
          </p:nvCxnSpPr>
          <p:spPr>
            <a:xfrm>
              <a:off x="7504215" y="3681170"/>
              <a:ext cx="2466387" cy="7940"/>
            </a:xfrm>
            <a:prstGeom prst="curvedConnector3">
              <a:avLst>
                <a:gd name="adj1" fmla="val 50000"/>
              </a:avLst>
            </a:prstGeom>
            <a:ln w="76200" cmpd="sng">
              <a:solidFill>
                <a:srgbClr val="FF00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5319" name="Group 45"/>
            <p:cNvGrpSpPr>
              <a:grpSpLocks/>
            </p:cNvGrpSpPr>
            <p:nvPr/>
          </p:nvGrpSpPr>
          <p:grpSpPr bwMode="auto">
            <a:xfrm>
              <a:off x="8126797" y="3131686"/>
              <a:ext cx="1306801" cy="1140259"/>
              <a:chOff x="8126797" y="3131686"/>
              <a:chExt cx="1306801" cy="1140259"/>
            </a:xfrm>
          </p:grpSpPr>
          <p:pic>
            <p:nvPicPr>
              <p:cNvPr id="24" name="Picture 23" descr="sparc_m7_chip_la5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6366" y="3131686"/>
                <a:ext cx="1307789" cy="1056089"/>
              </a:xfrm>
              <a:prstGeom prst="rect">
                <a:avLst/>
              </a:prstGeom>
              <a:ln>
                <a:noFill/>
              </a:ln>
              <a:effectLst>
                <a:outerShdw blurRad="292100" dist="139700" dir="2700000" algn="tl" rotWithShape="0">
                  <a:srgbClr val="333333">
                    <a:alpha val="65000"/>
                  </a:srgbClr>
                </a:outerShdw>
              </a:effectLst>
            </p:spPr>
          </p:pic>
          <p:sp>
            <p:nvSpPr>
              <p:cNvPr id="25" name="Oval 24"/>
              <p:cNvSpPr/>
              <p:nvPr/>
            </p:nvSpPr>
            <p:spPr>
              <a:xfrm>
                <a:off x="8691382" y="3690699"/>
                <a:ext cx="580887" cy="581246"/>
              </a:xfrm>
              <a:prstGeom prst="ellipse">
                <a:avLst/>
              </a:prstGeom>
              <a:solidFill>
                <a:srgbClr val="00B050"/>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b="1" dirty="0">
                    <a:solidFill>
                      <a:srgbClr val="FFFFFF"/>
                    </a:solidFill>
                    <a:effectLst>
                      <a:outerShdw blurRad="38100" dist="38100" dir="2700000" algn="tl">
                        <a:srgbClr val="000000">
                          <a:alpha val="43137"/>
                        </a:srgbClr>
                      </a:outerShdw>
                    </a:effectLst>
                    <a:latin typeface="Calibri"/>
                  </a:rPr>
                  <a:t>GO</a:t>
                </a:r>
              </a:p>
            </p:txBody>
          </p:sp>
        </p:grpSp>
      </p:grpSp>
      <p:grpSp>
        <p:nvGrpSpPr>
          <p:cNvPr id="55304" name="Group 32"/>
          <p:cNvGrpSpPr>
            <a:grpSpLocks/>
          </p:cNvGrpSpPr>
          <p:nvPr/>
        </p:nvGrpSpPr>
        <p:grpSpPr bwMode="auto">
          <a:xfrm>
            <a:off x="5346700" y="1833563"/>
            <a:ext cx="4624388" cy="1139825"/>
            <a:chOff x="5347316" y="1832883"/>
            <a:chExt cx="4623286" cy="1140258"/>
          </a:xfrm>
        </p:grpSpPr>
        <p:sp>
          <p:nvSpPr>
            <p:cNvPr id="27" name="Rectangle 26"/>
            <p:cNvSpPr/>
            <p:nvPr/>
          </p:nvSpPr>
          <p:spPr>
            <a:xfrm>
              <a:off x="7123306" y="2271199"/>
              <a:ext cx="380909" cy="304916"/>
            </a:xfrm>
            <a:prstGeom prst="rect">
              <a:avLst/>
            </a:prstGeom>
            <a:solidFill>
              <a:srgbClr val="0070C0"/>
            </a:solid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a:solidFill>
                  <a:srgbClr val="FFFFFF"/>
                </a:solidFill>
                <a:latin typeface="Calibri"/>
              </a:endParaRPr>
            </a:p>
          </p:txBody>
        </p:sp>
        <p:sp>
          <p:nvSpPr>
            <p:cNvPr id="28" name="Rectangle 27"/>
            <p:cNvSpPr/>
            <p:nvPr/>
          </p:nvSpPr>
          <p:spPr>
            <a:xfrm>
              <a:off x="5347316" y="2271199"/>
              <a:ext cx="1775990" cy="304916"/>
            </a:xfrm>
            <a:prstGeom prst="rect">
              <a:avLst/>
            </a:prstGeom>
            <a:solidFill>
              <a:schemeClr val="bg1"/>
            </a:solidFill>
            <a:ln w="127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b="1" dirty="0">
                  <a:solidFill>
                    <a:srgbClr val="5F5F5F"/>
                  </a:solidFill>
                  <a:latin typeface="Calibri"/>
                </a:rPr>
                <a:t>Pointer “B”</a:t>
              </a:r>
            </a:p>
          </p:txBody>
        </p:sp>
        <p:pic>
          <p:nvPicPr>
            <p:cNvPr id="29" name="Picture 28"/>
            <p:cNvPicPr>
              <a:picLocks noChangeAspect="1"/>
            </p:cNvPicPr>
            <p:nvPr/>
          </p:nvPicPr>
          <p:blipFill>
            <a:blip r:embed="rId4" cstate="email">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a:off x="7198827" y="1890012"/>
              <a:ext cx="702967" cy="340939"/>
            </a:xfrm>
            <a:prstGeom prst="rect">
              <a:avLst/>
            </a:prstGeom>
          </p:spPr>
        </p:pic>
        <p:cxnSp>
          <p:nvCxnSpPr>
            <p:cNvPr id="30" name="Curved Connector 29"/>
            <p:cNvCxnSpPr>
              <a:stCxn id="27" idx="3"/>
            </p:cNvCxnSpPr>
            <p:nvPr/>
          </p:nvCxnSpPr>
          <p:spPr>
            <a:xfrm>
              <a:off x="7504215" y="2423657"/>
              <a:ext cx="2466387" cy="0"/>
            </a:xfrm>
            <a:prstGeom prst="curvedConnector3">
              <a:avLst>
                <a:gd name="adj1" fmla="val 50000"/>
              </a:avLst>
            </a:prstGeom>
            <a:ln w="76200" cmpd="sng">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5312" name="Group 44"/>
            <p:cNvGrpSpPr>
              <a:grpSpLocks/>
            </p:cNvGrpSpPr>
            <p:nvPr/>
          </p:nvGrpSpPr>
          <p:grpSpPr bwMode="auto">
            <a:xfrm>
              <a:off x="8107747" y="1832883"/>
              <a:ext cx="1306801" cy="1140258"/>
              <a:chOff x="8107747" y="1571623"/>
              <a:chExt cx="1306801" cy="1140258"/>
            </a:xfrm>
          </p:grpSpPr>
          <p:pic>
            <p:nvPicPr>
              <p:cNvPr id="32" name="Picture 31" descr="sparc_m7_chip_la5_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7321" y="1571623"/>
                <a:ext cx="1307789" cy="1056088"/>
              </a:xfrm>
              <a:prstGeom prst="rect">
                <a:avLst/>
              </a:prstGeom>
              <a:ln>
                <a:noFill/>
              </a:ln>
              <a:effectLst>
                <a:outerShdw blurRad="292100" dist="139700" dir="2700000" algn="tl" rotWithShape="0">
                  <a:srgbClr val="333333">
                    <a:alpha val="65000"/>
                  </a:srgbClr>
                </a:outerShdw>
              </a:effectLst>
            </p:spPr>
          </p:pic>
          <p:sp>
            <p:nvSpPr>
              <p:cNvPr id="33" name="Oval 32"/>
              <p:cNvSpPr/>
              <p:nvPr/>
            </p:nvSpPr>
            <p:spPr>
              <a:xfrm>
                <a:off x="8732647" y="2130635"/>
                <a:ext cx="582473" cy="581246"/>
              </a:xfrm>
              <a:prstGeom prst="ellipse">
                <a:avLst/>
              </a:prstGeom>
              <a:solidFill>
                <a:srgbClr val="00B050"/>
              </a:solid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b="1" dirty="0">
                    <a:solidFill>
                      <a:srgbClr val="FFFFFF"/>
                    </a:solidFill>
                    <a:effectLst>
                      <a:outerShdw blurRad="38100" dist="38100" dir="2700000" algn="tl">
                        <a:srgbClr val="000000">
                          <a:alpha val="43137"/>
                        </a:srgbClr>
                      </a:outerShdw>
                    </a:effectLst>
                    <a:latin typeface="Calibri"/>
                  </a:rPr>
                  <a:t>GO</a:t>
                </a:r>
              </a:p>
            </p:txBody>
          </p:sp>
        </p:grpSp>
      </p:grpSp>
      <p:sp>
        <p:nvSpPr>
          <p:cNvPr id="55305" name="Content Placeholder 11"/>
          <p:cNvSpPr txBox="1">
            <a:spLocks/>
          </p:cNvSpPr>
          <p:nvPr/>
        </p:nvSpPr>
        <p:spPr bwMode="auto">
          <a:xfrm>
            <a:off x="484188" y="1839913"/>
            <a:ext cx="46958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8600" indent="-228600" eaLnBrk="0" hangingPunct="0">
              <a:defRPr sz="2400">
                <a:solidFill>
                  <a:schemeClr val="tx1"/>
                </a:solidFill>
                <a:latin typeface="Arial" charset="0"/>
                <a:ea typeface="ＭＳ Ｐゴシック" charset="0"/>
                <a:cs typeface="ＭＳ Ｐゴシック" charset="0"/>
              </a:defRPr>
            </a:lvl1pPr>
            <a:lvl2pPr marL="685800" indent="-22860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ts val="1200"/>
              </a:spcBef>
              <a:buClr>
                <a:srgbClr val="9F9F9F"/>
              </a:buClr>
              <a:buFont typeface="Arial" charset="0"/>
              <a:buChar char="•"/>
            </a:pPr>
            <a:r>
              <a:rPr lang="en-US" sz="2800" b="1">
                <a:solidFill>
                  <a:srgbClr val="FF0000"/>
                </a:solidFill>
                <a:latin typeface="Calibri" charset="0"/>
              </a:rPr>
              <a:t>Protects data in memory</a:t>
            </a:r>
          </a:p>
          <a:p>
            <a:pPr eaLnBrk="1" hangingPunct="1">
              <a:lnSpc>
                <a:spcPct val="90000"/>
              </a:lnSpc>
              <a:spcBef>
                <a:spcPts val="1200"/>
              </a:spcBef>
              <a:buClr>
                <a:srgbClr val="9F9F9F"/>
              </a:buClr>
              <a:buFont typeface="Arial" charset="0"/>
              <a:buChar char="•"/>
            </a:pPr>
            <a:r>
              <a:rPr lang="en-US">
                <a:solidFill>
                  <a:srgbClr val="5F5F5F"/>
                </a:solidFill>
                <a:latin typeface="Calibri" charset="0"/>
              </a:rPr>
              <a:t>Hidden “color” bits added to </a:t>
            </a:r>
            <a:r>
              <a:rPr lang="en-US" i="1">
                <a:solidFill>
                  <a:srgbClr val="5F5F5F"/>
                </a:solidFill>
                <a:latin typeface="Calibri" charset="0"/>
              </a:rPr>
              <a:t>pointers</a:t>
            </a:r>
            <a:r>
              <a:rPr lang="en-US">
                <a:solidFill>
                  <a:srgbClr val="5F5F5F"/>
                </a:solidFill>
                <a:latin typeface="Calibri" charset="0"/>
              </a:rPr>
              <a:t> (key), and content (lock)</a:t>
            </a:r>
          </a:p>
          <a:p>
            <a:pPr eaLnBrk="1" hangingPunct="1">
              <a:lnSpc>
                <a:spcPct val="90000"/>
              </a:lnSpc>
              <a:spcBef>
                <a:spcPts val="1200"/>
              </a:spcBef>
              <a:buClr>
                <a:srgbClr val="9F9F9F"/>
              </a:buClr>
              <a:buFont typeface="Arial" charset="0"/>
              <a:buChar char="•"/>
            </a:pPr>
            <a:r>
              <a:rPr lang="en-US">
                <a:solidFill>
                  <a:srgbClr val="5F5F5F"/>
                </a:solidFill>
                <a:latin typeface="Calibri" charset="0"/>
              </a:rPr>
              <a:t>Pointer color (key) must match content color or program is aborted</a:t>
            </a:r>
          </a:p>
          <a:p>
            <a:pPr lvl="1" eaLnBrk="1" hangingPunct="1">
              <a:lnSpc>
                <a:spcPct val="90000"/>
              </a:lnSpc>
              <a:spcBef>
                <a:spcPts val="1200"/>
              </a:spcBef>
              <a:buClr>
                <a:srgbClr val="9F9F9F"/>
              </a:buClr>
              <a:buFont typeface="Arial" charset="0"/>
              <a:buChar char="•"/>
            </a:pPr>
            <a:r>
              <a:rPr lang="en-US" sz="2000">
                <a:solidFill>
                  <a:srgbClr val="5F5F5F"/>
                </a:solidFill>
                <a:latin typeface="Calibri" charset="0"/>
              </a:rPr>
              <a:t>Set on </a:t>
            </a:r>
            <a:r>
              <a:rPr lang="en-US" sz="2000" i="1">
                <a:solidFill>
                  <a:srgbClr val="5F5F5F"/>
                </a:solidFill>
                <a:latin typeface="Calibri" charset="0"/>
              </a:rPr>
              <a:t>memory allocation</a:t>
            </a:r>
            <a:r>
              <a:rPr lang="en-US" sz="2000">
                <a:solidFill>
                  <a:srgbClr val="5F5F5F"/>
                </a:solidFill>
                <a:latin typeface="Calibri" charset="0"/>
              </a:rPr>
              <a:t>, changed on </a:t>
            </a:r>
            <a:r>
              <a:rPr lang="en-US" sz="2000" i="1">
                <a:solidFill>
                  <a:srgbClr val="5F5F5F"/>
                </a:solidFill>
                <a:latin typeface="Calibri" charset="0"/>
              </a:rPr>
              <a:t>memory free’</a:t>
            </a:r>
          </a:p>
          <a:p>
            <a:pPr lvl="1" eaLnBrk="1" hangingPunct="1">
              <a:lnSpc>
                <a:spcPct val="90000"/>
              </a:lnSpc>
              <a:spcBef>
                <a:spcPts val="1200"/>
              </a:spcBef>
              <a:buClr>
                <a:srgbClr val="9F9F9F"/>
              </a:buClr>
              <a:buFont typeface="Arial" charset="0"/>
              <a:buChar char="•"/>
            </a:pPr>
            <a:r>
              <a:rPr lang="en-US" sz="2000">
                <a:solidFill>
                  <a:srgbClr val="5F5F5F"/>
                </a:solidFill>
                <a:latin typeface="Calibri" charset="0"/>
              </a:rPr>
              <a:t>Protects against </a:t>
            </a:r>
            <a:r>
              <a:rPr lang="en-US" sz="2000" i="1">
                <a:solidFill>
                  <a:srgbClr val="5F5F5F"/>
                </a:solidFill>
                <a:latin typeface="Calibri" charset="0"/>
              </a:rPr>
              <a:t>access off end of structure</a:t>
            </a:r>
            <a:r>
              <a:rPr lang="en-US" sz="2000">
                <a:solidFill>
                  <a:srgbClr val="5F5F5F"/>
                </a:solidFill>
                <a:latin typeface="Calibri" charset="0"/>
              </a:rPr>
              <a:t>, </a:t>
            </a:r>
            <a:r>
              <a:rPr lang="en-US" sz="2000" i="1">
                <a:solidFill>
                  <a:srgbClr val="5F5F5F"/>
                </a:solidFill>
                <a:latin typeface="Calibri" charset="0"/>
              </a:rPr>
              <a:t>stale pointer</a:t>
            </a:r>
            <a:r>
              <a:rPr lang="en-US" sz="2000">
                <a:solidFill>
                  <a:srgbClr val="5F5F5F"/>
                </a:solidFill>
                <a:latin typeface="Calibri" charset="0"/>
              </a:rPr>
              <a:t> access and  </a:t>
            </a:r>
            <a:br>
              <a:rPr lang="en-US" sz="2000">
                <a:solidFill>
                  <a:srgbClr val="5F5F5F"/>
                </a:solidFill>
                <a:latin typeface="Calibri" charset="0"/>
              </a:rPr>
            </a:br>
            <a:r>
              <a:rPr lang="en-US" sz="2000">
                <a:solidFill>
                  <a:srgbClr val="5F5F5F"/>
                </a:solidFill>
                <a:latin typeface="Calibri" charset="0"/>
              </a:rPr>
              <a:t>malicious attacks</a:t>
            </a:r>
            <a:endParaRPr lang="en-US">
              <a:solidFill>
                <a:srgbClr val="5F5F5F"/>
              </a:solidFill>
              <a:latin typeface="Calibri" charset="0"/>
            </a:endParaRPr>
          </a:p>
        </p:txBody>
      </p:sp>
      <p:pic>
        <p:nvPicPr>
          <p:cNvPr id="35" name="Picture 2" descr="http://www.nemixcorp.com/media/catalog/product/cache/1/image/9df78eab33525d08d6e5fb8d27136e95/2/4/240_pin_ecc-a_13.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8712994" y="3159919"/>
            <a:ext cx="4217987" cy="955675"/>
          </a:xfrm>
          <a:prstGeom prst="rect">
            <a:avLst/>
          </a:prstGeom>
          <a:ln>
            <a:noFill/>
          </a:ln>
          <a:effectLst>
            <a:outerShdw blurRad="292100" dist="139700" dir="2700000" algn="tl" rotWithShape="0">
              <a:srgbClr val="333333">
                <a:alpha val="65000"/>
              </a:srgbClr>
            </a:outerShdw>
          </a:effectLst>
        </p:spPr>
      </p:pic>
      <p:sp>
        <p:nvSpPr>
          <p:cNvPr id="55307" name="TextBox 35"/>
          <p:cNvSpPr txBox="1">
            <a:spLocks noChangeArrowheads="1"/>
          </p:cNvSpPr>
          <p:nvPr/>
        </p:nvSpPr>
        <p:spPr bwMode="auto">
          <a:xfrm>
            <a:off x="7991475" y="5794375"/>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M7 Processor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Curved Connector 47"/>
          <p:cNvCxnSpPr>
            <a:stCxn id="27" idx="3"/>
          </p:cNvCxnSpPr>
          <p:nvPr/>
        </p:nvCxnSpPr>
        <p:spPr bwMode="auto">
          <a:xfrm>
            <a:off x="8462963" y="2611438"/>
            <a:ext cx="2024062" cy="1393825"/>
          </a:xfrm>
          <a:prstGeom prst="straightConnector1">
            <a:avLst/>
          </a:prstGeom>
          <a:ln w="76200" cmpd="sng">
            <a:solidFill>
              <a:srgbClr val="0070C0"/>
            </a:solidFill>
            <a:prstDash val="sysDash"/>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Curved Connector 46"/>
          <p:cNvCxnSpPr>
            <a:stCxn id="27" idx="3"/>
          </p:cNvCxnSpPr>
          <p:nvPr/>
        </p:nvCxnSpPr>
        <p:spPr bwMode="auto">
          <a:xfrm>
            <a:off x="8462963" y="2611438"/>
            <a:ext cx="2024062" cy="962025"/>
          </a:xfrm>
          <a:prstGeom prst="straightConnector1">
            <a:avLst/>
          </a:prstGeom>
          <a:ln w="76200" cmpd="sng">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Curved Connector 89"/>
          <p:cNvCxnSpPr>
            <a:stCxn id="27" idx="3"/>
          </p:cNvCxnSpPr>
          <p:nvPr/>
        </p:nvCxnSpPr>
        <p:spPr bwMode="auto">
          <a:xfrm flipV="1">
            <a:off x="8462963" y="2268538"/>
            <a:ext cx="2030412" cy="342900"/>
          </a:xfrm>
          <a:prstGeom prst="straightConnector1">
            <a:avLst/>
          </a:prstGeom>
          <a:ln w="76200" cmpd="sng">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47"/>
          <p:cNvCxnSpPr>
            <a:stCxn id="88" idx="3"/>
          </p:cNvCxnSpPr>
          <p:nvPr/>
        </p:nvCxnSpPr>
        <p:spPr bwMode="auto">
          <a:xfrm>
            <a:off x="2198688" y="2573338"/>
            <a:ext cx="2095500" cy="1431925"/>
          </a:xfrm>
          <a:prstGeom prst="straightConnector1">
            <a:avLst/>
          </a:prstGeom>
          <a:ln w="76200" cmpd="sng">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88" idx="3"/>
          </p:cNvCxnSpPr>
          <p:nvPr/>
        </p:nvCxnSpPr>
        <p:spPr bwMode="auto">
          <a:xfrm>
            <a:off x="2198688" y="2573338"/>
            <a:ext cx="2095500" cy="1071562"/>
          </a:xfrm>
          <a:prstGeom prst="straightConnector1">
            <a:avLst/>
          </a:prstGeom>
          <a:ln w="76200" cmpd="sng">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32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281E22-89E9-F245-9FF7-CAFE2BA6D3DF}" type="slidenum">
              <a:rPr lang="de-DE" sz="800">
                <a:solidFill>
                  <a:srgbClr val="9F9F9F"/>
                </a:solidFill>
                <a:latin typeface="Calibri" charset="0"/>
                <a:cs typeface="Arial" charset="0"/>
              </a:rPr>
              <a:pPr eaLnBrk="1" hangingPunct="1"/>
              <a:t>18</a:t>
            </a:fld>
            <a:endParaRPr lang="de-DE" sz="800">
              <a:solidFill>
                <a:srgbClr val="9F9F9F"/>
              </a:solidFill>
              <a:latin typeface="Calibri" charset="0"/>
              <a:cs typeface="Arial" charset="0"/>
            </a:endParaRPr>
          </a:p>
        </p:txBody>
      </p:sp>
      <p:sp>
        <p:nvSpPr>
          <p:cNvPr id="56327" name="Title 76"/>
          <p:cNvSpPr txBox="1">
            <a:spLocks/>
          </p:cNvSpPr>
          <p:nvPr/>
        </p:nvSpPr>
        <p:spPr bwMode="auto">
          <a:xfrm>
            <a:off x="531813" y="406400"/>
            <a:ext cx="11125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pPr>
            <a:r>
              <a:rPr lang="en-US" sz="3600">
                <a:solidFill>
                  <a:srgbClr val="5F5F5F"/>
                </a:solidFill>
                <a:latin typeface="Calibri" charset="0"/>
              </a:rPr>
              <a:t>Silicon Secured Memory: Buffer Overflows</a:t>
            </a:r>
          </a:p>
        </p:txBody>
      </p:sp>
      <p:graphicFrame>
        <p:nvGraphicFramePr>
          <p:cNvPr id="7" name="Table 6"/>
          <p:cNvGraphicFramePr>
            <a:graphicFrameLocks noGrp="1"/>
          </p:cNvGraphicFramePr>
          <p:nvPr/>
        </p:nvGraphicFramePr>
        <p:xfrm>
          <a:off x="10532469" y="1807637"/>
          <a:ext cx="307564" cy="3968496"/>
        </p:xfrm>
        <a:graphic>
          <a:graphicData uri="http://schemas.openxmlformats.org/drawingml/2006/table">
            <a:tbl>
              <a:tblPr>
                <a:tableStyleId>{35758FB7-9AC5-4552-8A53-C91805E547FA}</a:tableStyleId>
              </a:tblPr>
              <a:tblGrid>
                <a:gridCol w="307564"/>
              </a:tblGrid>
              <a:tr h="188976">
                <a:tc>
                  <a:txBody>
                    <a:bodyPr/>
                    <a:lstStyle/>
                    <a:p>
                      <a:endParaRPr lang="en-US" sz="300" dirty="0"/>
                    </a:p>
                  </a:txBody>
                  <a:tcPr>
                    <a:solidFill>
                      <a:srgbClr val="FF0000"/>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rgbClr val="3366FF"/>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r h="188976">
                <a:tc>
                  <a:txBody>
                    <a:bodyPr/>
                    <a:lstStyle/>
                    <a:p>
                      <a:endParaRPr lang="en-US" sz="300" dirty="0"/>
                    </a:p>
                  </a:txBody>
                  <a:tcPr>
                    <a:solidFill>
                      <a:schemeClr val="accent1"/>
                    </a:solidFill>
                  </a:tcPr>
                </a:tc>
              </a:tr>
            </a:tbl>
          </a:graphicData>
        </a:graphic>
      </p:graphicFrame>
      <p:sp>
        <p:nvSpPr>
          <p:cNvPr id="8" name="TextBox 7"/>
          <p:cNvSpPr txBox="1">
            <a:spLocks noChangeArrowheads="1"/>
          </p:cNvSpPr>
          <p:nvPr/>
        </p:nvSpPr>
        <p:spPr bwMode="auto">
          <a:xfrm>
            <a:off x="6724650" y="5988050"/>
            <a:ext cx="738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Applications</a:t>
            </a:r>
          </a:p>
        </p:txBody>
      </p:sp>
      <p:sp>
        <p:nvSpPr>
          <p:cNvPr id="9" name="TextBox 8"/>
          <p:cNvSpPr txBox="1">
            <a:spLocks noChangeArrowheads="1"/>
          </p:cNvSpPr>
          <p:nvPr/>
        </p:nvSpPr>
        <p:spPr bwMode="auto">
          <a:xfrm>
            <a:off x="10839450" y="5989638"/>
            <a:ext cx="7381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Memory</a:t>
            </a:r>
            <a:br>
              <a:rPr lang="en-US" sz="2000" b="1">
                <a:solidFill>
                  <a:srgbClr val="5F5F5F"/>
                </a:solidFill>
                <a:latin typeface="Calibri" charset="0"/>
              </a:rPr>
            </a:br>
            <a:endParaRPr lang="en-US" sz="2000" b="1">
              <a:solidFill>
                <a:srgbClr val="5F5F5F"/>
              </a:solidFill>
              <a:latin typeface="Calibri" charset="0"/>
            </a:endParaRPr>
          </a:p>
        </p:txBody>
      </p:sp>
      <p:sp>
        <p:nvSpPr>
          <p:cNvPr id="27" name="Rectangle 26"/>
          <p:cNvSpPr/>
          <p:nvPr/>
        </p:nvSpPr>
        <p:spPr bwMode="auto">
          <a:xfrm>
            <a:off x="8154988" y="2459038"/>
            <a:ext cx="307975" cy="304800"/>
          </a:xfrm>
          <a:prstGeom prst="rect">
            <a:avLst/>
          </a:prstGeom>
          <a:solidFill>
            <a:srgbClr val="0070C0"/>
          </a:solidFill>
          <a:ln w="19050">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lnSpc>
                <a:spcPct val="90000"/>
              </a:lnSpc>
              <a:defRPr/>
            </a:pPr>
            <a:endParaRPr lang="en-US">
              <a:solidFill>
                <a:srgbClr val="FFFFFF"/>
              </a:solidFill>
              <a:latin typeface="Calibri"/>
            </a:endParaRPr>
          </a:p>
        </p:txBody>
      </p:sp>
      <p:sp>
        <p:nvSpPr>
          <p:cNvPr id="28" name="Rectangle 27"/>
          <p:cNvSpPr/>
          <p:nvPr/>
        </p:nvSpPr>
        <p:spPr bwMode="auto">
          <a:xfrm>
            <a:off x="6721475" y="2459038"/>
            <a:ext cx="1433513" cy="304800"/>
          </a:xfrm>
          <a:prstGeom prst="rect">
            <a:avLst/>
          </a:prstGeom>
          <a:solidFill>
            <a:schemeClr val="bg1"/>
          </a:solidFill>
          <a:ln w="127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lnSpc>
                <a:spcPct val="90000"/>
              </a:lnSpc>
              <a:defRPr/>
            </a:pPr>
            <a:r>
              <a:rPr lang="en-US" b="1" dirty="0">
                <a:solidFill>
                  <a:srgbClr val="5F5F5F"/>
                </a:solidFill>
                <a:latin typeface="Calibri"/>
              </a:rPr>
              <a:t>Pointer </a:t>
            </a:r>
          </a:p>
        </p:txBody>
      </p:sp>
      <p:pic>
        <p:nvPicPr>
          <p:cNvPr id="29" name="Picture 28"/>
          <p:cNvPicPr>
            <a:picLocks noChangeAspect="1"/>
          </p:cNvPicPr>
          <p:nvPr/>
        </p:nvPicPr>
        <p:blipFill>
          <a:blip r:embed="rId2" cstate="email">
            <a:duotone>
              <a:prstClr val="black"/>
              <a:srgbClr val="0070C0">
                <a:tint val="45000"/>
                <a:satMod val="400000"/>
              </a:srgbClr>
            </a:duotone>
            <a:extLst>
              <a:ext uri="{28A0092B-C50C-407E-A947-70E740481C1C}">
                <a14:useLocalDpi xmlns:a14="http://schemas.microsoft.com/office/drawing/2010/main"/>
              </a:ext>
            </a:extLst>
          </a:blip>
          <a:stretch>
            <a:fillRect/>
          </a:stretch>
        </p:blipFill>
        <p:spPr bwMode="auto">
          <a:xfrm>
            <a:off x="8216135" y="2078075"/>
            <a:ext cx="567480" cy="341284"/>
          </a:xfrm>
          <a:prstGeom prst="rect">
            <a:avLst/>
          </a:prstGeom>
        </p:spPr>
      </p:pic>
      <p:pic>
        <p:nvPicPr>
          <p:cNvPr id="32" name="Picture 31" descr="sparc_m7_chip_la5_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8829675" y="2155825"/>
            <a:ext cx="1174750" cy="1057275"/>
          </a:xfrm>
          <a:prstGeom prst="rect">
            <a:avLst/>
          </a:prstGeom>
          <a:ln>
            <a:noFill/>
          </a:ln>
          <a:effectLst>
            <a:outerShdw blurRad="292100" dist="139700" dir="2700000" algn="tl" rotWithShape="0">
              <a:srgbClr val="333333">
                <a:alpha val="65000"/>
              </a:srgbClr>
            </a:outerShdw>
          </a:effectLst>
        </p:spPr>
      </p:pic>
      <p:pic>
        <p:nvPicPr>
          <p:cNvPr id="35" name="Picture 2" descr="http://www.nemixcorp.com/media/catalog/product/cache/1/image/9df78eab33525d08d6e5fb8d27136e95/2/4/240_pin_ecc-a_13.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9288463" y="3441700"/>
            <a:ext cx="4217988" cy="769937"/>
          </a:xfrm>
          <a:prstGeom prst="rect">
            <a:avLst/>
          </a:prstGeom>
          <a:ln>
            <a:noFill/>
          </a:ln>
          <a:effectLst>
            <a:outerShdw blurRad="292100" dist="139700" dir="2700000" algn="tl" rotWithShape="0">
              <a:srgbClr val="333333">
                <a:alpha val="65000"/>
              </a:srgbClr>
            </a:outerShdw>
          </a:effectLst>
        </p:spPr>
      </p:pic>
      <p:graphicFrame>
        <p:nvGraphicFramePr>
          <p:cNvPr id="67" name="Table 66"/>
          <p:cNvGraphicFramePr>
            <a:graphicFrameLocks noGrp="1"/>
          </p:cNvGraphicFramePr>
          <p:nvPr/>
        </p:nvGraphicFramePr>
        <p:xfrm>
          <a:off x="4337564" y="1791293"/>
          <a:ext cx="307564" cy="3968496"/>
        </p:xfrm>
        <a:graphic>
          <a:graphicData uri="http://schemas.openxmlformats.org/drawingml/2006/table">
            <a:tbl>
              <a:tblPr>
                <a:tableStyleId>{35758FB7-9AC5-4552-8A53-C91805E547FA}</a:tableStyleId>
              </a:tblPr>
              <a:tblGrid>
                <a:gridCol w="307564"/>
              </a:tblGrid>
              <a:tr h="188976">
                <a:tc>
                  <a:txBody>
                    <a:bodyPr/>
                    <a:lstStyle/>
                    <a:p>
                      <a:endParaRPr lang="en-US" sz="300" dirty="0"/>
                    </a:p>
                  </a:txBody>
                  <a:tcPr>
                    <a:solidFill>
                      <a:srgbClr val="7F7F7F"/>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chemeClr val="bg2"/>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r h="188976">
                <a:tc>
                  <a:txBody>
                    <a:bodyPr/>
                    <a:lstStyle/>
                    <a:p>
                      <a:endParaRPr lang="en-US" sz="300" dirty="0"/>
                    </a:p>
                  </a:txBody>
                  <a:tcPr>
                    <a:solidFill>
                      <a:srgbClr val="7F7F7F"/>
                    </a:solidFill>
                  </a:tcPr>
                </a:tc>
              </a:tr>
            </a:tbl>
          </a:graphicData>
        </a:graphic>
      </p:graphicFrame>
      <p:sp>
        <p:nvSpPr>
          <p:cNvPr id="56337" name="TextBox 67"/>
          <p:cNvSpPr txBox="1">
            <a:spLocks noChangeArrowheads="1"/>
          </p:cNvSpPr>
          <p:nvPr/>
        </p:nvSpPr>
        <p:spPr bwMode="auto">
          <a:xfrm>
            <a:off x="477838" y="5972175"/>
            <a:ext cx="15843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Applications</a:t>
            </a:r>
          </a:p>
        </p:txBody>
      </p:sp>
      <p:sp>
        <p:nvSpPr>
          <p:cNvPr id="56338" name="TextBox 68"/>
          <p:cNvSpPr txBox="1">
            <a:spLocks noChangeArrowheads="1"/>
          </p:cNvSpPr>
          <p:nvPr/>
        </p:nvSpPr>
        <p:spPr bwMode="auto">
          <a:xfrm>
            <a:off x="4643438" y="5972175"/>
            <a:ext cx="7381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2000" b="1">
                <a:solidFill>
                  <a:srgbClr val="5F5F5F"/>
                </a:solidFill>
                <a:latin typeface="Calibri" charset="0"/>
              </a:rPr>
              <a:t>Memory</a:t>
            </a:r>
            <a:br>
              <a:rPr lang="en-US" sz="2000" b="1">
                <a:solidFill>
                  <a:srgbClr val="5F5F5F"/>
                </a:solidFill>
                <a:latin typeface="Calibri" charset="0"/>
              </a:rPr>
            </a:br>
            <a:endParaRPr lang="en-US" sz="2000" b="1">
              <a:solidFill>
                <a:srgbClr val="5F5F5F"/>
              </a:solidFill>
              <a:latin typeface="Calibri" charset="0"/>
            </a:endParaRPr>
          </a:p>
        </p:txBody>
      </p:sp>
      <p:sp>
        <p:nvSpPr>
          <p:cNvPr id="88" name="Rectangle 87"/>
          <p:cNvSpPr/>
          <p:nvPr/>
        </p:nvSpPr>
        <p:spPr bwMode="auto">
          <a:xfrm>
            <a:off x="765175" y="2420938"/>
            <a:ext cx="1433513" cy="304800"/>
          </a:xfrm>
          <a:prstGeom prst="rect">
            <a:avLst/>
          </a:prstGeom>
          <a:solidFill>
            <a:schemeClr val="bg1"/>
          </a:solidFill>
          <a:ln w="12700"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2" tIns="45717" rIns="91432" bIns="45717" anchor="ctr"/>
          <a:lstStyle/>
          <a:p>
            <a:pPr algn="ctr">
              <a:lnSpc>
                <a:spcPct val="90000"/>
              </a:lnSpc>
              <a:defRPr/>
            </a:pPr>
            <a:r>
              <a:rPr lang="en-US" b="1" dirty="0">
                <a:solidFill>
                  <a:srgbClr val="5F5F5F"/>
                </a:solidFill>
                <a:latin typeface="Calibri"/>
              </a:rPr>
              <a:t>Pointer </a:t>
            </a:r>
          </a:p>
        </p:txBody>
      </p:sp>
      <p:cxnSp>
        <p:nvCxnSpPr>
          <p:cNvPr id="90" name="Curved Connector 89"/>
          <p:cNvCxnSpPr>
            <a:stCxn id="88" idx="3"/>
          </p:cNvCxnSpPr>
          <p:nvPr/>
        </p:nvCxnSpPr>
        <p:spPr bwMode="auto">
          <a:xfrm flipV="1">
            <a:off x="2198688" y="2276475"/>
            <a:ext cx="2095500" cy="296863"/>
          </a:xfrm>
          <a:prstGeom prst="straightConnector1">
            <a:avLst/>
          </a:prstGeom>
          <a:ln w="76200" cmpd="sng">
            <a:solidFill>
              <a:srgbClr val="0070C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4" name="Picture 2" descr="http://www.nemixcorp.com/media/catalog/product/cache/1/image/9df78eab33525d08d6e5fb8d27136e95/2/4/240_pin_ecc-a_13.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400000">
            <a:off x="3092450" y="3424238"/>
            <a:ext cx="4219575" cy="771525"/>
          </a:xfrm>
          <a:prstGeom prst="rect">
            <a:avLst/>
          </a:prstGeom>
          <a:ln>
            <a:noFill/>
          </a:ln>
          <a:effectLst>
            <a:outerShdw blurRad="292100" dist="139700" dir="2700000" algn="tl" rotWithShape="0">
              <a:srgbClr val="333333">
                <a:alpha val="65000"/>
              </a:srgbClr>
            </a:outerShdw>
          </a:effectLst>
        </p:spPr>
      </p:pic>
      <p:pic>
        <p:nvPicPr>
          <p:cNvPr id="5634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8425" y="2205038"/>
            <a:ext cx="971550"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23425" y="3357563"/>
            <a:ext cx="5953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4" name="TextBox 70"/>
          <p:cNvSpPr txBox="1">
            <a:spLocks noChangeArrowheads="1"/>
          </p:cNvSpPr>
          <p:nvPr/>
        </p:nvSpPr>
        <p:spPr bwMode="auto">
          <a:xfrm>
            <a:off x="1054100" y="1125538"/>
            <a:ext cx="4392613"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a:solidFill>
                  <a:srgbClr val="5F5F5F"/>
                </a:solidFill>
                <a:latin typeface="Calibri" charset="0"/>
              </a:rPr>
              <a:t>Any Processor</a:t>
            </a:r>
          </a:p>
        </p:txBody>
      </p:sp>
      <p:sp>
        <p:nvSpPr>
          <p:cNvPr id="72" name="TextBox 71"/>
          <p:cNvSpPr txBox="1">
            <a:spLocks noChangeArrowheads="1"/>
          </p:cNvSpPr>
          <p:nvPr/>
        </p:nvSpPr>
        <p:spPr bwMode="auto">
          <a:xfrm>
            <a:off x="7102475" y="1268413"/>
            <a:ext cx="43926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a:solidFill>
                  <a:srgbClr val="5F5F5F"/>
                </a:solidFill>
                <a:latin typeface="Calibri" charset="0"/>
              </a:rPr>
              <a:t>SPARC M7 Processor</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dissolve">
                                      <p:cBhvr>
                                        <p:cTn id="7" dur="500"/>
                                        <p:tgtEl>
                                          <p:spTgt spid="90"/>
                                        </p:tgtEl>
                                      </p:cBhvr>
                                    </p:animEffec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1000"/>
                                        <p:tgtEl>
                                          <p:spTgt spid="90"/>
                                        </p:tgtEl>
                                      </p:cBhvr>
                                    </p:animEffect>
                                    <p:set>
                                      <p:cBhvr>
                                        <p:cTn id="11" dur="1" fill="hold">
                                          <p:stCondLst>
                                            <p:cond delay="999"/>
                                          </p:stCondLst>
                                        </p:cTn>
                                        <p:tgtEl>
                                          <p:spTgt spid="90"/>
                                        </p:tgtEl>
                                        <p:attrNameLst>
                                          <p:attrName>style.visibility</p:attrName>
                                        </p:attrNameLst>
                                      </p:cBhvr>
                                      <p:to>
                                        <p:strVal val="hidden"/>
                                      </p:to>
                                    </p:set>
                                  </p:childTnLst>
                                </p:cTn>
                              </p:par>
                            </p:childTnLst>
                          </p:cTn>
                        </p:par>
                        <p:par>
                          <p:cTn id="12" fill="hold" nodeType="afterGroup">
                            <p:stCondLst>
                              <p:cond delay="1500"/>
                            </p:stCondLst>
                            <p:childTnLst>
                              <p:par>
                                <p:cTn id="13" presetID="9"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1000"/>
                                        <p:tgtEl>
                                          <p:spTgt spid="47"/>
                                        </p:tgtEl>
                                      </p:cBhvr>
                                    </p:animEffect>
                                  </p:childTnLst>
                                </p:cTn>
                              </p:par>
                            </p:childTnLst>
                          </p:cTn>
                        </p:par>
                        <p:par>
                          <p:cTn id="16" fill="hold" nodeType="afterGroup">
                            <p:stCondLst>
                              <p:cond delay="2500"/>
                            </p:stCondLst>
                            <p:childTnLst>
                              <p:par>
                                <p:cTn id="17" presetID="9" presetClass="exit" presetSubtype="0" fill="hold" nodeType="afterEffect">
                                  <p:stCondLst>
                                    <p:cond delay="0"/>
                                  </p:stCondLst>
                                  <p:childTnLst>
                                    <p:animEffect transition="out" filter="dissolve">
                                      <p:cBhvr>
                                        <p:cTn id="18" dur="1000"/>
                                        <p:tgtEl>
                                          <p:spTgt spid="47"/>
                                        </p:tgtEl>
                                      </p:cBhvr>
                                    </p:animEffect>
                                    <p:set>
                                      <p:cBhvr>
                                        <p:cTn id="19" dur="1" fill="hold">
                                          <p:stCondLst>
                                            <p:cond delay="999"/>
                                          </p:stCondLst>
                                        </p:cTn>
                                        <p:tgtEl>
                                          <p:spTgt spid="47"/>
                                        </p:tgtEl>
                                        <p:attrNameLst>
                                          <p:attrName>style.visibility</p:attrName>
                                        </p:attrNameLst>
                                      </p:cBhvr>
                                      <p:to>
                                        <p:strVal val="hidden"/>
                                      </p:to>
                                    </p:set>
                                  </p:childTnLst>
                                </p:cTn>
                              </p:par>
                            </p:childTnLst>
                          </p:cTn>
                        </p:par>
                        <p:par>
                          <p:cTn id="20" fill="hold" nodeType="afterGroup">
                            <p:stCondLst>
                              <p:cond delay="3500"/>
                            </p:stCondLst>
                            <p:childTnLst>
                              <p:par>
                                <p:cTn id="21" presetID="9"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dissolve">
                                      <p:cBhvr>
                                        <p:cTn id="23" dur="1000"/>
                                        <p:tgtEl>
                                          <p:spTgt spid="4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dissolve">
                                      <p:cBhvr>
                                        <p:cTn id="66" dur="500"/>
                                        <p:tgtEl>
                                          <p:spTgt spid="62"/>
                                        </p:tgtEl>
                                      </p:cBhvr>
                                    </p:animEffect>
                                  </p:childTnLst>
                                </p:cTn>
                              </p:par>
                            </p:childTnLst>
                          </p:cTn>
                        </p:par>
                        <p:par>
                          <p:cTn id="67" fill="hold" nodeType="afterGroup">
                            <p:stCondLst>
                              <p:cond delay="500"/>
                            </p:stCondLst>
                            <p:childTnLst>
                              <p:par>
                                <p:cTn id="68" presetID="9" presetClass="exit" presetSubtype="0" fill="hold" nodeType="afterEffect">
                                  <p:stCondLst>
                                    <p:cond delay="0"/>
                                  </p:stCondLst>
                                  <p:childTnLst>
                                    <p:animEffect transition="out" filter="dissolve">
                                      <p:cBhvr>
                                        <p:cTn id="69" dur="1000"/>
                                        <p:tgtEl>
                                          <p:spTgt spid="62"/>
                                        </p:tgtEl>
                                      </p:cBhvr>
                                    </p:animEffect>
                                    <p:set>
                                      <p:cBhvr>
                                        <p:cTn id="70" dur="1" fill="hold">
                                          <p:stCondLst>
                                            <p:cond delay="999"/>
                                          </p:stCondLst>
                                        </p:cTn>
                                        <p:tgtEl>
                                          <p:spTgt spid="62"/>
                                        </p:tgtEl>
                                        <p:attrNameLst>
                                          <p:attrName>style.visibility</p:attrName>
                                        </p:attrNameLst>
                                      </p:cBhvr>
                                      <p:to>
                                        <p:strVal val="hidden"/>
                                      </p:to>
                                    </p:set>
                                  </p:childTnLst>
                                </p:cTn>
                              </p:par>
                            </p:childTnLst>
                          </p:cTn>
                        </p:par>
                        <p:par>
                          <p:cTn id="71" fill="hold" nodeType="afterGroup">
                            <p:stCondLst>
                              <p:cond delay="1500"/>
                            </p:stCondLst>
                            <p:childTnLst>
                              <p:par>
                                <p:cTn id="72" presetID="9" presetClass="entr" presetSubtype="0" fill="hold"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dissolve">
                                      <p:cBhvr>
                                        <p:cTn id="74" dur="1000"/>
                                        <p:tgtEl>
                                          <p:spTgt spid="61"/>
                                        </p:tgtEl>
                                      </p:cBhvr>
                                    </p:animEffect>
                                  </p:childTnLst>
                                </p:cTn>
                              </p:par>
                            </p:childTnLst>
                          </p:cTn>
                        </p:par>
                        <p:par>
                          <p:cTn id="75" fill="hold" nodeType="afterGroup">
                            <p:stCondLst>
                              <p:cond delay="2500"/>
                            </p:stCondLst>
                            <p:childTnLst>
                              <p:par>
                                <p:cTn id="76" presetID="9" presetClass="exit" presetSubtype="0" fill="hold" nodeType="afterEffect">
                                  <p:stCondLst>
                                    <p:cond delay="0"/>
                                  </p:stCondLst>
                                  <p:childTnLst>
                                    <p:animEffect transition="out" filter="dissolve">
                                      <p:cBhvr>
                                        <p:cTn id="77" dur="1000"/>
                                        <p:tgtEl>
                                          <p:spTgt spid="61"/>
                                        </p:tgtEl>
                                      </p:cBhvr>
                                    </p:animEffect>
                                    <p:set>
                                      <p:cBhvr>
                                        <p:cTn id="78" dur="1" fill="hold">
                                          <p:stCondLst>
                                            <p:cond delay="999"/>
                                          </p:stCondLst>
                                        </p:cTn>
                                        <p:tgtEl>
                                          <p:spTgt spid="61"/>
                                        </p:tgtEl>
                                        <p:attrNameLst>
                                          <p:attrName>style.visibility</p:attrName>
                                        </p:attrNameLst>
                                      </p:cBhvr>
                                      <p:to>
                                        <p:strVal val="hidden"/>
                                      </p:to>
                                    </p:set>
                                  </p:childTnLst>
                                </p:cTn>
                              </p:par>
                            </p:childTnLst>
                          </p:cTn>
                        </p:par>
                        <p:par>
                          <p:cTn id="79" fill="hold" nodeType="afterGroup">
                            <p:stCondLst>
                              <p:cond delay="3500"/>
                            </p:stCondLst>
                            <p:childTnLst>
                              <p:par>
                                <p:cTn id="80" presetID="9" presetClass="entr" presetSubtype="0" fill="hold"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dissolve">
                                      <p:cBhvr>
                                        <p:cTn id="82" dur="1000"/>
                                        <p:tgtEl>
                                          <p:spTgt spid="60"/>
                                        </p:tgtEl>
                                      </p:cBhvr>
                                    </p:animEffect>
                                  </p:childTnLst>
                                </p:cTn>
                              </p:par>
                            </p:childTnLst>
                          </p:cTn>
                        </p:par>
                        <p:par>
                          <p:cTn id="83" fill="hold" nodeType="afterGroup">
                            <p:stCondLst>
                              <p:cond delay="4500"/>
                            </p:stCondLst>
                            <p:childTnLst>
                              <p:par>
                                <p:cTn id="84" presetID="9"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dissolve">
                                      <p:cBhvr>
                                        <p:cTn id="8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7" grpId="0" animBg="1"/>
      <p:bldP spid="28"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a:solidFill>
                  <a:srgbClr val="000000"/>
                </a:solidFill>
                <a:latin typeface="Calibri" charset="0"/>
              </a:rPr>
              <a:t>SSM Implementation: Application Data Integrity</a:t>
            </a:r>
          </a:p>
        </p:txBody>
      </p:sp>
      <p:sp>
        <p:nvSpPr>
          <p:cNvPr id="57346" name="Date Placeholder 38"/>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9F9F9F"/>
                </a:solidFill>
                <a:latin typeface="Calibri" charset="0"/>
                <a:cs typeface="Arial" charset="0"/>
              </a:rPr>
              <a:t>11/7/2014</a:t>
            </a:r>
          </a:p>
        </p:txBody>
      </p:sp>
      <p:sp>
        <p:nvSpPr>
          <p:cNvPr id="57347" name="Slide Number Placeholder 4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B26909-81F5-9E40-8FCE-D98385079ED3}" type="slidenum">
              <a:rPr lang="en-US" sz="800">
                <a:solidFill>
                  <a:srgbClr val="9F9F9F"/>
                </a:solidFill>
                <a:latin typeface="Calibri" charset="0"/>
              </a:rPr>
              <a:pPr eaLnBrk="1" hangingPunct="1"/>
              <a:t>19</a:t>
            </a:fld>
            <a:endParaRPr lang="en-US" sz="800">
              <a:solidFill>
                <a:srgbClr val="9F9F9F"/>
              </a:solidFill>
              <a:latin typeface="Calibri" charset="0"/>
            </a:endParaRPr>
          </a:p>
        </p:txBody>
      </p:sp>
      <p:sp>
        <p:nvSpPr>
          <p:cNvPr id="162820" name="Content Placeholder 39"/>
          <p:cNvSpPr>
            <a:spLocks noGrp="1"/>
          </p:cNvSpPr>
          <p:nvPr>
            <p:ph sz="quarter" idx="4294967295"/>
          </p:nvPr>
        </p:nvSpPr>
        <p:spPr>
          <a:xfrm>
            <a:off x="7966075" y="2030413"/>
            <a:ext cx="4033838" cy="4083050"/>
          </a:xfrm>
        </p:spPr>
        <p:txBody>
          <a:bodyPr>
            <a:normAutofit lnSpcReduction="10000"/>
          </a:bodyPr>
          <a:lstStyle/>
          <a:p>
            <a:pPr marL="228581" indent="-228581" eaLnBrk="1" hangingPunct="1">
              <a:defRPr/>
            </a:pPr>
            <a:r>
              <a:rPr lang="en-US" dirty="0">
                <a:latin typeface="Calibri" charset="0"/>
              </a:rPr>
              <a:t>H/W compares pointer </a:t>
            </a:r>
            <a:r>
              <a:rPr lang="ja-JP" altLang="en-US" dirty="0" smtClean="0">
                <a:latin typeface="Calibri" charset="0"/>
              </a:rPr>
              <a:t>“</a:t>
            </a:r>
            <a:r>
              <a:rPr lang="en-US" altLang="ja-JP" dirty="0" smtClean="0">
                <a:latin typeface="Calibri" charset="0"/>
              </a:rPr>
              <a:t>key</a:t>
            </a:r>
            <a:r>
              <a:rPr lang="ja-JP" altLang="en-US" dirty="0" smtClean="0">
                <a:latin typeface="Calibri" charset="0"/>
              </a:rPr>
              <a:t>”</a:t>
            </a:r>
            <a:r>
              <a:rPr lang="en-US" altLang="ja-JP" dirty="0" smtClean="0">
                <a:latin typeface="Calibri" charset="0"/>
              </a:rPr>
              <a:t> </a:t>
            </a:r>
            <a:r>
              <a:rPr lang="en-US" altLang="ja-JP" dirty="0">
                <a:latin typeface="Calibri" charset="0"/>
              </a:rPr>
              <a:t>with memory </a:t>
            </a:r>
            <a:r>
              <a:rPr lang="en-US" altLang="ja-JP" dirty="0" smtClean="0">
                <a:latin typeface="Calibri" charset="0"/>
              </a:rPr>
              <a:t>“lock”</a:t>
            </a:r>
          </a:p>
          <a:p>
            <a:pPr marL="501610" lvl="1" indent="-228581" eaLnBrk="1" hangingPunct="1">
              <a:defRPr/>
            </a:pPr>
            <a:r>
              <a:rPr lang="en-US" altLang="ja-JP" dirty="0" smtClean="0">
                <a:latin typeface="Calibri" charset="0"/>
              </a:rPr>
              <a:t>are 4bit numbers</a:t>
            </a:r>
          </a:p>
          <a:p>
            <a:pPr marL="501610" lvl="1" indent="-228581" eaLnBrk="1" hangingPunct="1">
              <a:defRPr/>
            </a:pPr>
            <a:r>
              <a:rPr lang="en-US" altLang="ja-JP" dirty="0" smtClean="0">
                <a:latin typeface="Calibri" charset="0"/>
              </a:rPr>
              <a:t>called “versions”</a:t>
            </a:r>
            <a:endParaRPr lang="en-US" altLang="ja-JP" dirty="0">
              <a:latin typeface="Calibri" charset="0"/>
            </a:endParaRPr>
          </a:p>
          <a:p>
            <a:pPr marL="228581" indent="-228581" eaLnBrk="1" hangingPunct="1">
              <a:defRPr/>
            </a:pPr>
            <a:r>
              <a:rPr lang="en-US" dirty="0">
                <a:latin typeface="Calibri" charset="0"/>
              </a:rPr>
              <a:t>Traps if they don</a:t>
            </a:r>
            <a:r>
              <a:rPr lang="ja-JP" altLang="en-US" dirty="0">
                <a:latin typeface="Calibri" charset="0"/>
              </a:rPr>
              <a:t>’</a:t>
            </a:r>
            <a:r>
              <a:rPr lang="en-US" altLang="ja-JP" dirty="0">
                <a:latin typeface="Calibri" charset="0"/>
              </a:rPr>
              <a:t>t match</a:t>
            </a:r>
          </a:p>
          <a:p>
            <a:pPr marL="501610" lvl="1" indent="-228581" eaLnBrk="1" hangingPunct="1">
              <a:defRPr/>
            </a:pPr>
            <a:r>
              <a:rPr lang="en-US" dirty="0">
                <a:latin typeface="Calibri" charset="0"/>
              </a:rPr>
              <a:t>Sends SEGV or </a:t>
            </a:r>
            <a:r>
              <a:rPr lang="en-US" dirty="0" err="1">
                <a:latin typeface="Calibri" charset="0"/>
              </a:rPr>
              <a:t>utrap</a:t>
            </a:r>
            <a:r>
              <a:rPr lang="en-US" dirty="0">
                <a:latin typeface="Calibri" charset="0"/>
              </a:rPr>
              <a:t> to process</a:t>
            </a:r>
          </a:p>
          <a:p>
            <a:pPr marL="228581" indent="-228581" eaLnBrk="1" hangingPunct="1">
              <a:defRPr/>
            </a:pPr>
            <a:r>
              <a:rPr lang="en-US" dirty="0">
                <a:latin typeface="Calibri" charset="0"/>
              </a:rPr>
              <a:t>H/W masks </a:t>
            </a:r>
            <a:r>
              <a:rPr lang="ja-JP" altLang="en-US" dirty="0" smtClean="0">
                <a:latin typeface="Calibri" charset="0"/>
              </a:rPr>
              <a:t>“</a:t>
            </a:r>
            <a:r>
              <a:rPr lang="en-US" altLang="ja-JP" dirty="0" smtClean="0">
                <a:latin typeface="Calibri" charset="0"/>
              </a:rPr>
              <a:t>key</a:t>
            </a:r>
            <a:r>
              <a:rPr lang="ja-JP" altLang="en-US" dirty="0" smtClean="0">
                <a:latin typeface="Calibri" charset="0"/>
              </a:rPr>
              <a:t>”</a:t>
            </a:r>
            <a:r>
              <a:rPr lang="en-US" altLang="ja-JP" dirty="0" smtClean="0">
                <a:latin typeface="Calibri" charset="0"/>
              </a:rPr>
              <a:t> </a:t>
            </a:r>
            <a:r>
              <a:rPr lang="en-US" altLang="ja-JP" dirty="0">
                <a:latin typeface="Calibri" charset="0"/>
              </a:rPr>
              <a:t>before it hits the MMU</a:t>
            </a:r>
            <a:endParaRPr lang="en-US" dirty="0">
              <a:latin typeface="Calibri" charset="0"/>
            </a:endParaRPr>
          </a:p>
        </p:txBody>
      </p:sp>
      <p:cxnSp>
        <p:nvCxnSpPr>
          <p:cNvPr id="6" name="Straight Connector 5"/>
          <p:cNvCxnSpPr>
            <a:cxnSpLocks noChangeShapeType="1"/>
          </p:cNvCxnSpPr>
          <p:nvPr/>
        </p:nvCxnSpPr>
        <p:spPr bwMode="auto">
          <a:xfrm>
            <a:off x="804863" y="1619250"/>
            <a:ext cx="0" cy="24384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a:off x="2733675" y="1601788"/>
            <a:ext cx="0" cy="24384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p:nvPr/>
        </p:nvSpPr>
        <p:spPr>
          <a:xfrm>
            <a:off x="1362778" y="30244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9" name="Rectangle 8"/>
          <p:cNvSpPr/>
          <p:nvPr/>
        </p:nvSpPr>
        <p:spPr>
          <a:xfrm>
            <a:off x="804124" y="3024428"/>
            <a:ext cx="609441" cy="203200"/>
          </a:xfrm>
          <a:prstGeom prst="rect">
            <a:avLst/>
          </a:prstGeom>
          <a:solidFill>
            <a:srgbClr val="3366FF"/>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10" name="Rectangle 9"/>
          <p:cNvSpPr/>
          <p:nvPr/>
        </p:nvSpPr>
        <p:spPr>
          <a:xfrm>
            <a:off x="1362778" y="28212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11" name="Rectangle 10"/>
          <p:cNvSpPr/>
          <p:nvPr/>
        </p:nvSpPr>
        <p:spPr>
          <a:xfrm>
            <a:off x="804124" y="2821228"/>
            <a:ext cx="609441" cy="203200"/>
          </a:xfrm>
          <a:prstGeom prst="rect">
            <a:avLst/>
          </a:prstGeom>
          <a:solidFill>
            <a:srgbClr val="3366FF"/>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12" name="Rectangle 11"/>
          <p:cNvSpPr/>
          <p:nvPr/>
        </p:nvSpPr>
        <p:spPr>
          <a:xfrm>
            <a:off x="1362778" y="32276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13" name="Rectangle 12"/>
          <p:cNvSpPr/>
          <p:nvPr/>
        </p:nvSpPr>
        <p:spPr>
          <a:xfrm>
            <a:off x="804124" y="3227628"/>
            <a:ext cx="609441" cy="203200"/>
          </a:xfrm>
          <a:prstGeom prst="rect">
            <a:avLst/>
          </a:prstGeom>
          <a:solidFill>
            <a:srgbClr val="3366FF"/>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14" name="Rectangle 13"/>
          <p:cNvSpPr/>
          <p:nvPr/>
        </p:nvSpPr>
        <p:spPr>
          <a:xfrm>
            <a:off x="1362778" y="26180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15" name="Rectangle 14"/>
          <p:cNvSpPr/>
          <p:nvPr/>
        </p:nvSpPr>
        <p:spPr>
          <a:xfrm>
            <a:off x="804124" y="2618028"/>
            <a:ext cx="609441" cy="203200"/>
          </a:xfrm>
          <a:prstGeom prst="rect">
            <a:avLst/>
          </a:prstGeom>
          <a:solidFill>
            <a:srgbClr val="008000"/>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16" name="Rectangle 15"/>
          <p:cNvSpPr/>
          <p:nvPr/>
        </p:nvSpPr>
        <p:spPr>
          <a:xfrm>
            <a:off x="1362778" y="24148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17" name="Rectangle 16"/>
          <p:cNvSpPr/>
          <p:nvPr/>
        </p:nvSpPr>
        <p:spPr>
          <a:xfrm>
            <a:off x="804124" y="2414828"/>
            <a:ext cx="609441" cy="203200"/>
          </a:xfrm>
          <a:prstGeom prst="rect">
            <a:avLst/>
          </a:prstGeom>
          <a:solidFill>
            <a:srgbClr val="008000"/>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18" name="Rectangle 17"/>
          <p:cNvSpPr/>
          <p:nvPr/>
        </p:nvSpPr>
        <p:spPr>
          <a:xfrm>
            <a:off x="1362778" y="22116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19" name="Rectangle 18"/>
          <p:cNvSpPr/>
          <p:nvPr/>
        </p:nvSpPr>
        <p:spPr>
          <a:xfrm>
            <a:off x="804124" y="2211628"/>
            <a:ext cx="609441" cy="203200"/>
          </a:xfrm>
          <a:prstGeom prst="rect">
            <a:avLst/>
          </a:prstGeom>
          <a:solidFill>
            <a:srgbClr val="008000"/>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20" name="Rectangle 19"/>
          <p:cNvSpPr/>
          <p:nvPr/>
        </p:nvSpPr>
        <p:spPr>
          <a:xfrm>
            <a:off x="1362778" y="20084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21" name="Rectangle 20"/>
          <p:cNvSpPr/>
          <p:nvPr/>
        </p:nvSpPr>
        <p:spPr>
          <a:xfrm>
            <a:off x="804124" y="2008428"/>
            <a:ext cx="609441" cy="203200"/>
          </a:xfrm>
          <a:prstGeom prst="rect">
            <a:avLst/>
          </a:prstGeom>
          <a:solidFill>
            <a:srgbClr val="008000"/>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sp>
        <p:nvSpPr>
          <p:cNvPr id="22" name="Rectangle 21"/>
          <p:cNvSpPr/>
          <p:nvPr/>
        </p:nvSpPr>
        <p:spPr>
          <a:xfrm>
            <a:off x="1362778" y="1805228"/>
            <a:ext cx="1371243" cy="203200"/>
          </a:xfrm>
          <a:prstGeom prst="rect">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300" dirty="0">
                <a:solidFill>
                  <a:srgbClr val="5F5F5F"/>
                </a:solidFill>
                <a:latin typeface="Arial" pitchFamily="34" charset="0"/>
                <a:cs typeface="Arial" pitchFamily="34" charset="0"/>
              </a:rPr>
              <a:t>64Bytes</a:t>
            </a:r>
          </a:p>
        </p:txBody>
      </p:sp>
      <p:sp>
        <p:nvSpPr>
          <p:cNvPr id="23" name="Rectangle 22"/>
          <p:cNvSpPr/>
          <p:nvPr/>
        </p:nvSpPr>
        <p:spPr>
          <a:xfrm>
            <a:off x="804124" y="1805228"/>
            <a:ext cx="609441" cy="203200"/>
          </a:xfrm>
          <a:prstGeom prst="rect">
            <a:avLst/>
          </a:prstGeom>
          <a:solidFill>
            <a:srgbClr val="008000"/>
          </a:solidFill>
          <a:ln/>
        </p:spPr>
        <p:style>
          <a:lnRef idx="0">
            <a:schemeClr val="accent1"/>
          </a:lnRef>
          <a:fillRef idx="3">
            <a:schemeClr val="accent1"/>
          </a:fillRef>
          <a:effectRef idx="3">
            <a:schemeClr val="accent1"/>
          </a:effectRef>
          <a:fontRef idx="minor">
            <a:schemeClr val="lt1"/>
          </a:fontRef>
        </p:style>
        <p:txBody>
          <a:bodyPr lIns="0" tIns="0" rIns="0" bIns="0"/>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cxnSp>
        <p:nvCxnSpPr>
          <p:cNvPr id="24" name="Straight Arrow Connector 23"/>
          <p:cNvCxnSpPr>
            <a:cxnSpLocks noChangeShapeType="1"/>
          </p:cNvCxnSpPr>
          <p:nvPr/>
        </p:nvCxnSpPr>
        <p:spPr bwMode="auto">
          <a:xfrm flipH="1" flipV="1">
            <a:off x="2733675" y="3328988"/>
            <a:ext cx="1016000" cy="2032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7400" name="TextBox 24"/>
          <p:cNvSpPr txBox="1">
            <a:spLocks noChangeArrowheads="1"/>
          </p:cNvSpPr>
          <p:nvPr/>
        </p:nvSpPr>
        <p:spPr bwMode="auto">
          <a:xfrm>
            <a:off x="3717925" y="3125788"/>
            <a:ext cx="8032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900">
                <a:solidFill>
                  <a:srgbClr val="5F5F5F"/>
                </a:solidFill>
                <a:latin typeface="Courier" charset="0"/>
                <a:cs typeface="Courier" charset="0"/>
              </a:rPr>
              <a:t>ld …</a:t>
            </a:r>
          </a:p>
          <a:p>
            <a:pPr algn="ctr" eaLnBrk="1" hangingPunct="1"/>
            <a:r>
              <a:rPr lang="en-US" sz="1900">
                <a:solidFill>
                  <a:srgbClr val="5F5F5F"/>
                </a:solidFill>
                <a:latin typeface="Courier" charset="0"/>
                <a:cs typeface="Courier" charset="0"/>
              </a:rPr>
              <a:t>st …</a:t>
            </a:r>
          </a:p>
        </p:txBody>
      </p:sp>
      <p:sp>
        <p:nvSpPr>
          <p:cNvPr id="26" name="Rectangle 25"/>
          <p:cNvSpPr/>
          <p:nvPr/>
        </p:nvSpPr>
        <p:spPr>
          <a:xfrm>
            <a:off x="5171786" y="3430828"/>
            <a:ext cx="570374" cy="304800"/>
          </a:xfrm>
          <a:prstGeom prst="rect">
            <a:avLst/>
          </a:prstGeom>
          <a:solidFill>
            <a:srgbClr val="3366FF"/>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cxnSp>
        <p:nvCxnSpPr>
          <p:cNvPr id="27" name="Straight Arrow Connector 26"/>
          <p:cNvCxnSpPr>
            <a:cxnSpLocks noChangeShapeType="1"/>
          </p:cNvCxnSpPr>
          <p:nvPr/>
        </p:nvCxnSpPr>
        <p:spPr bwMode="auto">
          <a:xfrm>
            <a:off x="4562475" y="3532188"/>
            <a:ext cx="609600"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8" name="Rectangle 27"/>
          <p:cNvSpPr/>
          <p:nvPr/>
        </p:nvSpPr>
        <p:spPr>
          <a:xfrm>
            <a:off x="5742160" y="3430828"/>
            <a:ext cx="1320456" cy="304800"/>
          </a:xfrm>
          <a:prstGeom prst="rect">
            <a:avLst/>
          </a:prstGeom>
          <a:solidFill>
            <a:srgbClr val="777777"/>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spcBef>
                <a:spcPts val="0"/>
              </a:spcBef>
              <a:spcAft>
                <a:spcPts val="0"/>
              </a:spcAft>
              <a:defRPr/>
            </a:pPr>
            <a:r>
              <a:rPr lang="en-US" sz="1100" dirty="0">
                <a:solidFill>
                  <a:srgbClr val="5F5F5F"/>
                </a:solidFill>
                <a:latin typeface="Arial" pitchFamily="34" charset="0"/>
                <a:cs typeface="Arial" pitchFamily="34" charset="0"/>
              </a:rPr>
              <a:t>address</a:t>
            </a:r>
          </a:p>
        </p:txBody>
      </p:sp>
      <p:cxnSp>
        <p:nvCxnSpPr>
          <p:cNvPr id="29" name="Elbow Connector 31"/>
          <p:cNvCxnSpPr>
            <a:cxnSpLocks noChangeShapeType="1"/>
          </p:cNvCxnSpPr>
          <p:nvPr/>
        </p:nvCxnSpPr>
        <p:spPr bwMode="auto">
          <a:xfrm flipH="1">
            <a:off x="2878138" y="2133600"/>
            <a:ext cx="839787" cy="5857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7409" name="TextBox 29"/>
          <p:cNvSpPr txBox="1">
            <a:spLocks noChangeArrowheads="1"/>
          </p:cNvSpPr>
          <p:nvPr/>
        </p:nvSpPr>
        <p:spPr bwMode="auto">
          <a:xfrm>
            <a:off x="3894138" y="1804988"/>
            <a:ext cx="6873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a:solidFill>
                  <a:srgbClr val="5F5F5F"/>
                </a:solidFill>
                <a:latin typeface="Courier" charset="0"/>
                <a:cs typeface="Courier" charset="0"/>
              </a:rPr>
              <a:t>ld …</a:t>
            </a:r>
          </a:p>
          <a:p>
            <a:pPr eaLnBrk="1" hangingPunct="1"/>
            <a:r>
              <a:rPr lang="en-US" sz="1900">
                <a:solidFill>
                  <a:srgbClr val="5F5F5F"/>
                </a:solidFill>
                <a:latin typeface="Courier" charset="0"/>
                <a:cs typeface="Courier" charset="0"/>
              </a:rPr>
              <a:t>st …</a:t>
            </a:r>
          </a:p>
        </p:txBody>
      </p:sp>
      <p:sp>
        <p:nvSpPr>
          <p:cNvPr id="31" name="Rectangle 30"/>
          <p:cNvSpPr/>
          <p:nvPr/>
        </p:nvSpPr>
        <p:spPr>
          <a:xfrm>
            <a:off x="5215316" y="2008428"/>
            <a:ext cx="565911" cy="304800"/>
          </a:xfrm>
          <a:prstGeom prst="rect">
            <a:avLst/>
          </a:prstGeom>
          <a:solidFill>
            <a:srgbClr val="008000"/>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spcBef>
                <a:spcPts val="0"/>
              </a:spcBef>
              <a:spcAft>
                <a:spcPts val="0"/>
              </a:spcAft>
              <a:defRPr/>
            </a:pPr>
            <a:r>
              <a:rPr lang="en-US" sz="1100" dirty="0">
                <a:solidFill>
                  <a:srgbClr val="5F5F5F"/>
                </a:solidFill>
                <a:latin typeface="Arial" pitchFamily="34" charset="0"/>
                <a:cs typeface="Arial" pitchFamily="34" charset="0"/>
              </a:rPr>
              <a:t>version</a:t>
            </a:r>
          </a:p>
        </p:txBody>
      </p:sp>
      <p:cxnSp>
        <p:nvCxnSpPr>
          <p:cNvPr id="32" name="Straight Arrow Connector 31"/>
          <p:cNvCxnSpPr>
            <a:cxnSpLocks noChangeShapeType="1"/>
          </p:cNvCxnSpPr>
          <p:nvPr/>
        </p:nvCxnSpPr>
        <p:spPr bwMode="auto">
          <a:xfrm flipV="1">
            <a:off x="4460875" y="2160588"/>
            <a:ext cx="754063" cy="5080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3" name="Rectangle 32"/>
          <p:cNvSpPr/>
          <p:nvPr/>
        </p:nvSpPr>
        <p:spPr>
          <a:xfrm>
            <a:off x="5781234" y="2008428"/>
            <a:ext cx="1320457" cy="304800"/>
          </a:xfrm>
          <a:prstGeom prst="rect">
            <a:avLst/>
          </a:prstGeom>
          <a:solidFill>
            <a:srgbClr val="777777"/>
          </a:solidFill>
          <a:ln/>
        </p:spPr>
        <p:style>
          <a:lnRef idx="0">
            <a:schemeClr val="accent1"/>
          </a:lnRef>
          <a:fillRef idx="3">
            <a:schemeClr val="accent1"/>
          </a:fillRef>
          <a:effectRef idx="3">
            <a:schemeClr val="accent1"/>
          </a:effectRef>
          <a:fontRef idx="minor">
            <a:schemeClr val="lt1"/>
          </a:fontRef>
        </p:style>
        <p:txBody>
          <a:bodyPr lIns="0" tIns="0" rIns="0" bIns="0" anchor="ctr"/>
          <a:lstStyle/>
          <a:p>
            <a:pPr algn="ctr" fontAlgn="auto">
              <a:spcBef>
                <a:spcPts val="0"/>
              </a:spcBef>
              <a:spcAft>
                <a:spcPts val="0"/>
              </a:spcAft>
              <a:defRPr/>
            </a:pPr>
            <a:r>
              <a:rPr lang="en-US" sz="1100" dirty="0">
                <a:solidFill>
                  <a:srgbClr val="5F5F5F"/>
                </a:solidFill>
                <a:latin typeface="Arial" pitchFamily="34" charset="0"/>
                <a:cs typeface="Arial" pitchFamily="34" charset="0"/>
              </a:rPr>
              <a:t>address</a:t>
            </a:r>
          </a:p>
        </p:txBody>
      </p:sp>
      <p:grpSp>
        <p:nvGrpSpPr>
          <p:cNvPr id="2" name="Group 68"/>
          <p:cNvGrpSpPr>
            <a:grpSpLocks/>
          </p:cNvGrpSpPr>
          <p:nvPr/>
        </p:nvGrpSpPr>
        <p:grpSpPr bwMode="auto">
          <a:xfrm>
            <a:off x="2835275" y="2617788"/>
            <a:ext cx="914400" cy="812800"/>
            <a:chOff x="2438400" y="2190750"/>
            <a:chExt cx="685800" cy="609600"/>
          </a:xfrm>
        </p:grpSpPr>
        <p:cxnSp>
          <p:nvCxnSpPr>
            <p:cNvPr id="35" name="Straight Arrow Connector 34"/>
            <p:cNvCxnSpPr>
              <a:cxnSpLocks noChangeShapeType="1"/>
            </p:cNvCxnSpPr>
            <p:nvPr/>
          </p:nvCxnSpPr>
          <p:spPr bwMode="auto">
            <a:xfrm flipH="1" flipV="1">
              <a:off x="2438400" y="2266950"/>
              <a:ext cx="685800" cy="533400"/>
            </a:xfrm>
            <a:prstGeom prst="straightConnector1">
              <a:avLst/>
            </a:prstGeom>
            <a:noFill/>
            <a:ln w="25400">
              <a:solidFill>
                <a:schemeClr val="tx2"/>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6" name="Lightning Bolt 35"/>
            <p:cNvSpPr/>
            <p:nvPr/>
          </p:nvSpPr>
          <p:spPr>
            <a:xfrm>
              <a:off x="2667000" y="2190750"/>
              <a:ext cx="381000" cy="457200"/>
            </a:xfrm>
            <a:prstGeom prst="lightningBol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fontAlgn="auto">
                <a:spcBef>
                  <a:spcPts val="0"/>
                </a:spcBef>
                <a:spcAft>
                  <a:spcPts val="0"/>
                </a:spcAft>
                <a:defRPr/>
              </a:pPr>
              <a:endParaRPr lang="en-US" sz="2100" dirty="0">
                <a:solidFill>
                  <a:srgbClr val="5F5F5F"/>
                </a:solidFill>
                <a:latin typeface="Arial" pitchFamily="34" charset="0"/>
                <a:cs typeface="Arial" pitchFamily="34" charset="0"/>
              </a:endParaRPr>
            </a:p>
          </p:txBody>
        </p:sp>
      </p:grpSp>
      <p:sp>
        <p:nvSpPr>
          <p:cNvPr id="41" name="TextBox 40"/>
          <p:cNvSpPr txBox="1">
            <a:spLocks noChangeArrowheads="1"/>
          </p:cNvSpPr>
          <p:nvPr/>
        </p:nvSpPr>
        <p:spPr bwMode="auto">
          <a:xfrm>
            <a:off x="846138" y="4540250"/>
            <a:ext cx="848518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5F5F5F"/>
                </a:solidFill>
              </a:rPr>
              <a:t>(dbx) run</a:t>
            </a:r>
          </a:p>
          <a:p>
            <a:pPr eaLnBrk="1" hangingPunct="1"/>
            <a:r>
              <a:rPr lang="en-US" sz="1600">
                <a:solidFill>
                  <a:srgbClr val="5F5F5F"/>
                </a:solidFill>
              </a:rPr>
              <a:t>signal SEGV (ADI version 13 mismatch for VA 0x4a900) in main at 0x10988</a:t>
            </a:r>
          </a:p>
          <a:p>
            <a:pPr eaLnBrk="1" hangingPunct="1"/>
            <a:r>
              <a:rPr lang="en-US" sz="1600">
                <a:solidFill>
                  <a:srgbClr val="5F5F5F"/>
                </a:solidFill>
              </a:rPr>
              <a:t>(dbx) where</a:t>
            </a:r>
          </a:p>
          <a:p>
            <a:pPr eaLnBrk="1" hangingPunct="1"/>
            <a:r>
              <a:rPr lang="en-US" sz="1600">
                <a:solidFill>
                  <a:srgbClr val="5F5F5F"/>
                </a:solidFill>
              </a:rPr>
              <a:t>…stack trace…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dissolv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itle 1" descr="Full slide 4-color photo can be inserted here"/>
          <p:cNvSpPr>
            <a:spLocks noGrp="1"/>
          </p:cNvSpPr>
          <p:nvPr>
            <p:ph type="ctrTitle"/>
          </p:nvPr>
        </p:nvSpPr>
        <p:spPr>
          <a:xfrm>
            <a:off x="531813" y="739775"/>
            <a:ext cx="9525000" cy="1470025"/>
          </a:xfrm>
        </p:spPr>
        <p:txBody>
          <a:bodyPr/>
          <a:lstStyle/>
          <a:p>
            <a:pPr eaLnBrk="1" hangingPunct="1"/>
            <a:r>
              <a:rPr lang="en-US">
                <a:latin typeface="Calibri" charset="0"/>
              </a:rPr>
              <a:t>SPARC M7</a:t>
            </a:r>
            <a:br>
              <a:rPr lang="en-US">
                <a:latin typeface="Calibri" charset="0"/>
              </a:rPr>
            </a:br>
            <a:r>
              <a:rPr lang="en-US">
                <a:latin typeface="Calibri" charset="0"/>
              </a:rPr>
              <a:t>Software on Silicon</a:t>
            </a:r>
            <a:br>
              <a:rPr lang="en-US">
                <a:latin typeface="Calibri" charset="0"/>
              </a:rPr>
            </a:br>
            <a:endParaRPr lang="en-US" sz="2400">
              <a:latin typeface="Calibri" charset="0"/>
            </a:endParaRPr>
          </a:p>
        </p:txBody>
      </p:sp>
      <p:sp>
        <p:nvSpPr>
          <p:cNvPr id="28675" name="Text Placeholder 5"/>
          <p:cNvSpPr>
            <a:spLocks noGrp="1"/>
          </p:cNvSpPr>
          <p:nvPr>
            <p:ph type="body" sz="quarter" idx="13"/>
          </p:nvPr>
        </p:nvSpPr>
        <p:spPr>
          <a:xfrm>
            <a:off x="531813" y="3429000"/>
            <a:ext cx="8763000" cy="2514600"/>
          </a:xfrm>
        </p:spPr>
        <p:txBody>
          <a:bodyPr/>
          <a:lstStyle/>
          <a:p>
            <a:pPr eaLnBrk="1" hangingPunct="1">
              <a:spcBef>
                <a:spcPct val="0"/>
              </a:spcBef>
              <a:buClr>
                <a:srgbClr val="FFFFFF"/>
              </a:buClr>
            </a:pPr>
            <a:r>
              <a:rPr lang="en-US" sz="2800">
                <a:latin typeface="Calibri" charset="0"/>
              </a:rPr>
              <a:t>Martin Müller</a:t>
            </a:r>
          </a:p>
          <a:p>
            <a:pPr eaLnBrk="1" hangingPunct="1">
              <a:spcBef>
                <a:spcPct val="0"/>
              </a:spcBef>
              <a:buClr>
                <a:srgbClr val="FFFFFF"/>
              </a:buClr>
            </a:pPr>
            <a:r>
              <a:rPr lang="en-US" sz="2800">
                <a:latin typeface="Calibri" charset="0"/>
              </a:rPr>
              <a:t>Software Engineer</a:t>
            </a:r>
          </a:p>
          <a:p>
            <a:pPr eaLnBrk="1" hangingPunct="1">
              <a:spcBef>
                <a:spcPct val="0"/>
              </a:spcBef>
              <a:buClr>
                <a:srgbClr val="FFFFFF"/>
              </a:buClr>
            </a:pPr>
            <a:r>
              <a:rPr lang="en-US" sz="2800">
                <a:latin typeface="Calibri" charset="0"/>
              </a:rPr>
              <a:t>Oracle Microelectronics</a:t>
            </a:r>
          </a:p>
          <a:p>
            <a:pPr eaLnBrk="1" hangingPunct="1">
              <a:spcBef>
                <a:spcPct val="0"/>
              </a:spcBef>
              <a:buClr>
                <a:srgbClr val="FFFFFF"/>
              </a:buClr>
            </a:pPr>
            <a:endParaRPr lang="en-US" sz="2800">
              <a:latin typeface="Calibri" charset="0"/>
            </a:endParaRPr>
          </a:p>
          <a:p>
            <a:pPr eaLnBrk="1" hangingPunct="1">
              <a:spcBef>
                <a:spcPct val="0"/>
              </a:spcBef>
              <a:buClr>
                <a:srgbClr val="FFFFFF"/>
              </a:buClr>
            </a:pPr>
            <a:r>
              <a:rPr lang="en-US" sz="2800">
                <a:latin typeface="Calibri" charset="0"/>
              </a:rPr>
              <a:t>martin.x.mueller@oracle.com</a:t>
            </a:r>
          </a:p>
        </p:txBody>
      </p:sp>
      <p:sp>
        <p:nvSpPr>
          <p:cNvPr id="28676" name="Date Placehold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7F8EA3-2572-664E-A4E1-06AA8733ADBF}" type="datetime1">
              <a:rPr lang="en-US" sz="800">
                <a:solidFill>
                  <a:srgbClr val="FFFFFF"/>
                </a:solidFill>
                <a:latin typeface="Calibri" charset="0"/>
              </a:rPr>
              <a:pPr eaLnBrk="1" hangingPunct="1"/>
              <a:t>11/02/16</a:t>
            </a:fld>
            <a:r>
              <a:rPr lang="en-US" sz="800">
                <a:solidFill>
                  <a:srgbClr val="FFFFFF"/>
                </a:solidFill>
                <a:latin typeface="Calibri" charset="0"/>
              </a:rPr>
              <a:t> |</a:t>
            </a:r>
          </a:p>
        </p:txBody>
      </p:sp>
      <p:sp>
        <p:nvSpPr>
          <p:cNvPr id="28677" name="Slide Number Placeholder 8"/>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F4B637-72FE-1F4A-9718-550211DDA4E5}" type="slidenum">
              <a:rPr lang="en-US" sz="800">
                <a:solidFill>
                  <a:srgbClr val="BDC1C5"/>
                </a:solidFill>
                <a:latin typeface="Calibri" charset="0"/>
              </a:rPr>
              <a:pPr eaLnBrk="1" hangingPunct="1"/>
              <a:t>2</a:t>
            </a:fld>
            <a:endParaRPr lang="en-US" sz="800">
              <a:solidFill>
                <a:srgbClr val="BDC1C5"/>
              </a:solidFill>
              <a:latin typeface="Calibri"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Calibri" charset="0"/>
              </a:rPr>
              <a:t>Silent Data Corruption: Without ADI</a:t>
            </a:r>
          </a:p>
        </p:txBody>
      </p:sp>
      <p:sp>
        <p:nvSpPr>
          <p:cNvPr id="59394" name="Date Placeholder 14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9F9F9F"/>
                </a:solidFill>
                <a:latin typeface="Calibri" charset="0"/>
                <a:cs typeface="Arial" charset="0"/>
              </a:rPr>
              <a:t>11/7/2014</a:t>
            </a:r>
          </a:p>
        </p:txBody>
      </p:sp>
      <p:sp>
        <p:nvSpPr>
          <p:cNvPr id="59395" name="Slide Number Placeholder 14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77FE50-DBD6-F94F-8230-FB64E287B0B8}" type="slidenum">
              <a:rPr lang="en-US" sz="800">
                <a:solidFill>
                  <a:srgbClr val="9F9F9F"/>
                </a:solidFill>
                <a:latin typeface="Calibri" charset="0"/>
                <a:cs typeface="Arial" charset="0"/>
              </a:rPr>
              <a:pPr eaLnBrk="1" hangingPunct="1"/>
              <a:t>20</a:t>
            </a:fld>
            <a:endParaRPr lang="en-US" sz="800">
              <a:solidFill>
                <a:srgbClr val="9F9F9F"/>
              </a:solidFill>
              <a:latin typeface="Calibri" charset="0"/>
              <a:cs typeface="Arial" charset="0"/>
            </a:endParaRPr>
          </a:p>
        </p:txBody>
      </p:sp>
      <p:sp>
        <p:nvSpPr>
          <p:cNvPr id="234" name="Content Placeholder 6"/>
          <p:cNvSpPr>
            <a:spLocks noGrp="1"/>
          </p:cNvSpPr>
          <p:nvPr>
            <p:ph sz="quarter" idx="4294967295"/>
          </p:nvPr>
        </p:nvSpPr>
        <p:spPr>
          <a:xfrm>
            <a:off x="8450263" y="1533525"/>
            <a:ext cx="3594100" cy="4846638"/>
          </a:xfrm>
        </p:spPr>
        <p:txBody>
          <a:bodyPr/>
          <a:lstStyle/>
          <a:p>
            <a:pPr eaLnBrk="1" hangingPunct="1"/>
            <a:r>
              <a:rPr lang="en-US">
                <a:latin typeface="Calibri" charset="0"/>
              </a:rPr>
              <a:t>Only legal accesses, no issues</a:t>
            </a:r>
          </a:p>
          <a:p>
            <a:pPr eaLnBrk="1" hangingPunct="1"/>
            <a:r>
              <a:rPr lang="en-US">
                <a:latin typeface="Calibri" charset="0"/>
              </a:rPr>
              <a:t>Accidentally the blue and the grey process wrote to an area that they should not access</a:t>
            </a:r>
          </a:p>
          <a:p>
            <a:pPr eaLnBrk="1" hangingPunct="1"/>
            <a:r>
              <a:rPr lang="en-US">
                <a:latin typeface="Calibri" charset="0"/>
              </a:rPr>
              <a:t>Very likely data got corrupted</a:t>
            </a:r>
          </a:p>
          <a:p>
            <a:pPr eaLnBrk="1" hangingPunct="1"/>
            <a:r>
              <a:rPr lang="en-US">
                <a:latin typeface="Calibri" charset="0"/>
              </a:rPr>
              <a:t>But no-one notices…</a:t>
            </a:r>
          </a:p>
          <a:p>
            <a:pPr eaLnBrk="1" hangingPunct="1"/>
            <a:r>
              <a:rPr lang="en-US">
                <a:latin typeface="Calibri" charset="0"/>
              </a:rPr>
              <a:t>…until the corrupted data is accessed</a:t>
            </a:r>
          </a:p>
        </p:txBody>
      </p:sp>
      <p:sp>
        <p:nvSpPr>
          <p:cNvPr id="15" name="Rectangle 14"/>
          <p:cNvSpPr/>
          <p:nvPr/>
        </p:nvSpPr>
        <p:spPr>
          <a:xfrm>
            <a:off x="881063" y="1539875"/>
            <a:ext cx="382587"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77" name="Rectangle 76"/>
          <p:cNvSpPr/>
          <p:nvPr/>
        </p:nvSpPr>
        <p:spPr>
          <a:xfrm>
            <a:off x="1276350" y="1539875"/>
            <a:ext cx="382588"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78" name="Rectangle 77"/>
          <p:cNvSpPr/>
          <p:nvPr/>
        </p:nvSpPr>
        <p:spPr>
          <a:xfrm>
            <a:off x="881063" y="1925638"/>
            <a:ext cx="382587"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79" name="Rectangle 78"/>
          <p:cNvSpPr/>
          <p:nvPr/>
        </p:nvSpPr>
        <p:spPr>
          <a:xfrm>
            <a:off x="1276350" y="1925638"/>
            <a:ext cx="382588"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0" name="Rectangle 79"/>
          <p:cNvSpPr/>
          <p:nvPr/>
        </p:nvSpPr>
        <p:spPr>
          <a:xfrm>
            <a:off x="1658938" y="1539875"/>
            <a:ext cx="385762"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1" name="Rectangle 80"/>
          <p:cNvSpPr/>
          <p:nvPr/>
        </p:nvSpPr>
        <p:spPr>
          <a:xfrm>
            <a:off x="2054225" y="1539875"/>
            <a:ext cx="384175"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2" name="Rectangle 81"/>
          <p:cNvSpPr/>
          <p:nvPr/>
        </p:nvSpPr>
        <p:spPr>
          <a:xfrm>
            <a:off x="1658938" y="1925638"/>
            <a:ext cx="385762"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3" name="Rectangle 82"/>
          <p:cNvSpPr/>
          <p:nvPr/>
        </p:nvSpPr>
        <p:spPr>
          <a:xfrm>
            <a:off x="2054225" y="1925638"/>
            <a:ext cx="384175"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2" name="Rectangle 91"/>
          <p:cNvSpPr/>
          <p:nvPr/>
        </p:nvSpPr>
        <p:spPr>
          <a:xfrm>
            <a:off x="881063" y="2308225"/>
            <a:ext cx="382587"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3" name="Rectangle 92"/>
          <p:cNvSpPr/>
          <p:nvPr/>
        </p:nvSpPr>
        <p:spPr>
          <a:xfrm>
            <a:off x="1276350" y="2308225"/>
            <a:ext cx="382588"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4" name="Rectangle 93"/>
          <p:cNvSpPr/>
          <p:nvPr/>
        </p:nvSpPr>
        <p:spPr>
          <a:xfrm>
            <a:off x="881063" y="2693988"/>
            <a:ext cx="382587"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5" name="Rectangle 94"/>
          <p:cNvSpPr/>
          <p:nvPr/>
        </p:nvSpPr>
        <p:spPr>
          <a:xfrm>
            <a:off x="1276350" y="2693988"/>
            <a:ext cx="382588"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6" name="Rectangle 95"/>
          <p:cNvSpPr/>
          <p:nvPr/>
        </p:nvSpPr>
        <p:spPr>
          <a:xfrm>
            <a:off x="1658938" y="2308225"/>
            <a:ext cx="385762"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7" name="Rectangle 96"/>
          <p:cNvSpPr/>
          <p:nvPr/>
        </p:nvSpPr>
        <p:spPr>
          <a:xfrm>
            <a:off x="2054225" y="2308225"/>
            <a:ext cx="384175"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8" name="Rectangle 97"/>
          <p:cNvSpPr/>
          <p:nvPr/>
        </p:nvSpPr>
        <p:spPr>
          <a:xfrm>
            <a:off x="1658938" y="2693988"/>
            <a:ext cx="385762"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9" name="Rectangle 98"/>
          <p:cNvSpPr/>
          <p:nvPr/>
        </p:nvSpPr>
        <p:spPr>
          <a:xfrm>
            <a:off x="2054225" y="2693988"/>
            <a:ext cx="384175"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00" name="Rectangle 99"/>
          <p:cNvSpPr/>
          <p:nvPr/>
        </p:nvSpPr>
        <p:spPr>
          <a:xfrm>
            <a:off x="2438400" y="1539875"/>
            <a:ext cx="384175"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01" name="Rectangle 100"/>
          <p:cNvSpPr/>
          <p:nvPr/>
        </p:nvSpPr>
        <p:spPr>
          <a:xfrm>
            <a:off x="2833688" y="1539875"/>
            <a:ext cx="382587"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2" name="Rectangle 101"/>
          <p:cNvSpPr/>
          <p:nvPr/>
        </p:nvSpPr>
        <p:spPr>
          <a:xfrm>
            <a:off x="2438400" y="1925638"/>
            <a:ext cx="384175"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03" name="Rectangle 102"/>
          <p:cNvSpPr/>
          <p:nvPr/>
        </p:nvSpPr>
        <p:spPr>
          <a:xfrm>
            <a:off x="2833688" y="1925638"/>
            <a:ext cx="382587"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4" name="Rectangle 103"/>
          <p:cNvSpPr/>
          <p:nvPr/>
        </p:nvSpPr>
        <p:spPr>
          <a:xfrm>
            <a:off x="3216275" y="1539875"/>
            <a:ext cx="385763"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5" name="Rectangle 104"/>
          <p:cNvSpPr/>
          <p:nvPr/>
        </p:nvSpPr>
        <p:spPr>
          <a:xfrm>
            <a:off x="3611563" y="1539875"/>
            <a:ext cx="385762"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6" name="Rectangle 105"/>
          <p:cNvSpPr/>
          <p:nvPr/>
        </p:nvSpPr>
        <p:spPr>
          <a:xfrm>
            <a:off x="3216275" y="1925638"/>
            <a:ext cx="385763"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7" name="Rectangle 106"/>
          <p:cNvSpPr/>
          <p:nvPr/>
        </p:nvSpPr>
        <p:spPr>
          <a:xfrm>
            <a:off x="3611563" y="1925638"/>
            <a:ext cx="385762"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8" name="Rectangle 107"/>
          <p:cNvSpPr/>
          <p:nvPr/>
        </p:nvSpPr>
        <p:spPr>
          <a:xfrm>
            <a:off x="2438400" y="2308225"/>
            <a:ext cx="384175"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09" name="Rectangle 108"/>
          <p:cNvSpPr/>
          <p:nvPr/>
        </p:nvSpPr>
        <p:spPr>
          <a:xfrm>
            <a:off x="2833688" y="2308225"/>
            <a:ext cx="382587"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0" name="Rectangle 109"/>
          <p:cNvSpPr/>
          <p:nvPr/>
        </p:nvSpPr>
        <p:spPr>
          <a:xfrm>
            <a:off x="2438400" y="2693988"/>
            <a:ext cx="384175"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11" name="Rectangle 110"/>
          <p:cNvSpPr/>
          <p:nvPr/>
        </p:nvSpPr>
        <p:spPr>
          <a:xfrm>
            <a:off x="2833688" y="2693988"/>
            <a:ext cx="382587"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2" name="Rectangle 111"/>
          <p:cNvSpPr/>
          <p:nvPr/>
        </p:nvSpPr>
        <p:spPr>
          <a:xfrm>
            <a:off x="3216275" y="2308225"/>
            <a:ext cx="385763"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3" name="Rectangle 112"/>
          <p:cNvSpPr/>
          <p:nvPr/>
        </p:nvSpPr>
        <p:spPr>
          <a:xfrm>
            <a:off x="3611563" y="2308225"/>
            <a:ext cx="385762" cy="38576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4" name="Rectangle 113"/>
          <p:cNvSpPr/>
          <p:nvPr/>
        </p:nvSpPr>
        <p:spPr>
          <a:xfrm>
            <a:off x="3216275" y="2693988"/>
            <a:ext cx="385763"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5" name="Rectangle 114"/>
          <p:cNvSpPr/>
          <p:nvPr/>
        </p:nvSpPr>
        <p:spPr>
          <a:xfrm>
            <a:off x="3611563" y="2693988"/>
            <a:ext cx="385762" cy="3825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6" name="Rectangle 115"/>
          <p:cNvSpPr/>
          <p:nvPr/>
        </p:nvSpPr>
        <p:spPr>
          <a:xfrm>
            <a:off x="881063" y="3076575"/>
            <a:ext cx="382587"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7" name="Rectangle 116"/>
          <p:cNvSpPr/>
          <p:nvPr/>
        </p:nvSpPr>
        <p:spPr>
          <a:xfrm>
            <a:off x="1276350" y="3076575"/>
            <a:ext cx="382588"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8" name="Rectangle 117"/>
          <p:cNvSpPr/>
          <p:nvPr/>
        </p:nvSpPr>
        <p:spPr>
          <a:xfrm>
            <a:off x="881063" y="3459163"/>
            <a:ext cx="382587"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9" name="Rectangle 118"/>
          <p:cNvSpPr/>
          <p:nvPr/>
        </p:nvSpPr>
        <p:spPr>
          <a:xfrm>
            <a:off x="1276350" y="3459163"/>
            <a:ext cx="382588"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0" name="Rectangle 119"/>
          <p:cNvSpPr/>
          <p:nvPr/>
        </p:nvSpPr>
        <p:spPr>
          <a:xfrm>
            <a:off x="1658938" y="3076575"/>
            <a:ext cx="385762"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1" name="Rectangle 120"/>
          <p:cNvSpPr/>
          <p:nvPr/>
        </p:nvSpPr>
        <p:spPr>
          <a:xfrm>
            <a:off x="2054225" y="3076575"/>
            <a:ext cx="384175"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22" name="Rectangle 121"/>
          <p:cNvSpPr/>
          <p:nvPr/>
        </p:nvSpPr>
        <p:spPr>
          <a:xfrm>
            <a:off x="1658938" y="3459163"/>
            <a:ext cx="385762"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23" name="Rectangle 122"/>
          <p:cNvSpPr/>
          <p:nvPr/>
        </p:nvSpPr>
        <p:spPr>
          <a:xfrm>
            <a:off x="2054225" y="3459163"/>
            <a:ext cx="384175"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24" name="Rectangle 123"/>
          <p:cNvSpPr/>
          <p:nvPr/>
        </p:nvSpPr>
        <p:spPr>
          <a:xfrm>
            <a:off x="881063" y="3844925"/>
            <a:ext cx="382587"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5" name="Rectangle 124"/>
          <p:cNvSpPr/>
          <p:nvPr/>
        </p:nvSpPr>
        <p:spPr>
          <a:xfrm>
            <a:off x="1276350" y="3844925"/>
            <a:ext cx="382588"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6" name="Rectangle 125"/>
          <p:cNvSpPr/>
          <p:nvPr/>
        </p:nvSpPr>
        <p:spPr>
          <a:xfrm>
            <a:off x="881063" y="4227513"/>
            <a:ext cx="382587"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7" name="Rectangle 126"/>
          <p:cNvSpPr/>
          <p:nvPr/>
        </p:nvSpPr>
        <p:spPr>
          <a:xfrm>
            <a:off x="1276350" y="4227513"/>
            <a:ext cx="382588"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8" name="Rectangle 127"/>
          <p:cNvSpPr/>
          <p:nvPr/>
        </p:nvSpPr>
        <p:spPr>
          <a:xfrm>
            <a:off x="1658938" y="3844925"/>
            <a:ext cx="385762"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29" name="Rectangle 128"/>
          <p:cNvSpPr/>
          <p:nvPr/>
        </p:nvSpPr>
        <p:spPr>
          <a:xfrm>
            <a:off x="2054225" y="3844925"/>
            <a:ext cx="384175"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30" name="Rectangle 129"/>
          <p:cNvSpPr/>
          <p:nvPr/>
        </p:nvSpPr>
        <p:spPr>
          <a:xfrm>
            <a:off x="1658938" y="4227513"/>
            <a:ext cx="385762"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31" name="Rectangle 130"/>
          <p:cNvSpPr/>
          <p:nvPr/>
        </p:nvSpPr>
        <p:spPr>
          <a:xfrm>
            <a:off x="2054225" y="4227513"/>
            <a:ext cx="384175"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32" name="Rectangle 131"/>
          <p:cNvSpPr/>
          <p:nvPr/>
        </p:nvSpPr>
        <p:spPr>
          <a:xfrm>
            <a:off x="2438400" y="3076575"/>
            <a:ext cx="384175"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33" name="Rectangle 132"/>
          <p:cNvSpPr/>
          <p:nvPr/>
        </p:nvSpPr>
        <p:spPr>
          <a:xfrm>
            <a:off x="2833688" y="3076575"/>
            <a:ext cx="382587"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4" name="Rectangle 133"/>
          <p:cNvSpPr/>
          <p:nvPr/>
        </p:nvSpPr>
        <p:spPr>
          <a:xfrm>
            <a:off x="2438400" y="3459163"/>
            <a:ext cx="384175"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135" name="Rectangle 134"/>
          <p:cNvSpPr/>
          <p:nvPr/>
        </p:nvSpPr>
        <p:spPr>
          <a:xfrm>
            <a:off x="2833688" y="3459163"/>
            <a:ext cx="382587"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6" name="Rectangle 135"/>
          <p:cNvSpPr/>
          <p:nvPr/>
        </p:nvSpPr>
        <p:spPr>
          <a:xfrm>
            <a:off x="3216275" y="3076575"/>
            <a:ext cx="385763"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7" name="Rectangle 136"/>
          <p:cNvSpPr/>
          <p:nvPr/>
        </p:nvSpPr>
        <p:spPr>
          <a:xfrm>
            <a:off x="3611563" y="3076575"/>
            <a:ext cx="385762"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8" name="Rectangle 137"/>
          <p:cNvSpPr/>
          <p:nvPr/>
        </p:nvSpPr>
        <p:spPr>
          <a:xfrm>
            <a:off x="3216275" y="3459163"/>
            <a:ext cx="385763"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9" name="Rectangle 138"/>
          <p:cNvSpPr/>
          <p:nvPr/>
        </p:nvSpPr>
        <p:spPr>
          <a:xfrm>
            <a:off x="3611563" y="3459163"/>
            <a:ext cx="385762"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0" name="Rectangle 139"/>
          <p:cNvSpPr/>
          <p:nvPr/>
        </p:nvSpPr>
        <p:spPr>
          <a:xfrm>
            <a:off x="2438400" y="3844925"/>
            <a:ext cx="384175"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1" name="Rectangle 140"/>
          <p:cNvSpPr/>
          <p:nvPr/>
        </p:nvSpPr>
        <p:spPr>
          <a:xfrm>
            <a:off x="2833688" y="3844925"/>
            <a:ext cx="382587"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2" name="Rectangle 141"/>
          <p:cNvSpPr/>
          <p:nvPr/>
        </p:nvSpPr>
        <p:spPr>
          <a:xfrm>
            <a:off x="2438400" y="4227513"/>
            <a:ext cx="384175"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3" name="Rectangle 142"/>
          <p:cNvSpPr/>
          <p:nvPr/>
        </p:nvSpPr>
        <p:spPr>
          <a:xfrm>
            <a:off x="2833688" y="4227513"/>
            <a:ext cx="382587"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4" name="Rectangle 143"/>
          <p:cNvSpPr/>
          <p:nvPr/>
        </p:nvSpPr>
        <p:spPr>
          <a:xfrm>
            <a:off x="3216275" y="3844925"/>
            <a:ext cx="385763"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5" name="Rectangle 144"/>
          <p:cNvSpPr/>
          <p:nvPr/>
        </p:nvSpPr>
        <p:spPr>
          <a:xfrm>
            <a:off x="3611563" y="3844925"/>
            <a:ext cx="385762"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6" name="Rectangle 145"/>
          <p:cNvSpPr/>
          <p:nvPr/>
        </p:nvSpPr>
        <p:spPr>
          <a:xfrm>
            <a:off x="3216275" y="4227513"/>
            <a:ext cx="385763"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7" name="Rectangle 146"/>
          <p:cNvSpPr/>
          <p:nvPr/>
        </p:nvSpPr>
        <p:spPr>
          <a:xfrm>
            <a:off x="3611563" y="4227513"/>
            <a:ext cx="385762"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pic>
        <p:nvPicPr>
          <p:cNvPr id="164869" name="Picture 5" descr="C:\Users\martimue\AppData\Local\Microsoft\Windows\Temporary Internet Files\Content.IE5\GVYHC3AN\MC90043639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88" y="2308225"/>
            <a:ext cx="38417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62" name="TextBox 3"/>
          <p:cNvSpPr txBox="1">
            <a:spLocks noChangeArrowheads="1"/>
          </p:cNvSpPr>
          <p:nvPr/>
        </p:nvSpPr>
        <p:spPr bwMode="auto">
          <a:xfrm>
            <a:off x="4751388" y="1736725"/>
            <a:ext cx="1200150" cy="1770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solidFill>
                  <a:srgbClr val="00B050"/>
                </a:solidFill>
                <a:latin typeface="CourierPS" charset="0"/>
                <a:cs typeface="Courier" charset="0"/>
              </a:rPr>
              <a:t>save %sp,-104,%sp</a:t>
            </a:r>
          </a:p>
          <a:p>
            <a:pPr eaLnBrk="1" hangingPunct="1"/>
            <a:r>
              <a:rPr lang="en-US" sz="800" b="1">
                <a:solidFill>
                  <a:srgbClr val="00B050"/>
                </a:solidFill>
                <a:latin typeface="CourierPS" charset="0"/>
                <a:cs typeface="Courier" charset="0"/>
              </a:rPr>
              <a:t>mov 9,%l0</a:t>
            </a:r>
          </a:p>
          <a:p>
            <a:pPr eaLnBrk="1" hangingPunct="1"/>
            <a:r>
              <a:rPr lang="en-US" sz="800" b="1">
                <a:solidFill>
                  <a:srgbClr val="00B050"/>
                </a:solidFill>
                <a:latin typeface="CourierPS" charset="0"/>
                <a:cs typeface="Courier" charset="0"/>
              </a:rPr>
              <a:t>add %l0,-1,%l1</a:t>
            </a:r>
          </a:p>
          <a:p>
            <a:pPr eaLnBrk="1" hangingPunct="1"/>
            <a:r>
              <a:rPr lang="en-US" sz="800" b="1">
                <a:solidFill>
                  <a:srgbClr val="00B050"/>
                </a:solidFill>
                <a:latin typeface="CourierPS" charset="0"/>
                <a:cs typeface="Courier" charset="0"/>
              </a:rPr>
              <a:t>add %l0,-7,%o1</a:t>
            </a:r>
          </a:p>
          <a:p>
            <a:pPr eaLnBrk="1" hangingPunct="1"/>
            <a:r>
              <a:rPr lang="en-US" sz="800" b="1">
                <a:solidFill>
                  <a:srgbClr val="00B050"/>
                </a:solidFill>
                <a:latin typeface="CourierPS" charset="0"/>
                <a:cs typeface="Courier" charset="0"/>
              </a:rPr>
              <a:t>mov %l1,%o0</a:t>
            </a:r>
          </a:p>
          <a:p>
            <a:pPr eaLnBrk="1" hangingPunct="1"/>
            <a:r>
              <a:rPr lang="en-US" sz="800" b="1">
                <a:solidFill>
                  <a:srgbClr val="00B050"/>
                </a:solidFill>
                <a:latin typeface="CourierPS" charset="0"/>
                <a:cs typeface="Courier" charset="0"/>
              </a:rPr>
              <a:t>call .umul,0</a:t>
            </a:r>
          </a:p>
          <a:p>
            <a:pPr eaLnBrk="1" hangingPunct="1"/>
            <a:r>
              <a:rPr lang="en-US" sz="800" b="1">
                <a:solidFill>
                  <a:srgbClr val="00B050"/>
                </a:solidFill>
                <a:latin typeface="CourierPS" charset="0"/>
                <a:cs typeface="Courier" charset="0"/>
              </a:rPr>
              <a:t>nop</a:t>
            </a:r>
          </a:p>
          <a:p>
            <a:pPr eaLnBrk="1" hangingPunct="1"/>
            <a:r>
              <a:rPr lang="en-US" sz="800" b="1">
                <a:solidFill>
                  <a:srgbClr val="00B050"/>
                </a:solidFill>
                <a:latin typeface="CourierPS" charset="0"/>
                <a:cs typeface="Courier" charset="0"/>
              </a:rPr>
              <a:t>add %l0,-11,%o1</a:t>
            </a:r>
          </a:p>
          <a:p>
            <a:pPr eaLnBrk="1" hangingPunct="1"/>
            <a:r>
              <a:rPr lang="en-US" sz="800" b="1">
                <a:solidFill>
                  <a:srgbClr val="00B050"/>
                </a:solidFill>
                <a:latin typeface="CourierPS" charset="0"/>
                <a:cs typeface="Courier" charset="0"/>
              </a:rPr>
              <a:t>call .div,0</a:t>
            </a:r>
          </a:p>
          <a:p>
            <a:pPr eaLnBrk="1" hangingPunct="1"/>
            <a:r>
              <a:rPr lang="en-US" sz="800" b="1">
                <a:solidFill>
                  <a:srgbClr val="00B050"/>
                </a:solidFill>
                <a:latin typeface="CourierPS" charset="0"/>
                <a:cs typeface="Courier" charset="0"/>
              </a:rPr>
              <a:t>nop</a:t>
            </a:r>
          </a:p>
          <a:p>
            <a:pPr eaLnBrk="1" hangingPunct="1"/>
            <a:r>
              <a:rPr lang="en-US" sz="800" b="1">
                <a:solidFill>
                  <a:srgbClr val="00B050"/>
                </a:solidFill>
                <a:latin typeface="CourierPS" charset="0"/>
                <a:cs typeface="Courier" charset="0"/>
              </a:rPr>
              <a:t>mov %o0,%l1</a:t>
            </a:r>
          </a:p>
          <a:p>
            <a:pPr eaLnBrk="1" hangingPunct="1"/>
            <a:r>
              <a:rPr lang="en-US" sz="800" b="1">
                <a:solidFill>
                  <a:srgbClr val="00B050"/>
                </a:solidFill>
                <a:latin typeface="CourierPS" charset="0"/>
                <a:cs typeface="Courier" charset="0"/>
              </a:rPr>
              <a:t>ret</a:t>
            </a:r>
          </a:p>
          <a:p>
            <a:pPr eaLnBrk="1" hangingPunct="1"/>
            <a:r>
              <a:rPr lang="en-US" sz="800" b="1">
                <a:solidFill>
                  <a:srgbClr val="00B050"/>
                </a:solidFill>
                <a:latin typeface="CourierPS" charset="0"/>
                <a:cs typeface="Courier" charset="0"/>
              </a:rPr>
              <a:t>restore</a:t>
            </a:r>
          </a:p>
        </p:txBody>
      </p:sp>
      <p:sp>
        <p:nvSpPr>
          <p:cNvPr id="59463" name="TextBox 3"/>
          <p:cNvSpPr txBox="1">
            <a:spLocks noChangeArrowheads="1"/>
          </p:cNvSpPr>
          <p:nvPr/>
        </p:nvSpPr>
        <p:spPr bwMode="auto">
          <a:xfrm>
            <a:off x="5599113" y="2693988"/>
            <a:ext cx="1200150" cy="176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solidFill>
                  <a:srgbClr val="0070C0"/>
                </a:solidFill>
                <a:latin typeface="CourierPS" charset="0"/>
                <a:cs typeface="Courier" charset="0"/>
              </a:rPr>
              <a:t>save %sp,-104,%sp</a:t>
            </a:r>
          </a:p>
          <a:p>
            <a:pPr eaLnBrk="1" hangingPunct="1"/>
            <a:r>
              <a:rPr lang="en-US" sz="800" b="1">
                <a:solidFill>
                  <a:srgbClr val="0070C0"/>
                </a:solidFill>
                <a:latin typeface="CourierPS" charset="0"/>
                <a:cs typeface="Courier" charset="0"/>
              </a:rPr>
              <a:t>mov 9,%l0</a:t>
            </a:r>
          </a:p>
          <a:p>
            <a:pPr eaLnBrk="1" hangingPunct="1"/>
            <a:r>
              <a:rPr lang="en-US" sz="800" b="1">
                <a:solidFill>
                  <a:srgbClr val="0070C0"/>
                </a:solidFill>
                <a:latin typeface="CourierPS" charset="0"/>
                <a:cs typeface="Courier" charset="0"/>
              </a:rPr>
              <a:t>add %l0,-1,%l1</a:t>
            </a:r>
          </a:p>
          <a:p>
            <a:pPr eaLnBrk="1" hangingPunct="1"/>
            <a:r>
              <a:rPr lang="en-US" sz="800" b="1">
                <a:solidFill>
                  <a:srgbClr val="0070C0"/>
                </a:solidFill>
                <a:latin typeface="CourierPS" charset="0"/>
                <a:cs typeface="Courier" charset="0"/>
              </a:rPr>
              <a:t>add %l0,-7,%o1</a:t>
            </a:r>
          </a:p>
          <a:p>
            <a:pPr eaLnBrk="1" hangingPunct="1"/>
            <a:r>
              <a:rPr lang="en-US" sz="800" b="1">
                <a:solidFill>
                  <a:srgbClr val="0070C0"/>
                </a:solidFill>
                <a:latin typeface="CourierPS" charset="0"/>
                <a:cs typeface="Courier" charset="0"/>
              </a:rPr>
              <a:t>mov %l1,%o0</a:t>
            </a:r>
          </a:p>
          <a:p>
            <a:pPr eaLnBrk="1" hangingPunct="1"/>
            <a:r>
              <a:rPr lang="en-US" sz="800" b="1">
                <a:solidFill>
                  <a:srgbClr val="0070C0"/>
                </a:solidFill>
                <a:latin typeface="CourierPS" charset="0"/>
                <a:cs typeface="Courier" charset="0"/>
              </a:rPr>
              <a:t>call .umul,0</a:t>
            </a:r>
          </a:p>
          <a:p>
            <a:pPr eaLnBrk="1" hangingPunct="1"/>
            <a:r>
              <a:rPr lang="en-US" sz="800" b="1">
                <a:solidFill>
                  <a:srgbClr val="0070C0"/>
                </a:solidFill>
                <a:latin typeface="CourierPS" charset="0"/>
                <a:cs typeface="Courier" charset="0"/>
              </a:rPr>
              <a:t>nop</a:t>
            </a:r>
          </a:p>
          <a:p>
            <a:pPr eaLnBrk="1" hangingPunct="1"/>
            <a:r>
              <a:rPr lang="en-US" sz="800" b="1">
                <a:solidFill>
                  <a:srgbClr val="0070C0"/>
                </a:solidFill>
                <a:latin typeface="CourierPS" charset="0"/>
                <a:cs typeface="Courier" charset="0"/>
              </a:rPr>
              <a:t>add %l0,-11,%o1</a:t>
            </a:r>
          </a:p>
          <a:p>
            <a:pPr eaLnBrk="1" hangingPunct="1"/>
            <a:r>
              <a:rPr lang="en-US" sz="800" b="1">
                <a:solidFill>
                  <a:srgbClr val="0070C0"/>
                </a:solidFill>
                <a:latin typeface="CourierPS" charset="0"/>
                <a:cs typeface="Courier" charset="0"/>
              </a:rPr>
              <a:t>call .div,0</a:t>
            </a:r>
          </a:p>
          <a:p>
            <a:pPr eaLnBrk="1" hangingPunct="1"/>
            <a:r>
              <a:rPr lang="en-US" sz="800" b="1">
                <a:solidFill>
                  <a:srgbClr val="0070C0"/>
                </a:solidFill>
                <a:latin typeface="CourierPS" charset="0"/>
                <a:cs typeface="Courier" charset="0"/>
              </a:rPr>
              <a:t>nop</a:t>
            </a:r>
          </a:p>
          <a:p>
            <a:pPr eaLnBrk="1" hangingPunct="1"/>
            <a:r>
              <a:rPr lang="en-US" sz="800" b="1">
                <a:solidFill>
                  <a:srgbClr val="0070C0"/>
                </a:solidFill>
                <a:latin typeface="CourierPS" charset="0"/>
                <a:cs typeface="Courier" charset="0"/>
              </a:rPr>
              <a:t>mov %o0,%l1</a:t>
            </a:r>
          </a:p>
          <a:p>
            <a:pPr eaLnBrk="1" hangingPunct="1"/>
            <a:r>
              <a:rPr lang="en-US" sz="800" b="1">
                <a:solidFill>
                  <a:srgbClr val="0070C0"/>
                </a:solidFill>
                <a:latin typeface="CourierPS" charset="0"/>
                <a:cs typeface="Courier" charset="0"/>
              </a:rPr>
              <a:t>ret</a:t>
            </a:r>
          </a:p>
          <a:p>
            <a:pPr eaLnBrk="1" hangingPunct="1"/>
            <a:r>
              <a:rPr lang="en-US" sz="800" b="1">
                <a:solidFill>
                  <a:srgbClr val="0070C0"/>
                </a:solidFill>
                <a:latin typeface="CourierPS" charset="0"/>
                <a:cs typeface="Courier" charset="0"/>
              </a:rPr>
              <a:t>restore</a:t>
            </a:r>
          </a:p>
        </p:txBody>
      </p:sp>
      <p:sp>
        <p:nvSpPr>
          <p:cNvPr id="59464" name="TextBox 3"/>
          <p:cNvSpPr txBox="1">
            <a:spLocks noChangeArrowheads="1"/>
          </p:cNvSpPr>
          <p:nvPr/>
        </p:nvSpPr>
        <p:spPr bwMode="auto">
          <a:xfrm>
            <a:off x="6477000" y="3751263"/>
            <a:ext cx="1200150" cy="176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solidFill>
                  <a:schemeClr val="tx2"/>
                </a:solidFill>
                <a:latin typeface="CourierPS" charset="0"/>
                <a:cs typeface="Courier" charset="0"/>
              </a:rPr>
              <a:t>save %sp,-104,%sp</a:t>
            </a:r>
          </a:p>
          <a:p>
            <a:pPr eaLnBrk="1" hangingPunct="1"/>
            <a:r>
              <a:rPr lang="en-US" sz="800" b="1">
                <a:solidFill>
                  <a:schemeClr val="tx2"/>
                </a:solidFill>
                <a:latin typeface="CourierPS" charset="0"/>
                <a:cs typeface="Courier" charset="0"/>
              </a:rPr>
              <a:t>mov 9,%l0</a:t>
            </a:r>
          </a:p>
          <a:p>
            <a:pPr eaLnBrk="1" hangingPunct="1"/>
            <a:r>
              <a:rPr lang="en-US" sz="800" b="1">
                <a:solidFill>
                  <a:schemeClr val="tx2"/>
                </a:solidFill>
                <a:latin typeface="CourierPS" charset="0"/>
                <a:cs typeface="Courier" charset="0"/>
              </a:rPr>
              <a:t>add %l0,-1,%l1</a:t>
            </a:r>
          </a:p>
          <a:p>
            <a:pPr eaLnBrk="1" hangingPunct="1"/>
            <a:r>
              <a:rPr lang="en-US" sz="800" b="1">
                <a:solidFill>
                  <a:schemeClr val="tx2"/>
                </a:solidFill>
                <a:latin typeface="CourierPS" charset="0"/>
                <a:cs typeface="Courier" charset="0"/>
              </a:rPr>
              <a:t>add %l0,-7,%o1</a:t>
            </a:r>
          </a:p>
          <a:p>
            <a:pPr eaLnBrk="1" hangingPunct="1"/>
            <a:r>
              <a:rPr lang="en-US" sz="800" b="1">
                <a:solidFill>
                  <a:schemeClr val="tx2"/>
                </a:solidFill>
                <a:latin typeface="CourierPS" charset="0"/>
                <a:cs typeface="Courier" charset="0"/>
              </a:rPr>
              <a:t>mov %l1,%o0</a:t>
            </a:r>
          </a:p>
          <a:p>
            <a:pPr eaLnBrk="1" hangingPunct="1"/>
            <a:r>
              <a:rPr lang="en-US" sz="800" b="1">
                <a:solidFill>
                  <a:schemeClr val="tx2"/>
                </a:solidFill>
                <a:latin typeface="CourierPS" charset="0"/>
                <a:cs typeface="Courier" charset="0"/>
              </a:rPr>
              <a:t>call .umul,0</a:t>
            </a:r>
          </a:p>
          <a:p>
            <a:pPr eaLnBrk="1" hangingPunct="1"/>
            <a:r>
              <a:rPr lang="en-US" sz="800" b="1">
                <a:solidFill>
                  <a:schemeClr val="tx2"/>
                </a:solidFill>
                <a:latin typeface="CourierPS" charset="0"/>
                <a:cs typeface="Courier" charset="0"/>
              </a:rPr>
              <a:t>nop</a:t>
            </a:r>
          </a:p>
          <a:p>
            <a:pPr eaLnBrk="1" hangingPunct="1"/>
            <a:r>
              <a:rPr lang="en-US" sz="800" b="1">
                <a:solidFill>
                  <a:schemeClr val="tx2"/>
                </a:solidFill>
                <a:latin typeface="CourierPS" charset="0"/>
                <a:cs typeface="Courier" charset="0"/>
              </a:rPr>
              <a:t>add %l0,-11,%o1</a:t>
            </a:r>
          </a:p>
          <a:p>
            <a:pPr eaLnBrk="1" hangingPunct="1"/>
            <a:r>
              <a:rPr lang="en-US" sz="800" b="1">
                <a:solidFill>
                  <a:schemeClr val="tx2"/>
                </a:solidFill>
                <a:latin typeface="CourierPS" charset="0"/>
                <a:cs typeface="Courier" charset="0"/>
              </a:rPr>
              <a:t>call .div,0</a:t>
            </a:r>
          </a:p>
          <a:p>
            <a:pPr eaLnBrk="1" hangingPunct="1"/>
            <a:r>
              <a:rPr lang="en-US" sz="800" b="1">
                <a:solidFill>
                  <a:schemeClr val="tx2"/>
                </a:solidFill>
                <a:latin typeface="CourierPS" charset="0"/>
                <a:cs typeface="Courier" charset="0"/>
              </a:rPr>
              <a:t>nop</a:t>
            </a:r>
          </a:p>
          <a:p>
            <a:pPr eaLnBrk="1" hangingPunct="1"/>
            <a:r>
              <a:rPr lang="en-US" sz="800" b="1">
                <a:solidFill>
                  <a:schemeClr val="tx2"/>
                </a:solidFill>
                <a:latin typeface="CourierPS" charset="0"/>
                <a:cs typeface="Courier" charset="0"/>
              </a:rPr>
              <a:t>mov %o0,%l1</a:t>
            </a:r>
          </a:p>
          <a:p>
            <a:pPr eaLnBrk="1" hangingPunct="1"/>
            <a:r>
              <a:rPr lang="en-US" sz="800" b="1">
                <a:solidFill>
                  <a:schemeClr val="tx2"/>
                </a:solidFill>
                <a:latin typeface="CourierPS" charset="0"/>
                <a:cs typeface="Courier" charset="0"/>
              </a:rPr>
              <a:t>ret</a:t>
            </a:r>
          </a:p>
          <a:p>
            <a:pPr eaLnBrk="1" hangingPunct="1"/>
            <a:r>
              <a:rPr lang="en-US" sz="800" b="1">
                <a:solidFill>
                  <a:schemeClr val="tx2"/>
                </a:solidFill>
                <a:latin typeface="CourierPS" charset="0"/>
                <a:cs typeface="Courier" charset="0"/>
              </a:rPr>
              <a:t>restore</a:t>
            </a:r>
          </a:p>
        </p:txBody>
      </p:sp>
      <p:cxnSp>
        <p:nvCxnSpPr>
          <p:cNvPr id="173" name="Straight Arrow Connector 172"/>
          <p:cNvCxnSpPr>
            <a:stCxn id="115" idx="1"/>
            <a:endCxn id="59462" idx="1"/>
          </p:cNvCxnSpPr>
          <p:nvPr/>
        </p:nvCxnSpPr>
        <p:spPr>
          <a:xfrm flipV="1">
            <a:off x="3611563" y="2622550"/>
            <a:ext cx="1139825" cy="261938"/>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9" name="Left Brace 178"/>
          <p:cNvSpPr/>
          <p:nvPr/>
        </p:nvSpPr>
        <p:spPr>
          <a:xfrm rot="16200000">
            <a:off x="2278856" y="3242470"/>
            <a:ext cx="320675" cy="3116262"/>
          </a:xfrm>
          <a:prstGeom prst="leftBrace">
            <a:avLst>
              <a:gd name="adj1" fmla="val 46985"/>
              <a:gd name="adj2" fmla="val 502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6752" tIns="63377" rIns="126752" bIns="63377" anchor="ctr"/>
          <a:lstStyle/>
          <a:p>
            <a:pPr algn="ctr">
              <a:defRPr/>
            </a:pPr>
            <a:endParaRPr lang="en-US" dirty="0"/>
          </a:p>
        </p:txBody>
      </p:sp>
      <p:sp>
        <p:nvSpPr>
          <p:cNvPr id="59467" name="TextBox 179"/>
          <p:cNvSpPr txBox="1">
            <a:spLocks noChangeArrowheads="1"/>
          </p:cNvSpPr>
          <p:nvPr/>
        </p:nvSpPr>
        <p:spPr bwMode="auto">
          <a:xfrm>
            <a:off x="1073150" y="4960938"/>
            <a:ext cx="26812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tx2"/>
                </a:solidFill>
                <a:latin typeface="Calibri" charset="0"/>
              </a:rPr>
              <a:t>Memory shared</a:t>
            </a:r>
            <a:br>
              <a:rPr lang="en-US" sz="2000">
                <a:solidFill>
                  <a:schemeClr val="tx2"/>
                </a:solidFill>
                <a:latin typeface="Calibri" charset="0"/>
              </a:rPr>
            </a:br>
            <a:r>
              <a:rPr lang="en-US" sz="2000">
                <a:solidFill>
                  <a:schemeClr val="tx2"/>
                </a:solidFill>
                <a:latin typeface="Calibri" charset="0"/>
              </a:rPr>
              <a:t>among many processes</a:t>
            </a:r>
          </a:p>
        </p:txBody>
      </p:sp>
      <p:cxnSp>
        <p:nvCxnSpPr>
          <p:cNvPr id="181" name="Straight Arrow Connector 180"/>
          <p:cNvCxnSpPr>
            <a:stCxn id="121" idx="3"/>
            <a:endCxn id="59463" idx="1"/>
          </p:cNvCxnSpPr>
          <p:nvPr/>
        </p:nvCxnSpPr>
        <p:spPr>
          <a:xfrm>
            <a:off x="2438400" y="3268663"/>
            <a:ext cx="3160713" cy="309562"/>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34" idx="3"/>
            <a:endCxn id="59464" idx="1"/>
          </p:cNvCxnSpPr>
          <p:nvPr/>
        </p:nvCxnSpPr>
        <p:spPr>
          <a:xfrm>
            <a:off x="2822575" y="3651250"/>
            <a:ext cx="3654425" cy="984250"/>
          </a:xfrm>
          <a:prstGeom prst="straightConnector1">
            <a:avLst/>
          </a:prstGeom>
          <a:ln w="25400">
            <a:solidFill>
              <a:schemeClr val="tx1"/>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05" idx="3"/>
            <a:endCxn id="59462" idx="1"/>
          </p:cNvCxnSpPr>
          <p:nvPr/>
        </p:nvCxnSpPr>
        <p:spPr>
          <a:xfrm>
            <a:off x="3997325" y="1731963"/>
            <a:ext cx="754063" cy="890587"/>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47" idx="1"/>
            <a:endCxn id="59463" idx="1"/>
          </p:cNvCxnSpPr>
          <p:nvPr/>
        </p:nvCxnSpPr>
        <p:spPr>
          <a:xfrm flipV="1">
            <a:off x="3611563" y="3578225"/>
            <a:ext cx="1987550" cy="842963"/>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36" idx="1"/>
            <a:endCxn id="59464" idx="1"/>
          </p:cNvCxnSpPr>
          <p:nvPr/>
        </p:nvCxnSpPr>
        <p:spPr>
          <a:xfrm>
            <a:off x="3216275" y="3268663"/>
            <a:ext cx="3260725" cy="1366837"/>
          </a:xfrm>
          <a:prstGeom prst="straightConnector1">
            <a:avLst/>
          </a:prstGeom>
          <a:ln w="25400">
            <a:solidFill>
              <a:schemeClr val="tx1"/>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05" idx="3"/>
          </p:cNvCxnSpPr>
          <p:nvPr/>
        </p:nvCxnSpPr>
        <p:spPr>
          <a:xfrm>
            <a:off x="3997325" y="1731963"/>
            <a:ext cx="754063" cy="866775"/>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12" idx="3"/>
            <a:endCxn id="59463" idx="1"/>
          </p:cNvCxnSpPr>
          <p:nvPr/>
        </p:nvCxnSpPr>
        <p:spPr>
          <a:xfrm>
            <a:off x="3602038" y="2501900"/>
            <a:ext cx="1997075" cy="1076325"/>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44" idx="3"/>
            <a:endCxn id="59464" idx="1"/>
          </p:cNvCxnSpPr>
          <p:nvPr/>
        </p:nvCxnSpPr>
        <p:spPr>
          <a:xfrm>
            <a:off x="3602038" y="4035425"/>
            <a:ext cx="2874962" cy="600075"/>
          </a:xfrm>
          <a:prstGeom prst="straightConnector1">
            <a:avLst/>
          </a:prstGeom>
          <a:ln w="25400">
            <a:solidFill>
              <a:schemeClr val="tx1"/>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32" name="Picture 5" descr="C:\Users\martimue\AppData\Local\Microsoft\Windows\Temporary Internet Files\Content.IE5\GVYHC3AN\MC90043639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88" y="3844925"/>
            <a:ext cx="3841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6" name="Straight Arrow Connector 235"/>
          <p:cNvCxnSpPr>
            <a:stCxn id="140" idx="1"/>
            <a:endCxn id="59464" idx="1"/>
          </p:cNvCxnSpPr>
          <p:nvPr/>
        </p:nvCxnSpPr>
        <p:spPr>
          <a:xfrm>
            <a:off x="2438400" y="4035425"/>
            <a:ext cx="4038600" cy="600075"/>
          </a:xfrm>
          <a:prstGeom prst="straightConnector1">
            <a:avLst/>
          </a:prstGeom>
          <a:ln w="25400">
            <a:solidFill>
              <a:schemeClr val="tx1"/>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a:stCxn id="107" idx="3"/>
            <a:endCxn id="59462" idx="1"/>
          </p:cNvCxnSpPr>
          <p:nvPr/>
        </p:nvCxnSpPr>
        <p:spPr>
          <a:xfrm>
            <a:off x="3997325" y="2117725"/>
            <a:ext cx="754063" cy="504825"/>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99" idx="1"/>
            <a:endCxn id="59463" idx="1"/>
          </p:cNvCxnSpPr>
          <p:nvPr/>
        </p:nvCxnSpPr>
        <p:spPr>
          <a:xfrm>
            <a:off x="2054225" y="2884488"/>
            <a:ext cx="3544888" cy="693737"/>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232" idx="3"/>
            <a:endCxn id="59463" idx="1"/>
          </p:cNvCxnSpPr>
          <p:nvPr/>
        </p:nvCxnSpPr>
        <p:spPr>
          <a:xfrm flipV="1">
            <a:off x="3624263" y="3578225"/>
            <a:ext cx="1974850" cy="457200"/>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2" name="Lightning Bolt 251"/>
          <p:cNvSpPr/>
          <p:nvPr/>
        </p:nvSpPr>
        <p:spPr>
          <a:xfrm>
            <a:off x="5599113" y="2693988"/>
            <a:ext cx="877887" cy="1727200"/>
          </a:xfrm>
          <a:prstGeom prst="lightningBol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52" name="Freeform 151"/>
          <p:cNvSpPr/>
          <p:nvPr/>
        </p:nvSpPr>
        <p:spPr>
          <a:xfrm>
            <a:off x="887413" y="1536700"/>
            <a:ext cx="1558925" cy="2308225"/>
          </a:xfrm>
          <a:custGeom>
            <a:avLst/>
            <a:gdLst>
              <a:gd name="connsiteX0" fmla="*/ 33372 w 1234773"/>
              <a:gd name="connsiteY0" fmla="*/ 0 h 1742033"/>
              <a:gd name="connsiteX1" fmla="*/ 0 w 1234773"/>
              <a:gd name="connsiteY1" fmla="*/ 907726 h 1742033"/>
              <a:gd name="connsiteX2" fmla="*/ 640747 w 1234773"/>
              <a:gd name="connsiteY2" fmla="*/ 887703 h 1742033"/>
              <a:gd name="connsiteX3" fmla="*/ 640747 w 1234773"/>
              <a:gd name="connsiteY3" fmla="*/ 1742033 h 1742033"/>
              <a:gd name="connsiteX4" fmla="*/ 1234773 w 1234773"/>
              <a:gd name="connsiteY4" fmla="*/ 1742033 h 1742033"/>
              <a:gd name="connsiteX5" fmla="*/ 1228099 w 1234773"/>
              <a:gd name="connsiteY5" fmla="*/ 594027 h 1742033"/>
              <a:gd name="connsiteX6" fmla="*/ 941098 w 1234773"/>
              <a:gd name="connsiteY6" fmla="*/ 594027 h 1742033"/>
              <a:gd name="connsiteX7" fmla="*/ 941098 w 1234773"/>
              <a:gd name="connsiteY7" fmla="*/ 313700 h 1742033"/>
              <a:gd name="connsiteX8" fmla="*/ 627398 w 1234773"/>
              <a:gd name="connsiteY8" fmla="*/ 313700 h 1742033"/>
              <a:gd name="connsiteX9" fmla="*/ 634073 w 1234773"/>
              <a:gd name="connsiteY9" fmla="*/ 20024 h 1742033"/>
              <a:gd name="connsiteX0" fmla="*/ 0 w 1201401"/>
              <a:gd name="connsiteY0" fmla="*/ 0 h 1742033"/>
              <a:gd name="connsiteX1" fmla="*/ 26327 w 1201401"/>
              <a:gd name="connsiteY1" fmla="*/ 887483 h 1742033"/>
              <a:gd name="connsiteX2" fmla="*/ 607375 w 1201401"/>
              <a:gd name="connsiteY2" fmla="*/ 887703 h 1742033"/>
              <a:gd name="connsiteX3" fmla="*/ 607375 w 1201401"/>
              <a:gd name="connsiteY3" fmla="*/ 1742033 h 1742033"/>
              <a:gd name="connsiteX4" fmla="*/ 1201401 w 1201401"/>
              <a:gd name="connsiteY4" fmla="*/ 1742033 h 1742033"/>
              <a:gd name="connsiteX5" fmla="*/ 1194727 w 1201401"/>
              <a:gd name="connsiteY5" fmla="*/ 594027 h 1742033"/>
              <a:gd name="connsiteX6" fmla="*/ 907726 w 1201401"/>
              <a:gd name="connsiteY6" fmla="*/ 594027 h 1742033"/>
              <a:gd name="connsiteX7" fmla="*/ 907726 w 1201401"/>
              <a:gd name="connsiteY7" fmla="*/ 313700 h 1742033"/>
              <a:gd name="connsiteX8" fmla="*/ 594026 w 1201401"/>
              <a:gd name="connsiteY8" fmla="*/ 313700 h 1742033"/>
              <a:gd name="connsiteX9" fmla="*/ 600701 w 1201401"/>
              <a:gd name="connsiteY9" fmla="*/ 20024 h 1742033"/>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67699 w 1175074"/>
              <a:gd name="connsiteY8" fmla="*/ 293676 h 1722009"/>
              <a:gd name="connsiteX9" fmla="*/ 574374 w 1175074"/>
              <a:gd name="connsiteY9" fmla="*/ 0 h 1722009"/>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84199 w 1175074"/>
              <a:gd name="connsiteY8" fmla="*/ 291196 h 1722009"/>
              <a:gd name="connsiteX9" fmla="*/ 574374 w 1175074"/>
              <a:gd name="connsiteY9" fmla="*/ 0 h 1722009"/>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84199 w 1175074"/>
              <a:gd name="connsiteY8" fmla="*/ 291196 h 1722009"/>
              <a:gd name="connsiteX9" fmla="*/ 584199 w 1175074"/>
              <a:gd name="connsiteY9" fmla="*/ 0 h 1722009"/>
              <a:gd name="connsiteX0" fmla="*/ 0 w 1170625"/>
              <a:gd name="connsiteY0" fmla="*/ 2271 h 1722009"/>
              <a:gd name="connsiteX1" fmla="*/ 0 w 1170625"/>
              <a:gd name="connsiteY1" fmla="*/ 867459 h 1722009"/>
              <a:gd name="connsiteX2" fmla="*/ 581048 w 1170625"/>
              <a:gd name="connsiteY2" fmla="*/ 867679 h 1722009"/>
              <a:gd name="connsiteX3" fmla="*/ 581048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1048 w 1170625"/>
              <a:gd name="connsiteY2" fmla="*/ 86767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10" fmla="*/ 0 w 1170625"/>
              <a:gd name="connsiteY10" fmla="*/ 2271 h 172200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399 w 1170625"/>
              <a:gd name="connsiteY4" fmla="*/ 1722009 h 1731059"/>
              <a:gd name="connsiteX5" fmla="*/ 1168400 w 1170625"/>
              <a:gd name="connsiteY5" fmla="*/ 574003 h 1731059"/>
              <a:gd name="connsiteX6" fmla="*/ 881399 w 1170625"/>
              <a:gd name="connsiteY6" fmla="*/ 574003 h 1731059"/>
              <a:gd name="connsiteX7" fmla="*/ 881399 w 1170625"/>
              <a:gd name="connsiteY7" fmla="*/ 29367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399 w 1170625"/>
              <a:gd name="connsiteY4" fmla="*/ 1722009 h 1731059"/>
              <a:gd name="connsiteX5" fmla="*/ 1168400 w 1170625"/>
              <a:gd name="connsiteY5" fmla="*/ 574003 h 1731059"/>
              <a:gd name="connsiteX6" fmla="*/ 873125 w 1170625"/>
              <a:gd name="connsiteY6" fmla="*/ 578534 h 1731059"/>
              <a:gd name="connsiteX7" fmla="*/ 881399 w 1170625"/>
              <a:gd name="connsiteY7" fmla="*/ 29367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399 w 1170625"/>
              <a:gd name="connsiteY4" fmla="*/ 1722009 h 1731059"/>
              <a:gd name="connsiteX5" fmla="*/ 1168400 w 1170625"/>
              <a:gd name="connsiteY5" fmla="*/ 578534 h 1731059"/>
              <a:gd name="connsiteX6" fmla="*/ 873125 w 1170625"/>
              <a:gd name="connsiteY6" fmla="*/ 578534 h 1731059"/>
              <a:gd name="connsiteX7" fmla="*/ 881399 w 1170625"/>
              <a:gd name="connsiteY7" fmla="*/ 29367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399 w 1170625"/>
              <a:gd name="connsiteY4" fmla="*/ 1722009 h 1731059"/>
              <a:gd name="connsiteX5" fmla="*/ 1168400 w 1170625"/>
              <a:gd name="connsiteY5" fmla="*/ 578534 h 1731059"/>
              <a:gd name="connsiteX6" fmla="*/ 873125 w 1170625"/>
              <a:gd name="connsiteY6" fmla="*/ 578534 h 1731059"/>
              <a:gd name="connsiteX7" fmla="*/ 873125 w 1170625"/>
              <a:gd name="connsiteY7" fmla="*/ 29119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400 w 1170625"/>
              <a:gd name="connsiteY4" fmla="*/ 1731059 h 1731059"/>
              <a:gd name="connsiteX5" fmla="*/ 1168400 w 1170625"/>
              <a:gd name="connsiteY5" fmla="*/ 578534 h 1731059"/>
              <a:gd name="connsiteX6" fmla="*/ 873125 w 1170625"/>
              <a:gd name="connsiteY6" fmla="*/ 578534 h 1731059"/>
              <a:gd name="connsiteX7" fmla="*/ 873125 w 1170625"/>
              <a:gd name="connsiteY7" fmla="*/ 29119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400 w 1170625"/>
              <a:gd name="connsiteY4" fmla="*/ 1731059 h 1731059"/>
              <a:gd name="connsiteX5" fmla="*/ 1168400 w 1170625"/>
              <a:gd name="connsiteY5" fmla="*/ 578534 h 1731059"/>
              <a:gd name="connsiteX6" fmla="*/ 873125 w 1170625"/>
              <a:gd name="connsiteY6" fmla="*/ 578534 h 1731059"/>
              <a:gd name="connsiteX7" fmla="*/ 881063 w 1170625"/>
              <a:gd name="connsiteY7" fmla="*/ 29119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400 w 1170625"/>
              <a:gd name="connsiteY4" fmla="*/ 1731059 h 1731059"/>
              <a:gd name="connsiteX5" fmla="*/ 1168400 w 1170625"/>
              <a:gd name="connsiteY5" fmla="*/ 578534 h 1731059"/>
              <a:gd name="connsiteX6" fmla="*/ 881063 w 1170625"/>
              <a:gd name="connsiteY6" fmla="*/ 578534 h 1731059"/>
              <a:gd name="connsiteX7" fmla="*/ 881063 w 1170625"/>
              <a:gd name="connsiteY7" fmla="*/ 29119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400 w 1170625"/>
              <a:gd name="connsiteY4" fmla="*/ 1731059 h 1731059"/>
              <a:gd name="connsiteX5" fmla="*/ 1168400 w 1170625"/>
              <a:gd name="connsiteY5" fmla="*/ 578534 h 1731059"/>
              <a:gd name="connsiteX6" fmla="*/ 873125 w 1170625"/>
              <a:gd name="connsiteY6" fmla="*/ 578533 h 1731059"/>
              <a:gd name="connsiteX7" fmla="*/ 881063 w 1170625"/>
              <a:gd name="connsiteY7" fmla="*/ 291196 h 1731059"/>
              <a:gd name="connsiteX8" fmla="*/ 584199 w 1170625"/>
              <a:gd name="connsiteY8" fmla="*/ 291196 h 1731059"/>
              <a:gd name="connsiteX9" fmla="*/ 584199 w 1170625"/>
              <a:gd name="connsiteY9" fmla="*/ 0 h 1731059"/>
              <a:gd name="connsiteX10" fmla="*/ 0 w 1170625"/>
              <a:gd name="connsiteY10" fmla="*/ 2271 h 1731059"/>
              <a:gd name="connsiteX0" fmla="*/ 0 w 1170625"/>
              <a:gd name="connsiteY0" fmla="*/ 2271 h 1731059"/>
              <a:gd name="connsiteX1" fmla="*/ 0 w 1170625"/>
              <a:gd name="connsiteY1" fmla="*/ 867459 h 1731059"/>
              <a:gd name="connsiteX2" fmla="*/ 584200 w 1170625"/>
              <a:gd name="connsiteY2" fmla="*/ 867459 h 1731059"/>
              <a:gd name="connsiteX3" fmla="*/ 584200 w 1170625"/>
              <a:gd name="connsiteY3" fmla="*/ 1731059 h 1731059"/>
              <a:gd name="connsiteX4" fmla="*/ 1168400 w 1170625"/>
              <a:gd name="connsiteY4" fmla="*/ 1731059 h 1731059"/>
              <a:gd name="connsiteX5" fmla="*/ 1168400 w 1170625"/>
              <a:gd name="connsiteY5" fmla="*/ 578534 h 1731059"/>
              <a:gd name="connsiteX6" fmla="*/ 873125 w 1170625"/>
              <a:gd name="connsiteY6" fmla="*/ 578533 h 1731059"/>
              <a:gd name="connsiteX7" fmla="*/ 873125 w 1170625"/>
              <a:gd name="connsiteY7" fmla="*/ 291196 h 1731059"/>
              <a:gd name="connsiteX8" fmla="*/ 584199 w 1170625"/>
              <a:gd name="connsiteY8" fmla="*/ 291196 h 1731059"/>
              <a:gd name="connsiteX9" fmla="*/ 584199 w 1170625"/>
              <a:gd name="connsiteY9" fmla="*/ 0 h 1731059"/>
              <a:gd name="connsiteX10" fmla="*/ 0 w 1170625"/>
              <a:gd name="connsiteY10" fmla="*/ 2271 h 173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625" h="1731059">
                <a:moveTo>
                  <a:pt x="0" y="2271"/>
                </a:moveTo>
                <a:lnTo>
                  <a:pt x="0" y="867459"/>
                </a:lnTo>
                <a:lnTo>
                  <a:pt x="584200" y="867459"/>
                </a:lnTo>
                <a:cubicBezTo>
                  <a:pt x="585251" y="1152236"/>
                  <a:pt x="583149" y="1446282"/>
                  <a:pt x="584200" y="1731059"/>
                </a:cubicBezTo>
                <a:lnTo>
                  <a:pt x="1168400" y="1731059"/>
                </a:lnTo>
                <a:cubicBezTo>
                  <a:pt x="1166175" y="1348390"/>
                  <a:pt x="1170625" y="961203"/>
                  <a:pt x="1168400" y="578534"/>
                </a:cubicBezTo>
                <a:lnTo>
                  <a:pt x="873125" y="578533"/>
                </a:lnTo>
                <a:lnTo>
                  <a:pt x="873125" y="291196"/>
                </a:lnTo>
                <a:lnTo>
                  <a:pt x="584199" y="291196"/>
                </a:lnTo>
                <a:lnTo>
                  <a:pt x="584199" y="0"/>
                </a:lnTo>
                <a:lnTo>
                  <a:pt x="0" y="2271"/>
                </a:lnTo>
                <a:close/>
              </a:path>
            </a:pathLst>
          </a:custGeom>
          <a:noFill/>
          <a:ln w="31750">
            <a:solidFill>
              <a:srgbClr val="0070C0"/>
            </a:solidFill>
          </a:ln>
        </p:spPr>
        <p:style>
          <a:lnRef idx="1">
            <a:schemeClr val="accent1"/>
          </a:lnRef>
          <a:fillRef idx="0">
            <a:schemeClr val="accent1"/>
          </a:fillRef>
          <a:effectRef idx="0">
            <a:schemeClr val="accent1"/>
          </a:effectRef>
          <a:fontRef idx="minor">
            <a:schemeClr val="tx1"/>
          </a:fontRef>
        </p:style>
        <p:txBody>
          <a:bodyPr lIns="126752" tIns="63377" rIns="126752" bIns="63377" anchor="ctr"/>
          <a:lstStyle/>
          <a:p>
            <a:pPr algn="ctr">
              <a:defRPr/>
            </a:pPr>
            <a:endParaRPr lang="en-US" dirty="0"/>
          </a:p>
        </p:txBody>
      </p:sp>
      <p:sp>
        <p:nvSpPr>
          <p:cNvPr id="153" name="Freeform 152"/>
          <p:cNvSpPr/>
          <p:nvPr/>
        </p:nvSpPr>
        <p:spPr>
          <a:xfrm>
            <a:off x="2832100" y="1536700"/>
            <a:ext cx="1165225" cy="1539875"/>
          </a:xfrm>
          <a:custGeom>
            <a:avLst/>
            <a:gdLst>
              <a:gd name="connsiteX0" fmla="*/ 33372 w 1234773"/>
              <a:gd name="connsiteY0" fmla="*/ 0 h 1742033"/>
              <a:gd name="connsiteX1" fmla="*/ 0 w 1234773"/>
              <a:gd name="connsiteY1" fmla="*/ 907726 h 1742033"/>
              <a:gd name="connsiteX2" fmla="*/ 640747 w 1234773"/>
              <a:gd name="connsiteY2" fmla="*/ 887703 h 1742033"/>
              <a:gd name="connsiteX3" fmla="*/ 640747 w 1234773"/>
              <a:gd name="connsiteY3" fmla="*/ 1742033 h 1742033"/>
              <a:gd name="connsiteX4" fmla="*/ 1234773 w 1234773"/>
              <a:gd name="connsiteY4" fmla="*/ 1742033 h 1742033"/>
              <a:gd name="connsiteX5" fmla="*/ 1228099 w 1234773"/>
              <a:gd name="connsiteY5" fmla="*/ 594027 h 1742033"/>
              <a:gd name="connsiteX6" fmla="*/ 941098 w 1234773"/>
              <a:gd name="connsiteY6" fmla="*/ 594027 h 1742033"/>
              <a:gd name="connsiteX7" fmla="*/ 941098 w 1234773"/>
              <a:gd name="connsiteY7" fmla="*/ 313700 h 1742033"/>
              <a:gd name="connsiteX8" fmla="*/ 627398 w 1234773"/>
              <a:gd name="connsiteY8" fmla="*/ 313700 h 1742033"/>
              <a:gd name="connsiteX9" fmla="*/ 634073 w 1234773"/>
              <a:gd name="connsiteY9" fmla="*/ 20024 h 1742033"/>
              <a:gd name="connsiteX0" fmla="*/ 0 w 1201401"/>
              <a:gd name="connsiteY0" fmla="*/ 0 h 1742033"/>
              <a:gd name="connsiteX1" fmla="*/ 26327 w 1201401"/>
              <a:gd name="connsiteY1" fmla="*/ 887483 h 1742033"/>
              <a:gd name="connsiteX2" fmla="*/ 607375 w 1201401"/>
              <a:gd name="connsiteY2" fmla="*/ 887703 h 1742033"/>
              <a:gd name="connsiteX3" fmla="*/ 607375 w 1201401"/>
              <a:gd name="connsiteY3" fmla="*/ 1742033 h 1742033"/>
              <a:gd name="connsiteX4" fmla="*/ 1201401 w 1201401"/>
              <a:gd name="connsiteY4" fmla="*/ 1742033 h 1742033"/>
              <a:gd name="connsiteX5" fmla="*/ 1194727 w 1201401"/>
              <a:gd name="connsiteY5" fmla="*/ 594027 h 1742033"/>
              <a:gd name="connsiteX6" fmla="*/ 907726 w 1201401"/>
              <a:gd name="connsiteY6" fmla="*/ 594027 h 1742033"/>
              <a:gd name="connsiteX7" fmla="*/ 907726 w 1201401"/>
              <a:gd name="connsiteY7" fmla="*/ 313700 h 1742033"/>
              <a:gd name="connsiteX8" fmla="*/ 594026 w 1201401"/>
              <a:gd name="connsiteY8" fmla="*/ 313700 h 1742033"/>
              <a:gd name="connsiteX9" fmla="*/ 600701 w 1201401"/>
              <a:gd name="connsiteY9" fmla="*/ 20024 h 1742033"/>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67699 w 1175074"/>
              <a:gd name="connsiteY8" fmla="*/ 293676 h 1722009"/>
              <a:gd name="connsiteX9" fmla="*/ 574374 w 1175074"/>
              <a:gd name="connsiteY9" fmla="*/ 0 h 1722009"/>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84199 w 1175074"/>
              <a:gd name="connsiteY8" fmla="*/ 291196 h 1722009"/>
              <a:gd name="connsiteX9" fmla="*/ 574374 w 1175074"/>
              <a:gd name="connsiteY9" fmla="*/ 0 h 1722009"/>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84199 w 1175074"/>
              <a:gd name="connsiteY8" fmla="*/ 291196 h 1722009"/>
              <a:gd name="connsiteX9" fmla="*/ 584199 w 1175074"/>
              <a:gd name="connsiteY9" fmla="*/ 0 h 1722009"/>
              <a:gd name="connsiteX0" fmla="*/ 0 w 1170625"/>
              <a:gd name="connsiteY0" fmla="*/ 2271 h 1722009"/>
              <a:gd name="connsiteX1" fmla="*/ 0 w 1170625"/>
              <a:gd name="connsiteY1" fmla="*/ 867459 h 1722009"/>
              <a:gd name="connsiteX2" fmla="*/ 581048 w 1170625"/>
              <a:gd name="connsiteY2" fmla="*/ 867679 h 1722009"/>
              <a:gd name="connsiteX3" fmla="*/ 581048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1048 w 1170625"/>
              <a:gd name="connsiteY2" fmla="*/ 86767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10" fmla="*/ 0 w 1170625"/>
              <a:gd name="connsiteY10" fmla="*/ 2271 h 1722009"/>
              <a:gd name="connsiteX0" fmla="*/ 0 w 1170625"/>
              <a:gd name="connsiteY0" fmla="*/ 2271 h 1722009"/>
              <a:gd name="connsiteX1" fmla="*/ 0 w 1170625"/>
              <a:gd name="connsiteY1" fmla="*/ 867459 h 1722009"/>
              <a:gd name="connsiteX2" fmla="*/ 585313 w 1170625"/>
              <a:gd name="connsiteY2" fmla="*/ 1434672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10" fmla="*/ 0 w 1170625"/>
              <a:gd name="connsiteY10" fmla="*/ 2271 h 1722009"/>
              <a:gd name="connsiteX0" fmla="*/ 0 w 1170625"/>
              <a:gd name="connsiteY0" fmla="*/ 2271 h 1722009"/>
              <a:gd name="connsiteX1" fmla="*/ 297976 w 1170625"/>
              <a:gd name="connsiteY1" fmla="*/ 1434672 h 1722009"/>
              <a:gd name="connsiteX2" fmla="*/ 585313 w 1170625"/>
              <a:gd name="connsiteY2" fmla="*/ 1434672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10" fmla="*/ 0 w 1170625"/>
              <a:gd name="connsiteY10" fmla="*/ 2271 h 1722009"/>
              <a:gd name="connsiteX0" fmla="*/ 0 w 876242"/>
              <a:gd name="connsiteY0" fmla="*/ 569484 h 1722009"/>
              <a:gd name="connsiteX1" fmla="*/ 3593 w 876242"/>
              <a:gd name="connsiteY1" fmla="*/ 1434672 h 1722009"/>
              <a:gd name="connsiteX2" fmla="*/ 290930 w 876242"/>
              <a:gd name="connsiteY2" fmla="*/ 1434672 h 1722009"/>
              <a:gd name="connsiteX3" fmla="*/ 289817 w 876242"/>
              <a:gd name="connsiteY3" fmla="*/ 1722009 h 1722009"/>
              <a:gd name="connsiteX4" fmla="*/ 874016 w 876242"/>
              <a:gd name="connsiteY4" fmla="*/ 1722009 h 1722009"/>
              <a:gd name="connsiteX5" fmla="*/ 874017 w 876242"/>
              <a:gd name="connsiteY5" fmla="*/ 574003 h 1722009"/>
              <a:gd name="connsiteX6" fmla="*/ 587016 w 876242"/>
              <a:gd name="connsiteY6" fmla="*/ 574003 h 1722009"/>
              <a:gd name="connsiteX7" fmla="*/ 587016 w 876242"/>
              <a:gd name="connsiteY7" fmla="*/ 293676 h 1722009"/>
              <a:gd name="connsiteX8" fmla="*/ 289816 w 876242"/>
              <a:gd name="connsiteY8" fmla="*/ 291196 h 1722009"/>
              <a:gd name="connsiteX9" fmla="*/ 289816 w 876242"/>
              <a:gd name="connsiteY9" fmla="*/ 0 h 1722009"/>
              <a:gd name="connsiteX10" fmla="*/ 0 w 876242"/>
              <a:gd name="connsiteY10" fmla="*/ 569484 h 1722009"/>
              <a:gd name="connsiteX0" fmla="*/ 0 w 876242"/>
              <a:gd name="connsiteY0" fmla="*/ 278288 h 1430813"/>
              <a:gd name="connsiteX1" fmla="*/ 3593 w 876242"/>
              <a:gd name="connsiteY1" fmla="*/ 1143476 h 1430813"/>
              <a:gd name="connsiteX2" fmla="*/ 290930 w 876242"/>
              <a:gd name="connsiteY2" fmla="*/ 1143476 h 1430813"/>
              <a:gd name="connsiteX3" fmla="*/ 289817 w 876242"/>
              <a:gd name="connsiteY3" fmla="*/ 1430813 h 1430813"/>
              <a:gd name="connsiteX4" fmla="*/ 874016 w 876242"/>
              <a:gd name="connsiteY4" fmla="*/ 1430813 h 1430813"/>
              <a:gd name="connsiteX5" fmla="*/ 874017 w 876242"/>
              <a:gd name="connsiteY5" fmla="*/ 282807 h 1430813"/>
              <a:gd name="connsiteX6" fmla="*/ 587016 w 876242"/>
              <a:gd name="connsiteY6" fmla="*/ 282807 h 1430813"/>
              <a:gd name="connsiteX7" fmla="*/ 587016 w 876242"/>
              <a:gd name="connsiteY7" fmla="*/ 2480 h 1430813"/>
              <a:gd name="connsiteX8" fmla="*/ 289816 w 876242"/>
              <a:gd name="connsiteY8" fmla="*/ 0 h 1430813"/>
              <a:gd name="connsiteX9" fmla="*/ 0 w 876242"/>
              <a:gd name="connsiteY9" fmla="*/ 278288 h 1430813"/>
              <a:gd name="connsiteX0" fmla="*/ 0 w 876242"/>
              <a:gd name="connsiteY0" fmla="*/ 278288 h 1430813"/>
              <a:gd name="connsiteX1" fmla="*/ 3593 w 876242"/>
              <a:gd name="connsiteY1" fmla="*/ 1143476 h 1430813"/>
              <a:gd name="connsiteX2" fmla="*/ 290930 w 876242"/>
              <a:gd name="connsiteY2" fmla="*/ 1143476 h 1430813"/>
              <a:gd name="connsiteX3" fmla="*/ 289817 w 876242"/>
              <a:gd name="connsiteY3" fmla="*/ 1430813 h 1430813"/>
              <a:gd name="connsiteX4" fmla="*/ 874016 w 876242"/>
              <a:gd name="connsiteY4" fmla="*/ 1430813 h 1430813"/>
              <a:gd name="connsiteX5" fmla="*/ 874017 w 876242"/>
              <a:gd name="connsiteY5" fmla="*/ 282807 h 1430813"/>
              <a:gd name="connsiteX6" fmla="*/ 587016 w 876242"/>
              <a:gd name="connsiteY6" fmla="*/ 282807 h 1430813"/>
              <a:gd name="connsiteX7" fmla="*/ 289816 w 876242"/>
              <a:gd name="connsiteY7" fmla="*/ 0 h 1430813"/>
              <a:gd name="connsiteX8" fmla="*/ 0 w 876242"/>
              <a:gd name="connsiteY8" fmla="*/ 278288 h 1430813"/>
              <a:gd name="connsiteX0" fmla="*/ 0 w 876242"/>
              <a:gd name="connsiteY0" fmla="*/ 278288 h 1430813"/>
              <a:gd name="connsiteX1" fmla="*/ 3593 w 876242"/>
              <a:gd name="connsiteY1" fmla="*/ 1143476 h 1430813"/>
              <a:gd name="connsiteX2" fmla="*/ 290930 w 876242"/>
              <a:gd name="connsiteY2" fmla="*/ 1143476 h 1430813"/>
              <a:gd name="connsiteX3" fmla="*/ 289817 w 876242"/>
              <a:gd name="connsiteY3" fmla="*/ 1430813 h 1430813"/>
              <a:gd name="connsiteX4" fmla="*/ 587792 w 876242"/>
              <a:gd name="connsiteY4" fmla="*/ 1430813 h 1430813"/>
              <a:gd name="connsiteX5" fmla="*/ 874017 w 876242"/>
              <a:gd name="connsiteY5" fmla="*/ 282807 h 1430813"/>
              <a:gd name="connsiteX6" fmla="*/ 587016 w 876242"/>
              <a:gd name="connsiteY6" fmla="*/ 282807 h 1430813"/>
              <a:gd name="connsiteX7" fmla="*/ 289816 w 876242"/>
              <a:gd name="connsiteY7" fmla="*/ 0 h 1430813"/>
              <a:gd name="connsiteX8" fmla="*/ 0 w 876242"/>
              <a:gd name="connsiteY8" fmla="*/ 278288 h 1430813"/>
              <a:gd name="connsiteX0" fmla="*/ 0 w 587792"/>
              <a:gd name="connsiteY0" fmla="*/ 278288 h 1430813"/>
              <a:gd name="connsiteX1" fmla="*/ 3593 w 587792"/>
              <a:gd name="connsiteY1" fmla="*/ 1143476 h 1430813"/>
              <a:gd name="connsiteX2" fmla="*/ 290930 w 587792"/>
              <a:gd name="connsiteY2" fmla="*/ 1143476 h 1430813"/>
              <a:gd name="connsiteX3" fmla="*/ 289817 w 587792"/>
              <a:gd name="connsiteY3" fmla="*/ 1430813 h 1430813"/>
              <a:gd name="connsiteX4" fmla="*/ 587792 w 587792"/>
              <a:gd name="connsiteY4" fmla="*/ 1430813 h 1430813"/>
              <a:gd name="connsiteX5" fmla="*/ 585249 w 587792"/>
              <a:gd name="connsiteY5" fmla="*/ 854551 h 1430813"/>
              <a:gd name="connsiteX6" fmla="*/ 587016 w 587792"/>
              <a:gd name="connsiteY6" fmla="*/ 282807 h 1430813"/>
              <a:gd name="connsiteX7" fmla="*/ 289816 w 587792"/>
              <a:gd name="connsiteY7" fmla="*/ 0 h 1430813"/>
              <a:gd name="connsiteX8" fmla="*/ 0 w 587792"/>
              <a:gd name="connsiteY8" fmla="*/ 278288 h 1430813"/>
              <a:gd name="connsiteX0" fmla="*/ 0 w 876718"/>
              <a:gd name="connsiteY0" fmla="*/ 278288 h 1430813"/>
              <a:gd name="connsiteX1" fmla="*/ 3593 w 876718"/>
              <a:gd name="connsiteY1" fmla="*/ 1143476 h 1430813"/>
              <a:gd name="connsiteX2" fmla="*/ 290930 w 876718"/>
              <a:gd name="connsiteY2" fmla="*/ 1143476 h 1430813"/>
              <a:gd name="connsiteX3" fmla="*/ 289817 w 876718"/>
              <a:gd name="connsiteY3" fmla="*/ 1430813 h 1430813"/>
              <a:gd name="connsiteX4" fmla="*/ 587792 w 876718"/>
              <a:gd name="connsiteY4" fmla="*/ 1430813 h 1430813"/>
              <a:gd name="connsiteX5" fmla="*/ 585249 w 876718"/>
              <a:gd name="connsiteY5" fmla="*/ 854551 h 1430813"/>
              <a:gd name="connsiteX6" fmla="*/ 876718 w 876718"/>
              <a:gd name="connsiteY6" fmla="*/ 854551 h 1430813"/>
              <a:gd name="connsiteX7" fmla="*/ 289816 w 876718"/>
              <a:gd name="connsiteY7" fmla="*/ 0 h 1430813"/>
              <a:gd name="connsiteX8" fmla="*/ 0 w 876718"/>
              <a:gd name="connsiteY8" fmla="*/ 278288 h 1430813"/>
              <a:gd name="connsiteX0" fmla="*/ 0 w 876718"/>
              <a:gd name="connsiteY0" fmla="*/ 2271 h 1154796"/>
              <a:gd name="connsiteX1" fmla="*/ 3593 w 876718"/>
              <a:gd name="connsiteY1" fmla="*/ 867459 h 1154796"/>
              <a:gd name="connsiteX2" fmla="*/ 290930 w 876718"/>
              <a:gd name="connsiteY2" fmla="*/ 867459 h 1154796"/>
              <a:gd name="connsiteX3" fmla="*/ 289817 w 876718"/>
              <a:gd name="connsiteY3" fmla="*/ 1154796 h 1154796"/>
              <a:gd name="connsiteX4" fmla="*/ 587792 w 876718"/>
              <a:gd name="connsiteY4" fmla="*/ 1154796 h 1154796"/>
              <a:gd name="connsiteX5" fmla="*/ 585249 w 876718"/>
              <a:gd name="connsiteY5" fmla="*/ 578534 h 1154796"/>
              <a:gd name="connsiteX6" fmla="*/ 876718 w 876718"/>
              <a:gd name="connsiteY6" fmla="*/ 578534 h 1154796"/>
              <a:gd name="connsiteX7" fmla="*/ 876718 w 876718"/>
              <a:gd name="connsiteY7" fmla="*/ 0 h 1154796"/>
              <a:gd name="connsiteX8" fmla="*/ 0 w 876718"/>
              <a:gd name="connsiteY8" fmla="*/ 2271 h 1154796"/>
              <a:gd name="connsiteX0" fmla="*/ 0 w 876718"/>
              <a:gd name="connsiteY0" fmla="*/ 2271 h 1154796"/>
              <a:gd name="connsiteX1" fmla="*/ 3593 w 876718"/>
              <a:gd name="connsiteY1" fmla="*/ 867459 h 1154796"/>
              <a:gd name="connsiteX2" fmla="*/ 290930 w 876718"/>
              <a:gd name="connsiteY2" fmla="*/ 867459 h 1154796"/>
              <a:gd name="connsiteX3" fmla="*/ 289817 w 876718"/>
              <a:gd name="connsiteY3" fmla="*/ 1154796 h 1154796"/>
              <a:gd name="connsiteX4" fmla="*/ 578633 w 876718"/>
              <a:gd name="connsiteY4" fmla="*/ 1154795 h 1154796"/>
              <a:gd name="connsiteX5" fmla="*/ 585249 w 876718"/>
              <a:gd name="connsiteY5" fmla="*/ 578534 h 1154796"/>
              <a:gd name="connsiteX6" fmla="*/ 876718 w 876718"/>
              <a:gd name="connsiteY6" fmla="*/ 578534 h 1154796"/>
              <a:gd name="connsiteX7" fmla="*/ 876718 w 876718"/>
              <a:gd name="connsiteY7" fmla="*/ 0 h 1154796"/>
              <a:gd name="connsiteX8" fmla="*/ 0 w 876718"/>
              <a:gd name="connsiteY8" fmla="*/ 2271 h 1154796"/>
              <a:gd name="connsiteX0" fmla="*/ 0 w 876718"/>
              <a:gd name="connsiteY0" fmla="*/ 2271 h 1154796"/>
              <a:gd name="connsiteX1" fmla="*/ 3593 w 876718"/>
              <a:gd name="connsiteY1" fmla="*/ 867459 h 1154796"/>
              <a:gd name="connsiteX2" fmla="*/ 290930 w 876718"/>
              <a:gd name="connsiteY2" fmla="*/ 867459 h 1154796"/>
              <a:gd name="connsiteX3" fmla="*/ 289817 w 876718"/>
              <a:gd name="connsiteY3" fmla="*/ 1154796 h 1154796"/>
              <a:gd name="connsiteX4" fmla="*/ 578633 w 876718"/>
              <a:gd name="connsiteY4" fmla="*/ 1154795 h 1154796"/>
              <a:gd name="connsiteX5" fmla="*/ 578633 w 876718"/>
              <a:gd name="connsiteY5" fmla="*/ 578532 h 1154796"/>
              <a:gd name="connsiteX6" fmla="*/ 876718 w 876718"/>
              <a:gd name="connsiteY6" fmla="*/ 578534 h 1154796"/>
              <a:gd name="connsiteX7" fmla="*/ 876718 w 876718"/>
              <a:gd name="connsiteY7" fmla="*/ 0 h 1154796"/>
              <a:gd name="connsiteX8" fmla="*/ 0 w 876718"/>
              <a:gd name="connsiteY8" fmla="*/ 2271 h 1154796"/>
              <a:gd name="connsiteX0" fmla="*/ 0 w 876718"/>
              <a:gd name="connsiteY0" fmla="*/ 2271 h 1154796"/>
              <a:gd name="connsiteX1" fmla="*/ 3593 w 876718"/>
              <a:gd name="connsiteY1" fmla="*/ 867459 h 1154796"/>
              <a:gd name="connsiteX2" fmla="*/ 290930 w 876718"/>
              <a:gd name="connsiteY2" fmla="*/ 867459 h 1154796"/>
              <a:gd name="connsiteX3" fmla="*/ 289817 w 876718"/>
              <a:gd name="connsiteY3" fmla="*/ 1154796 h 1154796"/>
              <a:gd name="connsiteX4" fmla="*/ 578633 w 876718"/>
              <a:gd name="connsiteY4" fmla="*/ 1154795 h 1154796"/>
              <a:gd name="connsiteX5" fmla="*/ 586603 w 876718"/>
              <a:gd name="connsiteY5" fmla="*/ 578532 h 1154796"/>
              <a:gd name="connsiteX6" fmla="*/ 876718 w 876718"/>
              <a:gd name="connsiteY6" fmla="*/ 578534 h 1154796"/>
              <a:gd name="connsiteX7" fmla="*/ 876718 w 876718"/>
              <a:gd name="connsiteY7" fmla="*/ 0 h 1154796"/>
              <a:gd name="connsiteX8" fmla="*/ 0 w 876718"/>
              <a:gd name="connsiteY8" fmla="*/ 2271 h 1154796"/>
              <a:gd name="connsiteX0" fmla="*/ 0 w 876718"/>
              <a:gd name="connsiteY0" fmla="*/ 2271 h 1154796"/>
              <a:gd name="connsiteX1" fmla="*/ 3593 w 876718"/>
              <a:gd name="connsiteY1" fmla="*/ 867459 h 1154796"/>
              <a:gd name="connsiteX2" fmla="*/ 290930 w 876718"/>
              <a:gd name="connsiteY2" fmla="*/ 867459 h 1154796"/>
              <a:gd name="connsiteX3" fmla="*/ 289817 w 876718"/>
              <a:gd name="connsiteY3" fmla="*/ 1154796 h 1154796"/>
              <a:gd name="connsiteX4" fmla="*/ 586603 w 876718"/>
              <a:gd name="connsiteY4" fmla="*/ 1154796 h 1154796"/>
              <a:gd name="connsiteX5" fmla="*/ 586603 w 876718"/>
              <a:gd name="connsiteY5" fmla="*/ 578532 h 1154796"/>
              <a:gd name="connsiteX6" fmla="*/ 876718 w 876718"/>
              <a:gd name="connsiteY6" fmla="*/ 578534 h 1154796"/>
              <a:gd name="connsiteX7" fmla="*/ 876718 w 876718"/>
              <a:gd name="connsiteY7" fmla="*/ 0 h 1154796"/>
              <a:gd name="connsiteX8" fmla="*/ 0 w 876718"/>
              <a:gd name="connsiteY8" fmla="*/ 2271 h 1154796"/>
              <a:gd name="connsiteX0" fmla="*/ 0 w 884689"/>
              <a:gd name="connsiteY0" fmla="*/ 0 h 1154796"/>
              <a:gd name="connsiteX1" fmla="*/ 11564 w 884689"/>
              <a:gd name="connsiteY1" fmla="*/ 867459 h 1154796"/>
              <a:gd name="connsiteX2" fmla="*/ 298901 w 884689"/>
              <a:gd name="connsiteY2" fmla="*/ 867459 h 1154796"/>
              <a:gd name="connsiteX3" fmla="*/ 297788 w 884689"/>
              <a:gd name="connsiteY3" fmla="*/ 1154796 h 1154796"/>
              <a:gd name="connsiteX4" fmla="*/ 594574 w 884689"/>
              <a:gd name="connsiteY4" fmla="*/ 1154796 h 1154796"/>
              <a:gd name="connsiteX5" fmla="*/ 594574 w 884689"/>
              <a:gd name="connsiteY5" fmla="*/ 578532 h 1154796"/>
              <a:gd name="connsiteX6" fmla="*/ 884689 w 884689"/>
              <a:gd name="connsiteY6" fmla="*/ 578534 h 1154796"/>
              <a:gd name="connsiteX7" fmla="*/ 884689 w 884689"/>
              <a:gd name="connsiteY7" fmla="*/ 0 h 1154796"/>
              <a:gd name="connsiteX8" fmla="*/ 0 w 884689"/>
              <a:gd name="connsiteY8" fmla="*/ 0 h 1154796"/>
              <a:gd name="connsiteX0" fmla="*/ 0 w 884689"/>
              <a:gd name="connsiteY0" fmla="*/ 0 h 1154796"/>
              <a:gd name="connsiteX1" fmla="*/ 6586 w 884689"/>
              <a:gd name="connsiteY1" fmla="*/ 867458 h 1154796"/>
              <a:gd name="connsiteX2" fmla="*/ 298901 w 884689"/>
              <a:gd name="connsiteY2" fmla="*/ 867459 h 1154796"/>
              <a:gd name="connsiteX3" fmla="*/ 297788 w 884689"/>
              <a:gd name="connsiteY3" fmla="*/ 1154796 h 1154796"/>
              <a:gd name="connsiteX4" fmla="*/ 594574 w 884689"/>
              <a:gd name="connsiteY4" fmla="*/ 1154796 h 1154796"/>
              <a:gd name="connsiteX5" fmla="*/ 594574 w 884689"/>
              <a:gd name="connsiteY5" fmla="*/ 578532 h 1154796"/>
              <a:gd name="connsiteX6" fmla="*/ 884689 w 884689"/>
              <a:gd name="connsiteY6" fmla="*/ 578534 h 1154796"/>
              <a:gd name="connsiteX7" fmla="*/ 884689 w 884689"/>
              <a:gd name="connsiteY7" fmla="*/ 0 h 1154796"/>
              <a:gd name="connsiteX8" fmla="*/ 0 w 884689"/>
              <a:gd name="connsiteY8" fmla="*/ 0 h 1154796"/>
              <a:gd name="connsiteX0" fmla="*/ 2583 w 879301"/>
              <a:gd name="connsiteY0" fmla="*/ 0 h 1154796"/>
              <a:gd name="connsiteX1" fmla="*/ 1198 w 879301"/>
              <a:gd name="connsiteY1" fmla="*/ 867458 h 1154796"/>
              <a:gd name="connsiteX2" fmla="*/ 293513 w 879301"/>
              <a:gd name="connsiteY2" fmla="*/ 867459 h 1154796"/>
              <a:gd name="connsiteX3" fmla="*/ 292400 w 879301"/>
              <a:gd name="connsiteY3" fmla="*/ 1154796 h 1154796"/>
              <a:gd name="connsiteX4" fmla="*/ 589186 w 879301"/>
              <a:gd name="connsiteY4" fmla="*/ 1154796 h 1154796"/>
              <a:gd name="connsiteX5" fmla="*/ 589186 w 879301"/>
              <a:gd name="connsiteY5" fmla="*/ 578532 h 1154796"/>
              <a:gd name="connsiteX6" fmla="*/ 879301 w 879301"/>
              <a:gd name="connsiteY6" fmla="*/ 578534 h 1154796"/>
              <a:gd name="connsiteX7" fmla="*/ 879301 w 879301"/>
              <a:gd name="connsiteY7" fmla="*/ 0 h 1154796"/>
              <a:gd name="connsiteX8" fmla="*/ 2583 w 879301"/>
              <a:gd name="connsiteY8" fmla="*/ 0 h 1154796"/>
              <a:gd name="connsiteX0" fmla="*/ 2583 w 879301"/>
              <a:gd name="connsiteY0" fmla="*/ 0 h 1154796"/>
              <a:gd name="connsiteX1" fmla="*/ 1198 w 879301"/>
              <a:gd name="connsiteY1" fmla="*/ 867458 h 1154796"/>
              <a:gd name="connsiteX2" fmla="*/ 293513 w 879301"/>
              <a:gd name="connsiteY2" fmla="*/ 867459 h 1154796"/>
              <a:gd name="connsiteX3" fmla="*/ 292400 w 879301"/>
              <a:gd name="connsiteY3" fmla="*/ 1154796 h 1154796"/>
              <a:gd name="connsiteX4" fmla="*/ 589186 w 879301"/>
              <a:gd name="connsiteY4" fmla="*/ 1154795 h 1154796"/>
              <a:gd name="connsiteX5" fmla="*/ 589186 w 879301"/>
              <a:gd name="connsiteY5" fmla="*/ 578532 h 1154796"/>
              <a:gd name="connsiteX6" fmla="*/ 879301 w 879301"/>
              <a:gd name="connsiteY6" fmla="*/ 578534 h 1154796"/>
              <a:gd name="connsiteX7" fmla="*/ 879301 w 879301"/>
              <a:gd name="connsiteY7" fmla="*/ 0 h 1154796"/>
              <a:gd name="connsiteX8" fmla="*/ 2583 w 879301"/>
              <a:gd name="connsiteY8" fmla="*/ 0 h 1154796"/>
              <a:gd name="connsiteX0" fmla="*/ 2583 w 879301"/>
              <a:gd name="connsiteY0" fmla="*/ 0 h 1154796"/>
              <a:gd name="connsiteX1" fmla="*/ 1198 w 879301"/>
              <a:gd name="connsiteY1" fmla="*/ 867458 h 1154796"/>
              <a:gd name="connsiteX2" fmla="*/ 293513 w 879301"/>
              <a:gd name="connsiteY2" fmla="*/ 867459 h 1154796"/>
              <a:gd name="connsiteX3" fmla="*/ 292400 w 879301"/>
              <a:gd name="connsiteY3" fmla="*/ 1154796 h 1154796"/>
              <a:gd name="connsiteX4" fmla="*/ 589186 w 879301"/>
              <a:gd name="connsiteY4" fmla="*/ 1154795 h 1154796"/>
              <a:gd name="connsiteX5" fmla="*/ 581216 w 879301"/>
              <a:gd name="connsiteY5" fmla="*/ 578532 h 1154796"/>
              <a:gd name="connsiteX6" fmla="*/ 879301 w 879301"/>
              <a:gd name="connsiteY6" fmla="*/ 578534 h 1154796"/>
              <a:gd name="connsiteX7" fmla="*/ 879301 w 879301"/>
              <a:gd name="connsiteY7" fmla="*/ 0 h 1154796"/>
              <a:gd name="connsiteX8" fmla="*/ 2583 w 879301"/>
              <a:gd name="connsiteY8" fmla="*/ 0 h 1154796"/>
              <a:gd name="connsiteX0" fmla="*/ 2583 w 879301"/>
              <a:gd name="connsiteY0" fmla="*/ 0 h 1154796"/>
              <a:gd name="connsiteX1" fmla="*/ 1198 w 879301"/>
              <a:gd name="connsiteY1" fmla="*/ 867458 h 1154796"/>
              <a:gd name="connsiteX2" fmla="*/ 293513 w 879301"/>
              <a:gd name="connsiteY2" fmla="*/ 867459 h 1154796"/>
              <a:gd name="connsiteX3" fmla="*/ 292400 w 879301"/>
              <a:gd name="connsiteY3" fmla="*/ 1154796 h 1154796"/>
              <a:gd name="connsiteX4" fmla="*/ 583468 w 879301"/>
              <a:gd name="connsiteY4" fmla="*/ 1154796 h 1154796"/>
              <a:gd name="connsiteX5" fmla="*/ 581216 w 879301"/>
              <a:gd name="connsiteY5" fmla="*/ 578532 h 1154796"/>
              <a:gd name="connsiteX6" fmla="*/ 879301 w 879301"/>
              <a:gd name="connsiteY6" fmla="*/ 578534 h 1154796"/>
              <a:gd name="connsiteX7" fmla="*/ 879301 w 879301"/>
              <a:gd name="connsiteY7" fmla="*/ 0 h 1154796"/>
              <a:gd name="connsiteX8" fmla="*/ 2583 w 879301"/>
              <a:gd name="connsiteY8" fmla="*/ 0 h 115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301" h="1154796">
                <a:moveTo>
                  <a:pt x="2583" y="0"/>
                </a:moveTo>
                <a:cubicBezTo>
                  <a:pt x="3781" y="288396"/>
                  <a:pt x="0" y="579062"/>
                  <a:pt x="1198" y="867458"/>
                </a:cubicBezTo>
                <a:lnTo>
                  <a:pt x="293513" y="867459"/>
                </a:lnTo>
                <a:cubicBezTo>
                  <a:pt x="294564" y="1152236"/>
                  <a:pt x="291349" y="870019"/>
                  <a:pt x="292400" y="1154796"/>
                </a:cubicBezTo>
                <a:lnTo>
                  <a:pt x="583468" y="1154796"/>
                </a:lnTo>
                <a:cubicBezTo>
                  <a:pt x="581243" y="772127"/>
                  <a:pt x="583441" y="961201"/>
                  <a:pt x="581216" y="578532"/>
                </a:cubicBezTo>
                <a:lnTo>
                  <a:pt x="879301" y="578534"/>
                </a:lnTo>
                <a:lnTo>
                  <a:pt x="879301" y="0"/>
                </a:lnTo>
                <a:lnTo>
                  <a:pt x="2583" y="0"/>
                </a:lnTo>
                <a:close/>
              </a:path>
            </a:pathLst>
          </a:custGeom>
          <a:noFill/>
          <a:ln w="34925">
            <a:solidFill>
              <a:srgbClr val="00B050"/>
            </a:solidFill>
          </a:ln>
        </p:spPr>
        <p:style>
          <a:lnRef idx="1">
            <a:schemeClr val="accent1"/>
          </a:lnRef>
          <a:fillRef idx="0">
            <a:schemeClr val="accent1"/>
          </a:fillRef>
          <a:effectRef idx="0">
            <a:schemeClr val="accent1"/>
          </a:effectRef>
          <a:fontRef idx="minor">
            <a:schemeClr val="tx1"/>
          </a:fontRef>
        </p:style>
        <p:txBody>
          <a:bodyPr lIns="126752" tIns="63377" rIns="126752" bIns="63377" anchor="ctr"/>
          <a:lstStyle/>
          <a:p>
            <a:pPr algn="ctr">
              <a:defRPr/>
            </a:pPr>
            <a:endParaRPr lang="en-US" dirty="0"/>
          </a:p>
        </p:txBody>
      </p:sp>
      <p:sp>
        <p:nvSpPr>
          <p:cNvPr id="154" name="Freeform 153"/>
          <p:cNvSpPr/>
          <p:nvPr/>
        </p:nvSpPr>
        <p:spPr>
          <a:xfrm>
            <a:off x="2832100" y="3844925"/>
            <a:ext cx="773113" cy="768350"/>
          </a:xfrm>
          <a:custGeom>
            <a:avLst/>
            <a:gdLst>
              <a:gd name="connsiteX0" fmla="*/ 33372 w 1234773"/>
              <a:gd name="connsiteY0" fmla="*/ 0 h 1742033"/>
              <a:gd name="connsiteX1" fmla="*/ 0 w 1234773"/>
              <a:gd name="connsiteY1" fmla="*/ 907726 h 1742033"/>
              <a:gd name="connsiteX2" fmla="*/ 640747 w 1234773"/>
              <a:gd name="connsiteY2" fmla="*/ 887703 h 1742033"/>
              <a:gd name="connsiteX3" fmla="*/ 640747 w 1234773"/>
              <a:gd name="connsiteY3" fmla="*/ 1742033 h 1742033"/>
              <a:gd name="connsiteX4" fmla="*/ 1234773 w 1234773"/>
              <a:gd name="connsiteY4" fmla="*/ 1742033 h 1742033"/>
              <a:gd name="connsiteX5" fmla="*/ 1228099 w 1234773"/>
              <a:gd name="connsiteY5" fmla="*/ 594027 h 1742033"/>
              <a:gd name="connsiteX6" fmla="*/ 941098 w 1234773"/>
              <a:gd name="connsiteY6" fmla="*/ 594027 h 1742033"/>
              <a:gd name="connsiteX7" fmla="*/ 941098 w 1234773"/>
              <a:gd name="connsiteY7" fmla="*/ 313700 h 1742033"/>
              <a:gd name="connsiteX8" fmla="*/ 627398 w 1234773"/>
              <a:gd name="connsiteY8" fmla="*/ 313700 h 1742033"/>
              <a:gd name="connsiteX9" fmla="*/ 634073 w 1234773"/>
              <a:gd name="connsiteY9" fmla="*/ 20024 h 1742033"/>
              <a:gd name="connsiteX0" fmla="*/ 0 w 1201401"/>
              <a:gd name="connsiteY0" fmla="*/ 0 h 1742033"/>
              <a:gd name="connsiteX1" fmla="*/ 26327 w 1201401"/>
              <a:gd name="connsiteY1" fmla="*/ 887483 h 1742033"/>
              <a:gd name="connsiteX2" fmla="*/ 607375 w 1201401"/>
              <a:gd name="connsiteY2" fmla="*/ 887703 h 1742033"/>
              <a:gd name="connsiteX3" fmla="*/ 607375 w 1201401"/>
              <a:gd name="connsiteY3" fmla="*/ 1742033 h 1742033"/>
              <a:gd name="connsiteX4" fmla="*/ 1201401 w 1201401"/>
              <a:gd name="connsiteY4" fmla="*/ 1742033 h 1742033"/>
              <a:gd name="connsiteX5" fmla="*/ 1194727 w 1201401"/>
              <a:gd name="connsiteY5" fmla="*/ 594027 h 1742033"/>
              <a:gd name="connsiteX6" fmla="*/ 907726 w 1201401"/>
              <a:gd name="connsiteY6" fmla="*/ 594027 h 1742033"/>
              <a:gd name="connsiteX7" fmla="*/ 907726 w 1201401"/>
              <a:gd name="connsiteY7" fmla="*/ 313700 h 1742033"/>
              <a:gd name="connsiteX8" fmla="*/ 594026 w 1201401"/>
              <a:gd name="connsiteY8" fmla="*/ 313700 h 1742033"/>
              <a:gd name="connsiteX9" fmla="*/ 600701 w 1201401"/>
              <a:gd name="connsiteY9" fmla="*/ 20024 h 1742033"/>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67699 w 1175074"/>
              <a:gd name="connsiteY8" fmla="*/ 293676 h 1722009"/>
              <a:gd name="connsiteX9" fmla="*/ 574374 w 1175074"/>
              <a:gd name="connsiteY9" fmla="*/ 0 h 1722009"/>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84199 w 1175074"/>
              <a:gd name="connsiteY8" fmla="*/ 291196 h 1722009"/>
              <a:gd name="connsiteX9" fmla="*/ 574374 w 1175074"/>
              <a:gd name="connsiteY9" fmla="*/ 0 h 1722009"/>
              <a:gd name="connsiteX0" fmla="*/ 0 w 1175074"/>
              <a:gd name="connsiteY0" fmla="*/ 2271 h 1722009"/>
              <a:gd name="connsiteX1" fmla="*/ 0 w 1175074"/>
              <a:gd name="connsiteY1" fmla="*/ 867459 h 1722009"/>
              <a:gd name="connsiteX2" fmla="*/ 581048 w 1175074"/>
              <a:gd name="connsiteY2" fmla="*/ 867679 h 1722009"/>
              <a:gd name="connsiteX3" fmla="*/ 581048 w 1175074"/>
              <a:gd name="connsiteY3" fmla="*/ 1722009 h 1722009"/>
              <a:gd name="connsiteX4" fmla="*/ 1175074 w 1175074"/>
              <a:gd name="connsiteY4" fmla="*/ 1722009 h 1722009"/>
              <a:gd name="connsiteX5" fmla="*/ 1168400 w 1175074"/>
              <a:gd name="connsiteY5" fmla="*/ 574003 h 1722009"/>
              <a:gd name="connsiteX6" fmla="*/ 881399 w 1175074"/>
              <a:gd name="connsiteY6" fmla="*/ 574003 h 1722009"/>
              <a:gd name="connsiteX7" fmla="*/ 881399 w 1175074"/>
              <a:gd name="connsiteY7" fmla="*/ 293676 h 1722009"/>
              <a:gd name="connsiteX8" fmla="*/ 584199 w 1175074"/>
              <a:gd name="connsiteY8" fmla="*/ 291196 h 1722009"/>
              <a:gd name="connsiteX9" fmla="*/ 584199 w 1175074"/>
              <a:gd name="connsiteY9" fmla="*/ 0 h 1722009"/>
              <a:gd name="connsiteX0" fmla="*/ 0 w 1170625"/>
              <a:gd name="connsiteY0" fmla="*/ 2271 h 1722009"/>
              <a:gd name="connsiteX1" fmla="*/ 0 w 1170625"/>
              <a:gd name="connsiteY1" fmla="*/ 867459 h 1722009"/>
              <a:gd name="connsiteX2" fmla="*/ 581048 w 1170625"/>
              <a:gd name="connsiteY2" fmla="*/ 867679 h 1722009"/>
              <a:gd name="connsiteX3" fmla="*/ 581048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1048 w 1170625"/>
              <a:gd name="connsiteY2" fmla="*/ 86767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291196 h 1722009"/>
              <a:gd name="connsiteX9" fmla="*/ 584199 w 1170625"/>
              <a:gd name="connsiteY9" fmla="*/ 0 h 1722009"/>
              <a:gd name="connsiteX10" fmla="*/ 0 w 1170625"/>
              <a:gd name="connsiteY10" fmla="*/ 2271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881399 w 1170625"/>
              <a:gd name="connsiteY7" fmla="*/ 293676 h 1722009"/>
              <a:gd name="connsiteX8" fmla="*/ 584199 w 1170625"/>
              <a:gd name="connsiteY8" fmla="*/ 0 h 1722009"/>
              <a:gd name="connsiteX9" fmla="*/ 0 w 1170625"/>
              <a:gd name="connsiteY9" fmla="*/ 2271 h 1722009"/>
              <a:gd name="connsiteX0" fmla="*/ 0 w 1170625"/>
              <a:gd name="connsiteY0" fmla="*/ 2271 h 1722009"/>
              <a:gd name="connsiteX1" fmla="*/ 0 w 1170625"/>
              <a:gd name="connsiteY1" fmla="*/ 867459 h 1722009"/>
              <a:gd name="connsiteX2" fmla="*/ 584200 w 1170625"/>
              <a:gd name="connsiteY2" fmla="*/ 867459 h 1722009"/>
              <a:gd name="connsiteX3" fmla="*/ 584200 w 1170625"/>
              <a:gd name="connsiteY3" fmla="*/ 1722009 h 1722009"/>
              <a:gd name="connsiteX4" fmla="*/ 1168399 w 1170625"/>
              <a:gd name="connsiteY4" fmla="*/ 1722009 h 1722009"/>
              <a:gd name="connsiteX5" fmla="*/ 1168400 w 1170625"/>
              <a:gd name="connsiteY5" fmla="*/ 574003 h 1722009"/>
              <a:gd name="connsiteX6" fmla="*/ 881399 w 1170625"/>
              <a:gd name="connsiteY6" fmla="*/ 574003 h 1722009"/>
              <a:gd name="connsiteX7" fmla="*/ 584199 w 1170625"/>
              <a:gd name="connsiteY7" fmla="*/ 0 h 1722009"/>
              <a:gd name="connsiteX8" fmla="*/ 0 w 1170625"/>
              <a:gd name="connsiteY8" fmla="*/ 2271 h 1722009"/>
              <a:gd name="connsiteX0" fmla="*/ 0 w 1170625"/>
              <a:gd name="connsiteY0" fmla="*/ 0 h 1719738"/>
              <a:gd name="connsiteX1" fmla="*/ 0 w 1170625"/>
              <a:gd name="connsiteY1" fmla="*/ 865188 h 1719738"/>
              <a:gd name="connsiteX2" fmla="*/ 584200 w 1170625"/>
              <a:gd name="connsiteY2" fmla="*/ 865188 h 1719738"/>
              <a:gd name="connsiteX3" fmla="*/ 584200 w 1170625"/>
              <a:gd name="connsiteY3" fmla="*/ 1719738 h 1719738"/>
              <a:gd name="connsiteX4" fmla="*/ 1168399 w 1170625"/>
              <a:gd name="connsiteY4" fmla="*/ 1719738 h 1719738"/>
              <a:gd name="connsiteX5" fmla="*/ 1168400 w 1170625"/>
              <a:gd name="connsiteY5" fmla="*/ 571732 h 1719738"/>
              <a:gd name="connsiteX6" fmla="*/ 881399 w 1170625"/>
              <a:gd name="connsiteY6" fmla="*/ 571732 h 1719738"/>
              <a:gd name="connsiteX7" fmla="*/ 0 w 1170625"/>
              <a:gd name="connsiteY7" fmla="*/ 0 h 1719738"/>
              <a:gd name="connsiteX0" fmla="*/ 0 w 1170625"/>
              <a:gd name="connsiteY0" fmla="*/ 0 h 1719738"/>
              <a:gd name="connsiteX1" fmla="*/ 584200 w 1170625"/>
              <a:gd name="connsiteY1" fmla="*/ 865188 h 1719738"/>
              <a:gd name="connsiteX2" fmla="*/ 584200 w 1170625"/>
              <a:gd name="connsiteY2" fmla="*/ 1719738 h 1719738"/>
              <a:gd name="connsiteX3" fmla="*/ 1168399 w 1170625"/>
              <a:gd name="connsiteY3" fmla="*/ 1719738 h 1719738"/>
              <a:gd name="connsiteX4" fmla="*/ 1168400 w 1170625"/>
              <a:gd name="connsiteY4" fmla="*/ 571732 h 1719738"/>
              <a:gd name="connsiteX5" fmla="*/ 881399 w 1170625"/>
              <a:gd name="connsiteY5" fmla="*/ 571732 h 1719738"/>
              <a:gd name="connsiteX6" fmla="*/ 0 w 1170625"/>
              <a:gd name="connsiteY6" fmla="*/ 0 h 1719738"/>
              <a:gd name="connsiteX0" fmla="*/ 298250 w 587476"/>
              <a:gd name="connsiteY0" fmla="*/ 0 h 1148006"/>
              <a:gd name="connsiteX1" fmla="*/ 1051 w 587476"/>
              <a:gd name="connsiteY1" fmla="*/ 293456 h 1148006"/>
              <a:gd name="connsiteX2" fmla="*/ 1051 w 587476"/>
              <a:gd name="connsiteY2" fmla="*/ 1148006 h 1148006"/>
              <a:gd name="connsiteX3" fmla="*/ 585250 w 587476"/>
              <a:gd name="connsiteY3" fmla="*/ 1148006 h 1148006"/>
              <a:gd name="connsiteX4" fmla="*/ 585251 w 587476"/>
              <a:gd name="connsiteY4" fmla="*/ 0 h 1148006"/>
              <a:gd name="connsiteX5" fmla="*/ 298250 w 587476"/>
              <a:gd name="connsiteY5" fmla="*/ 0 h 1148006"/>
              <a:gd name="connsiteX0" fmla="*/ 298250 w 587476"/>
              <a:gd name="connsiteY0" fmla="*/ 0 h 1148006"/>
              <a:gd name="connsiteX1" fmla="*/ 0 w 587476"/>
              <a:gd name="connsiteY1" fmla="*/ 566345 h 1148006"/>
              <a:gd name="connsiteX2" fmla="*/ 1051 w 587476"/>
              <a:gd name="connsiteY2" fmla="*/ 1148006 h 1148006"/>
              <a:gd name="connsiteX3" fmla="*/ 585250 w 587476"/>
              <a:gd name="connsiteY3" fmla="*/ 1148006 h 1148006"/>
              <a:gd name="connsiteX4" fmla="*/ 585251 w 587476"/>
              <a:gd name="connsiteY4" fmla="*/ 0 h 1148006"/>
              <a:gd name="connsiteX5" fmla="*/ 298250 w 587476"/>
              <a:gd name="connsiteY5" fmla="*/ 0 h 1148006"/>
              <a:gd name="connsiteX0" fmla="*/ 585251 w 587476"/>
              <a:gd name="connsiteY0" fmla="*/ 0 h 1148006"/>
              <a:gd name="connsiteX1" fmla="*/ 0 w 587476"/>
              <a:gd name="connsiteY1" fmla="*/ 566345 h 1148006"/>
              <a:gd name="connsiteX2" fmla="*/ 1051 w 587476"/>
              <a:gd name="connsiteY2" fmla="*/ 1148006 h 1148006"/>
              <a:gd name="connsiteX3" fmla="*/ 585250 w 587476"/>
              <a:gd name="connsiteY3" fmla="*/ 1148006 h 1148006"/>
              <a:gd name="connsiteX4" fmla="*/ 585251 w 587476"/>
              <a:gd name="connsiteY4" fmla="*/ 0 h 1148006"/>
              <a:gd name="connsiteX0" fmla="*/ 579855 w 585250"/>
              <a:gd name="connsiteY0" fmla="*/ 0 h 581661"/>
              <a:gd name="connsiteX1" fmla="*/ 0 w 585250"/>
              <a:gd name="connsiteY1" fmla="*/ 0 h 581661"/>
              <a:gd name="connsiteX2" fmla="*/ 1051 w 585250"/>
              <a:gd name="connsiteY2" fmla="*/ 581661 h 581661"/>
              <a:gd name="connsiteX3" fmla="*/ 585250 w 585250"/>
              <a:gd name="connsiteY3" fmla="*/ 581661 h 581661"/>
              <a:gd name="connsiteX4" fmla="*/ 579855 w 585250"/>
              <a:gd name="connsiteY4" fmla="*/ 0 h 581661"/>
              <a:gd name="connsiteX0" fmla="*/ 579855 w 585250"/>
              <a:gd name="connsiteY0" fmla="*/ 0 h 581661"/>
              <a:gd name="connsiteX1" fmla="*/ 3593 w 585250"/>
              <a:gd name="connsiteY1" fmla="*/ 0 h 581661"/>
              <a:gd name="connsiteX2" fmla="*/ 1051 w 585250"/>
              <a:gd name="connsiteY2" fmla="*/ 581661 h 581661"/>
              <a:gd name="connsiteX3" fmla="*/ 585250 w 585250"/>
              <a:gd name="connsiteY3" fmla="*/ 581661 h 581661"/>
              <a:gd name="connsiteX4" fmla="*/ 579855 w 585250"/>
              <a:gd name="connsiteY4" fmla="*/ 0 h 581661"/>
              <a:gd name="connsiteX0" fmla="*/ 577313 w 582708"/>
              <a:gd name="connsiteY0" fmla="*/ 0 h 581661"/>
              <a:gd name="connsiteX1" fmla="*/ 1051 w 582708"/>
              <a:gd name="connsiteY1" fmla="*/ 0 h 581661"/>
              <a:gd name="connsiteX2" fmla="*/ 1051 w 582708"/>
              <a:gd name="connsiteY2" fmla="*/ 581661 h 581661"/>
              <a:gd name="connsiteX3" fmla="*/ 582708 w 582708"/>
              <a:gd name="connsiteY3" fmla="*/ 581661 h 581661"/>
              <a:gd name="connsiteX4" fmla="*/ 577313 w 582708"/>
              <a:gd name="connsiteY4" fmla="*/ 0 h 581661"/>
              <a:gd name="connsiteX0" fmla="*/ 577313 w 579538"/>
              <a:gd name="connsiteY0" fmla="*/ 0 h 581661"/>
              <a:gd name="connsiteX1" fmla="*/ 1051 w 579538"/>
              <a:gd name="connsiteY1" fmla="*/ 0 h 581661"/>
              <a:gd name="connsiteX2" fmla="*/ 1051 w 579538"/>
              <a:gd name="connsiteY2" fmla="*/ 581661 h 581661"/>
              <a:gd name="connsiteX3" fmla="*/ 577313 w 579538"/>
              <a:gd name="connsiteY3" fmla="*/ 576262 h 581661"/>
              <a:gd name="connsiteX4" fmla="*/ 577313 w 579538"/>
              <a:gd name="connsiteY4" fmla="*/ 0 h 581661"/>
              <a:gd name="connsiteX0" fmla="*/ 577313 w 579538"/>
              <a:gd name="connsiteY0" fmla="*/ 0 h 576262"/>
              <a:gd name="connsiteX1" fmla="*/ 1051 w 579538"/>
              <a:gd name="connsiteY1" fmla="*/ 0 h 576262"/>
              <a:gd name="connsiteX2" fmla="*/ 1051 w 579538"/>
              <a:gd name="connsiteY2" fmla="*/ 576262 h 576262"/>
              <a:gd name="connsiteX3" fmla="*/ 577313 w 579538"/>
              <a:gd name="connsiteY3" fmla="*/ 576262 h 576262"/>
              <a:gd name="connsiteX4" fmla="*/ 577313 w 579538"/>
              <a:gd name="connsiteY4" fmla="*/ 0 h 576262"/>
              <a:gd name="connsiteX0" fmla="*/ 585188 w 587413"/>
              <a:gd name="connsiteY0" fmla="*/ 0 h 576262"/>
              <a:gd name="connsiteX1" fmla="*/ 0 w 587413"/>
              <a:gd name="connsiteY1" fmla="*/ 0 h 576262"/>
              <a:gd name="connsiteX2" fmla="*/ 8926 w 587413"/>
              <a:gd name="connsiteY2" fmla="*/ 576262 h 576262"/>
              <a:gd name="connsiteX3" fmla="*/ 585188 w 587413"/>
              <a:gd name="connsiteY3" fmla="*/ 576262 h 576262"/>
              <a:gd name="connsiteX4" fmla="*/ 585188 w 587413"/>
              <a:gd name="connsiteY4" fmla="*/ 0 h 576262"/>
              <a:gd name="connsiteX0" fmla="*/ 577313 w 579538"/>
              <a:gd name="connsiteY0" fmla="*/ 0 h 576262"/>
              <a:gd name="connsiteX1" fmla="*/ 0 w 579538"/>
              <a:gd name="connsiteY1" fmla="*/ 0 h 576262"/>
              <a:gd name="connsiteX2" fmla="*/ 1051 w 579538"/>
              <a:gd name="connsiteY2" fmla="*/ 576262 h 576262"/>
              <a:gd name="connsiteX3" fmla="*/ 577313 w 579538"/>
              <a:gd name="connsiteY3" fmla="*/ 576262 h 576262"/>
              <a:gd name="connsiteX4" fmla="*/ 577313 w 579538"/>
              <a:gd name="connsiteY4" fmla="*/ 0 h 576262"/>
              <a:gd name="connsiteX0" fmla="*/ 578364 w 580589"/>
              <a:gd name="connsiteY0" fmla="*/ 0 h 576262"/>
              <a:gd name="connsiteX1" fmla="*/ 1051 w 580589"/>
              <a:gd name="connsiteY1" fmla="*/ 0 h 576262"/>
              <a:gd name="connsiteX2" fmla="*/ 1051 w 580589"/>
              <a:gd name="connsiteY2" fmla="*/ 576262 h 576262"/>
              <a:gd name="connsiteX3" fmla="*/ 578364 w 580589"/>
              <a:gd name="connsiteY3" fmla="*/ 576262 h 576262"/>
              <a:gd name="connsiteX4" fmla="*/ 578364 w 580589"/>
              <a:gd name="connsiteY4" fmla="*/ 0 h 576262"/>
              <a:gd name="connsiteX0" fmla="*/ 585188 w 587413"/>
              <a:gd name="connsiteY0" fmla="*/ 0 h 576262"/>
              <a:gd name="connsiteX1" fmla="*/ 0 w 587413"/>
              <a:gd name="connsiteY1" fmla="*/ 0 h 576262"/>
              <a:gd name="connsiteX2" fmla="*/ 7875 w 587413"/>
              <a:gd name="connsiteY2" fmla="*/ 576262 h 576262"/>
              <a:gd name="connsiteX3" fmla="*/ 585188 w 587413"/>
              <a:gd name="connsiteY3" fmla="*/ 576262 h 576262"/>
              <a:gd name="connsiteX4" fmla="*/ 585188 w 587413"/>
              <a:gd name="connsiteY4" fmla="*/ 0 h 576262"/>
              <a:gd name="connsiteX0" fmla="*/ 586239 w 588464"/>
              <a:gd name="connsiteY0" fmla="*/ 0 h 576262"/>
              <a:gd name="connsiteX1" fmla="*/ 1051 w 588464"/>
              <a:gd name="connsiteY1" fmla="*/ 0 h 576262"/>
              <a:gd name="connsiteX2" fmla="*/ 1051 w 588464"/>
              <a:gd name="connsiteY2" fmla="*/ 576262 h 576262"/>
              <a:gd name="connsiteX3" fmla="*/ 586239 w 588464"/>
              <a:gd name="connsiteY3" fmla="*/ 576262 h 576262"/>
              <a:gd name="connsiteX4" fmla="*/ 586239 w 588464"/>
              <a:gd name="connsiteY4" fmla="*/ 0 h 576262"/>
              <a:gd name="connsiteX0" fmla="*/ 580907 w 586239"/>
              <a:gd name="connsiteY0" fmla="*/ 0 h 576262"/>
              <a:gd name="connsiteX1" fmla="*/ 1051 w 586239"/>
              <a:gd name="connsiteY1" fmla="*/ 0 h 576262"/>
              <a:gd name="connsiteX2" fmla="*/ 1051 w 586239"/>
              <a:gd name="connsiteY2" fmla="*/ 576262 h 576262"/>
              <a:gd name="connsiteX3" fmla="*/ 586239 w 586239"/>
              <a:gd name="connsiteY3" fmla="*/ 576262 h 576262"/>
              <a:gd name="connsiteX4" fmla="*/ 580907 w 586239"/>
              <a:gd name="connsiteY4" fmla="*/ 0 h 576262"/>
              <a:gd name="connsiteX0" fmla="*/ 580907 w 583132"/>
              <a:gd name="connsiteY0" fmla="*/ 0 h 576262"/>
              <a:gd name="connsiteX1" fmla="*/ 1051 w 583132"/>
              <a:gd name="connsiteY1" fmla="*/ 0 h 576262"/>
              <a:gd name="connsiteX2" fmla="*/ 1051 w 583132"/>
              <a:gd name="connsiteY2" fmla="*/ 576262 h 576262"/>
              <a:gd name="connsiteX3" fmla="*/ 573033 w 583132"/>
              <a:gd name="connsiteY3" fmla="*/ 576262 h 576262"/>
              <a:gd name="connsiteX4" fmla="*/ 580907 w 583132"/>
              <a:gd name="connsiteY4" fmla="*/ 0 h 576262"/>
              <a:gd name="connsiteX0" fmla="*/ 573033 w 575258"/>
              <a:gd name="connsiteY0" fmla="*/ 0 h 576262"/>
              <a:gd name="connsiteX1" fmla="*/ 1051 w 575258"/>
              <a:gd name="connsiteY1" fmla="*/ 0 h 576262"/>
              <a:gd name="connsiteX2" fmla="*/ 1051 w 575258"/>
              <a:gd name="connsiteY2" fmla="*/ 576262 h 576262"/>
              <a:gd name="connsiteX3" fmla="*/ 573033 w 575258"/>
              <a:gd name="connsiteY3" fmla="*/ 576262 h 576262"/>
              <a:gd name="connsiteX4" fmla="*/ 573033 w 575258"/>
              <a:gd name="connsiteY4" fmla="*/ 0 h 57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258" h="576262">
                <a:moveTo>
                  <a:pt x="573033" y="0"/>
                </a:moveTo>
                <a:lnTo>
                  <a:pt x="1051" y="0"/>
                </a:lnTo>
                <a:cubicBezTo>
                  <a:pt x="2102" y="284777"/>
                  <a:pt x="0" y="291485"/>
                  <a:pt x="1051" y="576262"/>
                </a:cubicBezTo>
                <a:lnTo>
                  <a:pt x="573033" y="576262"/>
                </a:lnTo>
                <a:cubicBezTo>
                  <a:pt x="570808" y="193593"/>
                  <a:pt x="575258" y="382669"/>
                  <a:pt x="573033" y="0"/>
                </a:cubicBezTo>
                <a:close/>
              </a:path>
            </a:pathLst>
          </a:custGeom>
          <a:noFill/>
          <a:ln w="34925">
            <a:solidFill>
              <a:srgbClr val="0070C0"/>
            </a:solidFill>
          </a:ln>
        </p:spPr>
        <p:style>
          <a:lnRef idx="1">
            <a:schemeClr val="accent1"/>
          </a:lnRef>
          <a:fillRef idx="0">
            <a:schemeClr val="accent1"/>
          </a:fillRef>
          <a:effectRef idx="0">
            <a:schemeClr val="accent1"/>
          </a:effectRef>
          <a:fontRef idx="minor">
            <a:schemeClr val="tx1"/>
          </a:fontRef>
        </p:style>
        <p:txBody>
          <a:bodyPr lIns="126752" tIns="63377" rIns="126752" bIns="63377" anchor="ctr"/>
          <a:lstStyle/>
          <a:p>
            <a:pPr algn="ctr">
              <a:defRPr/>
            </a:pPr>
            <a:endParaRPr lang="en-US" dirty="0"/>
          </a:p>
        </p:txBody>
      </p:sp>
      <p:pic>
        <p:nvPicPr>
          <p:cNvPr id="151" name="Picture 5" descr="C:\Users\martimue\AppData\Local\Microsoft\Windows\Temporary Internet Files\Content.IE5\GVYHC3AN\MC90043639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1675" y="3841750"/>
            <a:ext cx="3825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dissolve">
                                      <p:cBhvr>
                                        <p:cTn id="7" dur="500"/>
                                        <p:tgtEl>
                                          <p:spTgt spid="152"/>
                                        </p:tgtEl>
                                      </p:cBhvr>
                                    </p:animEffect>
                                  </p:childTnLst>
                                </p:cTn>
                              </p:par>
                              <p:par>
                                <p:cTn id="8" presetID="9"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dissolve">
                                      <p:cBhvr>
                                        <p:cTn id="10" dur="500"/>
                                        <p:tgtEl>
                                          <p:spTgt spid="153"/>
                                        </p:tgtEl>
                                      </p:cBhvr>
                                    </p:animEffect>
                                  </p:childTnLst>
                                </p:cTn>
                              </p:par>
                              <p:par>
                                <p:cTn id="11" presetID="9" presetClass="entr" presetSubtype="0" fill="hold"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dissolve">
                                      <p:cBhvr>
                                        <p:cTn id="13" dur="500"/>
                                        <p:tgtEl>
                                          <p:spTgt spid="1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234">
                                            <p:txEl>
                                              <p:pRg st="0" end="0"/>
                                            </p:txEl>
                                          </p:spTgt>
                                        </p:tgtEl>
                                        <p:attrNameLst>
                                          <p:attrName>style.visibility</p:attrName>
                                        </p:attrNameLst>
                                      </p:cBhvr>
                                      <p:to>
                                        <p:strVal val="visible"/>
                                      </p:to>
                                    </p:set>
                                    <p:anim calcmode="lin" valueType="num">
                                      <p:cBhvr additive="base">
                                        <p:cTn id="18"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4">
                                            <p:txEl>
                                              <p:pRg st="0" end="0"/>
                                            </p:txEl>
                                          </p:spTgt>
                                        </p:tgtEl>
                                        <p:attrNameLst>
                                          <p:attrName>ppt_y</p:attrName>
                                        </p:attrNameLst>
                                      </p:cBhvr>
                                      <p:tavLst>
                                        <p:tav tm="0">
                                          <p:val>
                                            <p:strVal val="1+#ppt_h/2"/>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dissolve">
                                      <p:cBhvr>
                                        <p:cTn id="22" dur="1000"/>
                                        <p:tgtEl>
                                          <p:spTgt spid="173"/>
                                        </p:tgtEl>
                                      </p:cBhvr>
                                    </p:animEffect>
                                  </p:childTnLst>
                                </p:cTn>
                              </p:par>
                              <p:par>
                                <p:cTn id="23" presetID="9"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dissolve">
                                      <p:cBhvr>
                                        <p:cTn id="25" dur="1000"/>
                                        <p:tgtEl>
                                          <p:spTgt spid="181"/>
                                        </p:tgtEl>
                                      </p:cBhvr>
                                    </p:animEffect>
                                  </p:childTnLst>
                                </p:cTn>
                              </p:par>
                              <p:par>
                                <p:cTn id="26" presetID="9"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dissolve">
                                      <p:cBhvr>
                                        <p:cTn id="28" dur="1000"/>
                                        <p:tgtEl>
                                          <p:spTgt spid="184"/>
                                        </p:tgtEl>
                                      </p:cBhvr>
                                    </p:animEffect>
                                  </p:childTnLst>
                                </p:cTn>
                              </p:par>
                              <p:par>
                                <p:cTn id="29" presetID="9" presetClass="exit" presetSubtype="0" fill="hold" nodeType="withEffect">
                                  <p:stCondLst>
                                    <p:cond delay="1500"/>
                                  </p:stCondLst>
                                  <p:childTnLst>
                                    <p:animEffect transition="out" filter="dissolve">
                                      <p:cBhvr>
                                        <p:cTn id="30" dur="500"/>
                                        <p:tgtEl>
                                          <p:spTgt spid="173"/>
                                        </p:tgtEl>
                                      </p:cBhvr>
                                    </p:animEffect>
                                    <p:set>
                                      <p:cBhvr>
                                        <p:cTn id="31" dur="1" fill="hold">
                                          <p:stCondLst>
                                            <p:cond delay="499"/>
                                          </p:stCondLst>
                                        </p:cTn>
                                        <p:tgtEl>
                                          <p:spTgt spid="173"/>
                                        </p:tgtEl>
                                        <p:attrNameLst>
                                          <p:attrName>style.visibility</p:attrName>
                                        </p:attrNameLst>
                                      </p:cBhvr>
                                      <p:to>
                                        <p:strVal val="hidden"/>
                                      </p:to>
                                    </p:set>
                                  </p:childTnLst>
                                </p:cTn>
                              </p:par>
                              <p:par>
                                <p:cTn id="32" presetID="9" presetClass="exit" presetSubtype="0" fill="hold" nodeType="withEffect">
                                  <p:stCondLst>
                                    <p:cond delay="1500"/>
                                  </p:stCondLst>
                                  <p:childTnLst>
                                    <p:animEffect transition="out" filter="dissolve">
                                      <p:cBhvr>
                                        <p:cTn id="33" dur="500"/>
                                        <p:tgtEl>
                                          <p:spTgt spid="181"/>
                                        </p:tgtEl>
                                      </p:cBhvr>
                                    </p:animEffect>
                                    <p:set>
                                      <p:cBhvr>
                                        <p:cTn id="34" dur="1" fill="hold">
                                          <p:stCondLst>
                                            <p:cond delay="499"/>
                                          </p:stCondLst>
                                        </p:cTn>
                                        <p:tgtEl>
                                          <p:spTgt spid="181"/>
                                        </p:tgtEl>
                                        <p:attrNameLst>
                                          <p:attrName>style.visibility</p:attrName>
                                        </p:attrNameLst>
                                      </p:cBhvr>
                                      <p:to>
                                        <p:strVal val="hidden"/>
                                      </p:to>
                                    </p:set>
                                  </p:childTnLst>
                                </p:cTn>
                              </p:par>
                              <p:par>
                                <p:cTn id="35" presetID="9" presetClass="exit" presetSubtype="0" fill="hold" nodeType="withEffect">
                                  <p:stCondLst>
                                    <p:cond delay="1500"/>
                                  </p:stCondLst>
                                  <p:childTnLst>
                                    <p:animEffect transition="out" filter="dissolve">
                                      <p:cBhvr>
                                        <p:cTn id="36" dur="500"/>
                                        <p:tgtEl>
                                          <p:spTgt spid="184"/>
                                        </p:tgtEl>
                                      </p:cBhvr>
                                    </p:animEffect>
                                    <p:set>
                                      <p:cBhvr>
                                        <p:cTn id="37" dur="1" fill="hold">
                                          <p:stCondLst>
                                            <p:cond delay="499"/>
                                          </p:stCondLst>
                                        </p:cTn>
                                        <p:tgtEl>
                                          <p:spTgt spid="184"/>
                                        </p:tgtEl>
                                        <p:attrNameLst>
                                          <p:attrName>style.visibility</p:attrName>
                                        </p:attrNameLst>
                                      </p:cBhvr>
                                      <p:to>
                                        <p:strVal val="hidden"/>
                                      </p:to>
                                    </p:set>
                                  </p:childTnLst>
                                </p:cTn>
                              </p:par>
                              <p:par>
                                <p:cTn id="38" presetID="9" presetClass="entr" presetSubtype="0" fill="hold" nodeType="withEffect">
                                  <p:stCondLst>
                                    <p:cond delay="1500"/>
                                  </p:stCondLst>
                                  <p:childTnLst>
                                    <p:set>
                                      <p:cBhvr>
                                        <p:cTn id="39" dur="1" fill="hold">
                                          <p:stCondLst>
                                            <p:cond delay="0"/>
                                          </p:stCondLst>
                                        </p:cTn>
                                        <p:tgtEl>
                                          <p:spTgt spid="210"/>
                                        </p:tgtEl>
                                        <p:attrNameLst>
                                          <p:attrName>style.visibility</p:attrName>
                                        </p:attrNameLst>
                                      </p:cBhvr>
                                      <p:to>
                                        <p:strVal val="visible"/>
                                      </p:to>
                                    </p:set>
                                    <p:animEffect transition="in" filter="dissolve">
                                      <p:cBhvr>
                                        <p:cTn id="40" dur="1000"/>
                                        <p:tgtEl>
                                          <p:spTgt spid="210"/>
                                        </p:tgtEl>
                                      </p:cBhvr>
                                    </p:animEffect>
                                  </p:childTnLst>
                                </p:cTn>
                              </p:par>
                              <p:par>
                                <p:cTn id="41" presetID="9"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animEffect transition="in" filter="dissolve">
                                      <p:cBhvr>
                                        <p:cTn id="43" dur="1000"/>
                                        <p:tgtEl>
                                          <p:spTgt spid="211"/>
                                        </p:tgtEl>
                                      </p:cBhvr>
                                    </p:animEffect>
                                  </p:childTnLst>
                                </p:cTn>
                              </p:par>
                              <p:par>
                                <p:cTn id="44" presetID="9" presetClass="entr" presetSubtype="0" fill="hold" nodeType="withEffect">
                                  <p:stCondLst>
                                    <p:cond delay="1500"/>
                                  </p:stCondLst>
                                  <p:childTnLst>
                                    <p:set>
                                      <p:cBhvr>
                                        <p:cTn id="45" dur="1" fill="hold">
                                          <p:stCondLst>
                                            <p:cond delay="0"/>
                                          </p:stCondLst>
                                        </p:cTn>
                                        <p:tgtEl>
                                          <p:spTgt spid="212"/>
                                        </p:tgtEl>
                                        <p:attrNameLst>
                                          <p:attrName>style.visibility</p:attrName>
                                        </p:attrNameLst>
                                      </p:cBhvr>
                                      <p:to>
                                        <p:strVal val="visible"/>
                                      </p:to>
                                    </p:set>
                                    <p:animEffect transition="in" filter="dissolve">
                                      <p:cBhvr>
                                        <p:cTn id="46" dur="1000"/>
                                        <p:tgtEl>
                                          <p:spTgt spid="212"/>
                                        </p:tgtEl>
                                      </p:cBhvr>
                                    </p:animEffect>
                                  </p:childTnLst>
                                </p:cTn>
                              </p:par>
                              <p:par>
                                <p:cTn id="47" presetID="9" presetClass="exit" presetSubtype="0" fill="hold" nodeType="withEffect">
                                  <p:stCondLst>
                                    <p:cond delay="3000"/>
                                  </p:stCondLst>
                                  <p:childTnLst>
                                    <p:animEffect transition="out" filter="dissolve">
                                      <p:cBhvr>
                                        <p:cTn id="48" dur="500"/>
                                        <p:tgtEl>
                                          <p:spTgt spid="210"/>
                                        </p:tgtEl>
                                      </p:cBhvr>
                                    </p:animEffect>
                                    <p:set>
                                      <p:cBhvr>
                                        <p:cTn id="49" dur="1" fill="hold">
                                          <p:stCondLst>
                                            <p:cond delay="499"/>
                                          </p:stCondLst>
                                        </p:cTn>
                                        <p:tgtEl>
                                          <p:spTgt spid="210"/>
                                        </p:tgtEl>
                                        <p:attrNameLst>
                                          <p:attrName>style.visibility</p:attrName>
                                        </p:attrNameLst>
                                      </p:cBhvr>
                                      <p:to>
                                        <p:strVal val="hidden"/>
                                      </p:to>
                                    </p:set>
                                  </p:childTnLst>
                                </p:cTn>
                              </p:par>
                              <p:par>
                                <p:cTn id="50" presetID="9" presetClass="exit" presetSubtype="0" fill="hold" nodeType="withEffect">
                                  <p:stCondLst>
                                    <p:cond delay="3000"/>
                                  </p:stCondLst>
                                  <p:childTnLst>
                                    <p:animEffect transition="out" filter="dissolve">
                                      <p:cBhvr>
                                        <p:cTn id="51" dur="500"/>
                                        <p:tgtEl>
                                          <p:spTgt spid="211"/>
                                        </p:tgtEl>
                                      </p:cBhvr>
                                    </p:animEffect>
                                    <p:set>
                                      <p:cBhvr>
                                        <p:cTn id="52" dur="1" fill="hold">
                                          <p:stCondLst>
                                            <p:cond delay="499"/>
                                          </p:stCondLst>
                                        </p:cTn>
                                        <p:tgtEl>
                                          <p:spTgt spid="211"/>
                                        </p:tgtEl>
                                        <p:attrNameLst>
                                          <p:attrName>style.visibility</p:attrName>
                                        </p:attrNameLst>
                                      </p:cBhvr>
                                      <p:to>
                                        <p:strVal val="hidden"/>
                                      </p:to>
                                    </p:set>
                                  </p:childTnLst>
                                </p:cTn>
                              </p:par>
                              <p:par>
                                <p:cTn id="53" presetID="9" presetClass="exit" presetSubtype="0" fill="hold" nodeType="withEffect">
                                  <p:stCondLst>
                                    <p:cond delay="3000"/>
                                  </p:stCondLst>
                                  <p:childTnLst>
                                    <p:animEffect transition="out" filter="dissolve">
                                      <p:cBhvr>
                                        <p:cTn id="54" dur="500"/>
                                        <p:tgtEl>
                                          <p:spTgt spid="212"/>
                                        </p:tgtEl>
                                      </p:cBhvr>
                                    </p:animEffect>
                                    <p:set>
                                      <p:cBhvr>
                                        <p:cTn id="55" dur="1" fill="hold">
                                          <p:stCondLst>
                                            <p:cond delay="499"/>
                                          </p:stCondLst>
                                        </p:cTn>
                                        <p:tgtEl>
                                          <p:spTgt spid="2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222"/>
                                        </p:tgtEl>
                                        <p:attrNameLst>
                                          <p:attrName>style.visibility</p:attrName>
                                        </p:attrNameLst>
                                      </p:cBhvr>
                                      <p:to>
                                        <p:strVal val="visible"/>
                                      </p:to>
                                    </p:set>
                                    <p:animEffect transition="in" filter="dissolve">
                                      <p:cBhvr>
                                        <p:cTn id="60" dur="500"/>
                                        <p:tgtEl>
                                          <p:spTgt spid="222"/>
                                        </p:tgtEl>
                                      </p:cBhvr>
                                    </p:animEffect>
                                  </p:childTnLst>
                                </p:cTn>
                              </p:par>
                              <p:par>
                                <p:cTn id="61" presetID="9" presetClass="entr" presetSubtype="0" fill="hold" nodeType="withEffect">
                                  <p:stCondLst>
                                    <p:cond delay="0"/>
                                  </p:stCondLst>
                                  <p:childTnLst>
                                    <p:set>
                                      <p:cBhvr>
                                        <p:cTn id="62" dur="1" fill="hold">
                                          <p:stCondLst>
                                            <p:cond delay="0"/>
                                          </p:stCondLst>
                                        </p:cTn>
                                        <p:tgtEl>
                                          <p:spTgt spid="223"/>
                                        </p:tgtEl>
                                        <p:attrNameLst>
                                          <p:attrName>style.visibility</p:attrName>
                                        </p:attrNameLst>
                                      </p:cBhvr>
                                      <p:to>
                                        <p:strVal val="visible"/>
                                      </p:to>
                                    </p:set>
                                    <p:animEffect transition="in" filter="dissolve">
                                      <p:cBhvr>
                                        <p:cTn id="63" dur="500"/>
                                        <p:tgtEl>
                                          <p:spTgt spid="223"/>
                                        </p:tgtEl>
                                      </p:cBhvr>
                                    </p:animEffect>
                                  </p:childTnLst>
                                </p:cTn>
                              </p:par>
                              <p:par>
                                <p:cTn id="64" presetID="9" presetClass="entr" presetSubtype="0" fill="hold" nodeType="withEffect">
                                  <p:stCondLst>
                                    <p:cond delay="0"/>
                                  </p:stCondLst>
                                  <p:childTnLst>
                                    <p:set>
                                      <p:cBhvr>
                                        <p:cTn id="65" dur="1" fill="hold">
                                          <p:stCondLst>
                                            <p:cond delay="0"/>
                                          </p:stCondLst>
                                        </p:cTn>
                                        <p:tgtEl>
                                          <p:spTgt spid="224"/>
                                        </p:tgtEl>
                                        <p:attrNameLst>
                                          <p:attrName>style.visibility</p:attrName>
                                        </p:attrNameLst>
                                      </p:cBhvr>
                                      <p:to>
                                        <p:strVal val="visible"/>
                                      </p:to>
                                    </p:set>
                                    <p:animEffect transition="in" filter="dissolve">
                                      <p:cBhvr>
                                        <p:cTn id="66" dur="500"/>
                                        <p:tgtEl>
                                          <p:spTgt spid="224"/>
                                        </p:tgtEl>
                                      </p:cBhvr>
                                    </p:animEffect>
                                  </p:childTnLst>
                                </p:cTn>
                              </p:par>
                              <p:par>
                                <p:cTn id="67" presetID="2" presetClass="entr" presetSubtype="4" fill="hold" nodeType="withEffect">
                                  <p:stCondLst>
                                    <p:cond delay="0"/>
                                  </p:stCondLst>
                                  <p:childTnLst>
                                    <p:set>
                                      <p:cBhvr>
                                        <p:cTn id="68" dur="1" fill="hold">
                                          <p:stCondLst>
                                            <p:cond delay="0"/>
                                          </p:stCondLst>
                                        </p:cTn>
                                        <p:tgtEl>
                                          <p:spTgt spid="234">
                                            <p:txEl>
                                              <p:pRg st="1" end="1"/>
                                            </p:txEl>
                                          </p:spTgt>
                                        </p:tgtEl>
                                        <p:attrNameLst>
                                          <p:attrName>style.visibility</p:attrName>
                                        </p:attrNameLst>
                                      </p:cBhvr>
                                      <p:to>
                                        <p:strVal val="visible"/>
                                      </p:to>
                                    </p:set>
                                    <p:anim calcmode="lin" valueType="num">
                                      <p:cBhvr additive="base">
                                        <p:cTn id="69" dur="500" fill="hold"/>
                                        <p:tgtEl>
                                          <p:spTgt spid="234">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164869"/>
                                        </p:tgtEl>
                                        <p:attrNameLst>
                                          <p:attrName>style.visibility</p:attrName>
                                        </p:attrNameLst>
                                      </p:cBhvr>
                                      <p:to>
                                        <p:strVal val="visible"/>
                                      </p:to>
                                    </p:set>
                                    <p:animEffect transition="in" filter="dissolve">
                                      <p:cBhvr>
                                        <p:cTn id="75" dur="500"/>
                                        <p:tgtEl>
                                          <p:spTgt spid="164869"/>
                                        </p:tgtEl>
                                      </p:cBhvr>
                                    </p:animEffect>
                                  </p:childTnLst>
                                </p:cTn>
                              </p:par>
                              <p:par>
                                <p:cTn id="76" presetID="9" presetClass="entr" presetSubtype="0" fill="hold" nodeType="withEffect">
                                  <p:stCondLst>
                                    <p:cond delay="0"/>
                                  </p:stCondLst>
                                  <p:childTnLst>
                                    <p:set>
                                      <p:cBhvr>
                                        <p:cTn id="77" dur="1" fill="hold">
                                          <p:stCondLst>
                                            <p:cond delay="0"/>
                                          </p:stCondLst>
                                        </p:cTn>
                                        <p:tgtEl>
                                          <p:spTgt spid="232"/>
                                        </p:tgtEl>
                                        <p:attrNameLst>
                                          <p:attrName>style.visibility</p:attrName>
                                        </p:attrNameLst>
                                      </p:cBhvr>
                                      <p:to>
                                        <p:strVal val="visible"/>
                                      </p:to>
                                    </p:set>
                                    <p:animEffect transition="in" filter="dissolve">
                                      <p:cBhvr>
                                        <p:cTn id="78" dur="500"/>
                                        <p:tgtEl>
                                          <p:spTgt spid="232"/>
                                        </p:tgtEl>
                                      </p:cBhvr>
                                    </p:animEffect>
                                  </p:childTnLst>
                                </p:cTn>
                              </p:par>
                              <p:par>
                                <p:cTn id="79" presetID="2" presetClass="entr" presetSubtype="4" fill="hold" nodeType="withEffect">
                                  <p:stCondLst>
                                    <p:cond delay="0"/>
                                  </p:stCondLst>
                                  <p:childTnLst>
                                    <p:set>
                                      <p:cBhvr>
                                        <p:cTn id="80" dur="1" fill="hold">
                                          <p:stCondLst>
                                            <p:cond delay="0"/>
                                          </p:stCondLst>
                                        </p:cTn>
                                        <p:tgtEl>
                                          <p:spTgt spid="234">
                                            <p:txEl>
                                              <p:pRg st="2" end="2"/>
                                            </p:txEl>
                                          </p:spTgt>
                                        </p:tgtEl>
                                        <p:attrNameLst>
                                          <p:attrName>style.visibility</p:attrName>
                                        </p:attrNameLst>
                                      </p:cBhvr>
                                      <p:to>
                                        <p:strVal val="visible"/>
                                      </p:to>
                                    </p:set>
                                    <p:anim calcmode="lin" valueType="num">
                                      <p:cBhvr additive="base">
                                        <p:cTn id="81" dur="500" fill="hold"/>
                                        <p:tgtEl>
                                          <p:spTgt spid="234">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xit" presetSubtype="0" fill="hold" nodeType="clickEffect">
                                  <p:stCondLst>
                                    <p:cond delay="0"/>
                                  </p:stCondLst>
                                  <p:childTnLst>
                                    <p:animEffect transition="out" filter="dissolve">
                                      <p:cBhvr>
                                        <p:cTn id="86" dur="500"/>
                                        <p:tgtEl>
                                          <p:spTgt spid="222"/>
                                        </p:tgtEl>
                                      </p:cBhvr>
                                    </p:animEffect>
                                    <p:set>
                                      <p:cBhvr>
                                        <p:cTn id="87" dur="1" fill="hold">
                                          <p:stCondLst>
                                            <p:cond delay="499"/>
                                          </p:stCondLst>
                                        </p:cTn>
                                        <p:tgtEl>
                                          <p:spTgt spid="222"/>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23"/>
                                        </p:tgtEl>
                                      </p:cBhvr>
                                    </p:animEffect>
                                    <p:set>
                                      <p:cBhvr>
                                        <p:cTn id="90" dur="1" fill="hold">
                                          <p:stCondLst>
                                            <p:cond delay="499"/>
                                          </p:stCondLst>
                                        </p:cTn>
                                        <p:tgtEl>
                                          <p:spTgt spid="223"/>
                                        </p:tgtEl>
                                        <p:attrNameLst>
                                          <p:attrName>style.visibility</p:attrName>
                                        </p:attrNameLst>
                                      </p:cBhvr>
                                      <p:to>
                                        <p:strVal val="hidden"/>
                                      </p:to>
                                    </p:set>
                                  </p:childTnLst>
                                </p:cTn>
                              </p:par>
                              <p:par>
                                <p:cTn id="91" presetID="9" presetClass="exit" presetSubtype="0" fill="hold" nodeType="withEffect">
                                  <p:stCondLst>
                                    <p:cond delay="0"/>
                                  </p:stCondLst>
                                  <p:childTnLst>
                                    <p:animEffect transition="out" filter="dissolve">
                                      <p:cBhvr>
                                        <p:cTn id="92" dur="500"/>
                                        <p:tgtEl>
                                          <p:spTgt spid="224"/>
                                        </p:tgtEl>
                                      </p:cBhvr>
                                    </p:animEffect>
                                    <p:set>
                                      <p:cBhvr>
                                        <p:cTn id="93" dur="1" fill="hold">
                                          <p:stCondLst>
                                            <p:cond delay="499"/>
                                          </p:stCondLst>
                                        </p:cTn>
                                        <p:tgtEl>
                                          <p:spTgt spid="224"/>
                                        </p:tgtEl>
                                        <p:attrNameLst>
                                          <p:attrName>style.visibility</p:attrName>
                                        </p:attrNameLst>
                                      </p:cBhvr>
                                      <p:to>
                                        <p:strVal val="hidden"/>
                                      </p:to>
                                    </p:set>
                                  </p:childTnLst>
                                </p:cTn>
                              </p:par>
                              <p:par>
                                <p:cTn id="94" presetID="2" presetClass="entr" presetSubtype="4" fill="hold" nodeType="withEffect">
                                  <p:stCondLst>
                                    <p:cond delay="0"/>
                                  </p:stCondLst>
                                  <p:childTnLst>
                                    <p:set>
                                      <p:cBhvr>
                                        <p:cTn id="95" dur="1" fill="hold">
                                          <p:stCondLst>
                                            <p:cond delay="0"/>
                                          </p:stCondLst>
                                        </p:cTn>
                                        <p:tgtEl>
                                          <p:spTgt spid="234">
                                            <p:txEl>
                                              <p:pRg st="3" end="3"/>
                                            </p:txEl>
                                          </p:spTgt>
                                        </p:tgtEl>
                                        <p:attrNameLst>
                                          <p:attrName>style.visibility</p:attrName>
                                        </p:attrNameLst>
                                      </p:cBhvr>
                                      <p:to>
                                        <p:strVal val="visible"/>
                                      </p:to>
                                    </p:set>
                                    <p:anim calcmode="lin" valueType="num">
                                      <p:cBhvr additive="base">
                                        <p:cTn id="96" dur="500" fill="hold"/>
                                        <p:tgtEl>
                                          <p:spTgt spid="234">
                                            <p:txEl>
                                              <p:pRg st="3" end="3"/>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34">
                                            <p:txEl>
                                              <p:pRg st="3" end="3"/>
                                            </p:txEl>
                                          </p:spTgt>
                                        </p:tgtEl>
                                        <p:attrNameLst>
                                          <p:attrName>ppt_y</p:attrName>
                                        </p:attrNameLst>
                                      </p:cBhvr>
                                      <p:tavLst>
                                        <p:tav tm="0">
                                          <p:val>
                                            <p:strVal val="1+#ppt_h/2"/>
                                          </p:val>
                                        </p:tav>
                                        <p:tav tm="100000">
                                          <p:val>
                                            <p:strVal val="#ppt_y"/>
                                          </p:val>
                                        </p:tav>
                                      </p:tavLst>
                                    </p:anim>
                                  </p:childTnLst>
                                </p:cTn>
                              </p:par>
                              <p:par>
                                <p:cTn id="98" presetID="9" presetClass="entr" presetSubtype="0" fill="hold" nodeType="withEffect">
                                  <p:stCondLst>
                                    <p:cond delay="0"/>
                                  </p:stCondLst>
                                  <p:childTnLst>
                                    <p:set>
                                      <p:cBhvr>
                                        <p:cTn id="99" dur="1" fill="hold">
                                          <p:stCondLst>
                                            <p:cond delay="0"/>
                                          </p:stCondLst>
                                        </p:cTn>
                                        <p:tgtEl>
                                          <p:spTgt spid="236"/>
                                        </p:tgtEl>
                                        <p:attrNameLst>
                                          <p:attrName>style.visibility</p:attrName>
                                        </p:attrNameLst>
                                      </p:cBhvr>
                                      <p:to>
                                        <p:strVal val="visible"/>
                                      </p:to>
                                    </p:set>
                                    <p:animEffect transition="in" filter="dissolve">
                                      <p:cBhvr>
                                        <p:cTn id="100" dur="500"/>
                                        <p:tgtEl>
                                          <p:spTgt spid="236"/>
                                        </p:tgtEl>
                                      </p:cBhvr>
                                    </p:animEffect>
                                  </p:childTnLst>
                                </p:cTn>
                              </p:par>
                              <p:par>
                                <p:cTn id="101" presetID="9" presetClass="entr" presetSubtype="0" fill="hold" nodeType="withEffect">
                                  <p:stCondLst>
                                    <p:cond delay="0"/>
                                  </p:stCondLst>
                                  <p:childTnLst>
                                    <p:set>
                                      <p:cBhvr>
                                        <p:cTn id="102" dur="1" fill="hold">
                                          <p:stCondLst>
                                            <p:cond delay="0"/>
                                          </p:stCondLst>
                                        </p:cTn>
                                        <p:tgtEl>
                                          <p:spTgt spid="237"/>
                                        </p:tgtEl>
                                        <p:attrNameLst>
                                          <p:attrName>style.visibility</p:attrName>
                                        </p:attrNameLst>
                                      </p:cBhvr>
                                      <p:to>
                                        <p:strVal val="visible"/>
                                      </p:to>
                                    </p:set>
                                    <p:animEffect transition="in" filter="dissolve">
                                      <p:cBhvr>
                                        <p:cTn id="103" dur="500"/>
                                        <p:tgtEl>
                                          <p:spTgt spid="237"/>
                                        </p:tgtEl>
                                      </p:cBhvr>
                                    </p:animEffect>
                                  </p:childTnLst>
                                </p:cTn>
                              </p:par>
                              <p:par>
                                <p:cTn id="104" presetID="9" presetClass="entr" presetSubtype="0" fill="hold" nodeType="withEffect">
                                  <p:stCondLst>
                                    <p:cond delay="0"/>
                                  </p:stCondLst>
                                  <p:childTnLst>
                                    <p:set>
                                      <p:cBhvr>
                                        <p:cTn id="105" dur="1" fill="hold">
                                          <p:stCondLst>
                                            <p:cond delay="0"/>
                                          </p:stCondLst>
                                        </p:cTn>
                                        <p:tgtEl>
                                          <p:spTgt spid="238"/>
                                        </p:tgtEl>
                                        <p:attrNameLst>
                                          <p:attrName>style.visibility</p:attrName>
                                        </p:attrNameLst>
                                      </p:cBhvr>
                                      <p:to>
                                        <p:strVal val="visible"/>
                                      </p:to>
                                    </p:set>
                                    <p:animEffect transition="in" filter="dissolve">
                                      <p:cBhvr>
                                        <p:cTn id="106" dur="500"/>
                                        <p:tgtEl>
                                          <p:spTgt spid="238"/>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9" presetClass="exit" presetSubtype="0" fill="hold" nodeType="clickEffect">
                                  <p:stCondLst>
                                    <p:cond delay="0"/>
                                  </p:stCondLst>
                                  <p:childTnLst>
                                    <p:animEffect transition="out" filter="dissolve">
                                      <p:cBhvr>
                                        <p:cTn id="110" dur="500"/>
                                        <p:tgtEl>
                                          <p:spTgt spid="237"/>
                                        </p:tgtEl>
                                      </p:cBhvr>
                                    </p:animEffect>
                                    <p:set>
                                      <p:cBhvr>
                                        <p:cTn id="111" dur="1" fill="hold">
                                          <p:stCondLst>
                                            <p:cond delay="499"/>
                                          </p:stCondLst>
                                        </p:cTn>
                                        <p:tgtEl>
                                          <p:spTgt spid="237"/>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238"/>
                                        </p:tgtEl>
                                      </p:cBhvr>
                                    </p:animEffect>
                                    <p:set>
                                      <p:cBhvr>
                                        <p:cTn id="114" dur="1" fill="hold">
                                          <p:stCondLst>
                                            <p:cond delay="499"/>
                                          </p:stCondLst>
                                        </p:cTn>
                                        <p:tgtEl>
                                          <p:spTgt spid="238"/>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236"/>
                                        </p:tgtEl>
                                      </p:cBhvr>
                                    </p:animEffect>
                                    <p:set>
                                      <p:cBhvr>
                                        <p:cTn id="117" dur="1" fill="hold">
                                          <p:stCondLst>
                                            <p:cond delay="499"/>
                                          </p:stCondLst>
                                        </p:cTn>
                                        <p:tgtEl>
                                          <p:spTgt spid="236"/>
                                        </p:tgtEl>
                                        <p:attrNameLst>
                                          <p:attrName>style.visibility</p:attrName>
                                        </p:attrNameLst>
                                      </p:cBhvr>
                                      <p:to>
                                        <p:strVal val="hidden"/>
                                      </p:to>
                                    </p:set>
                                  </p:childTnLst>
                                </p:cTn>
                              </p:par>
                              <p:par>
                                <p:cTn id="118" presetID="2" presetClass="entr" presetSubtype="4" fill="hold" nodeType="withEffect">
                                  <p:stCondLst>
                                    <p:cond delay="0"/>
                                  </p:stCondLst>
                                  <p:childTnLst>
                                    <p:set>
                                      <p:cBhvr>
                                        <p:cTn id="119" dur="1" fill="hold">
                                          <p:stCondLst>
                                            <p:cond delay="0"/>
                                          </p:stCondLst>
                                        </p:cTn>
                                        <p:tgtEl>
                                          <p:spTgt spid="234">
                                            <p:txEl>
                                              <p:pRg st="4" end="4"/>
                                            </p:txEl>
                                          </p:spTgt>
                                        </p:tgtEl>
                                        <p:attrNameLst>
                                          <p:attrName>style.visibility</p:attrName>
                                        </p:attrNameLst>
                                      </p:cBhvr>
                                      <p:to>
                                        <p:strVal val="visible"/>
                                      </p:to>
                                    </p:set>
                                    <p:anim calcmode="lin" valueType="num">
                                      <p:cBhvr additive="base">
                                        <p:cTn id="120" dur="500" fill="hold"/>
                                        <p:tgtEl>
                                          <p:spTgt spid="234">
                                            <p:txEl>
                                              <p:pRg st="4" end="4"/>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234">
                                            <p:txEl>
                                              <p:pRg st="4" end="4"/>
                                            </p:txEl>
                                          </p:spTgt>
                                        </p:tgtEl>
                                        <p:attrNameLst>
                                          <p:attrName>ppt_y</p:attrName>
                                        </p:attrNameLst>
                                      </p:cBhvr>
                                      <p:tavLst>
                                        <p:tav tm="0">
                                          <p:val>
                                            <p:strVal val="1+#ppt_h/2"/>
                                          </p:val>
                                        </p:tav>
                                        <p:tav tm="100000">
                                          <p:val>
                                            <p:strVal val="#ppt_y"/>
                                          </p:val>
                                        </p:tav>
                                      </p:tavLst>
                                    </p:anim>
                                  </p:childTnLst>
                                </p:cTn>
                              </p:par>
                              <p:par>
                                <p:cTn id="122" presetID="9" presetClass="entr" presetSubtype="0" fill="hold" nodeType="withEffect">
                                  <p:stCondLst>
                                    <p:cond delay="0"/>
                                  </p:stCondLst>
                                  <p:childTnLst>
                                    <p:set>
                                      <p:cBhvr>
                                        <p:cTn id="123" dur="1" fill="hold">
                                          <p:stCondLst>
                                            <p:cond delay="0"/>
                                          </p:stCondLst>
                                        </p:cTn>
                                        <p:tgtEl>
                                          <p:spTgt spid="247"/>
                                        </p:tgtEl>
                                        <p:attrNameLst>
                                          <p:attrName>style.visibility</p:attrName>
                                        </p:attrNameLst>
                                      </p:cBhvr>
                                      <p:to>
                                        <p:strVal val="visible"/>
                                      </p:to>
                                    </p:set>
                                    <p:animEffect transition="in" filter="dissolve">
                                      <p:cBhvr>
                                        <p:cTn id="124" dur="500"/>
                                        <p:tgtEl>
                                          <p:spTgt spid="247"/>
                                        </p:tgtEl>
                                      </p:cBhvr>
                                    </p:animEffect>
                                  </p:childTnLst>
                                </p:cTn>
                              </p:par>
                              <p:par>
                                <p:cTn id="125" presetID="9" presetClass="entr" presetSubtype="0" fill="hold" nodeType="withEffect">
                                  <p:stCondLst>
                                    <p:cond delay="0"/>
                                  </p:stCondLst>
                                  <p:childTnLst>
                                    <p:set>
                                      <p:cBhvr>
                                        <p:cTn id="126" dur="1" fill="hold">
                                          <p:stCondLst>
                                            <p:cond delay="0"/>
                                          </p:stCondLst>
                                        </p:cTn>
                                        <p:tgtEl>
                                          <p:spTgt spid="151"/>
                                        </p:tgtEl>
                                        <p:attrNameLst>
                                          <p:attrName>style.visibility</p:attrName>
                                        </p:attrNameLst>
                                      </p:cBhvr>
                                      <p:to>
                                        <p:strVal val="visible"/>
                                      </p:to>
                                    </p:set>
                                    <p:animEffect transition="in" filter="dissolve">
                                      <p:cBhvr>
                                        <p:cTn id="127" dur="500"/>
                                        <p:tgtEl>
                                          <p:spTgt spid="151"/>
                                        </p:tgtEl>
                                      </p:cBhvr>
                                    </p:animEffect>
                                  </p:childTnLst>
                                </p:cTn>
                              </p:par>
                              <p:par>
                                <p:cTn id="128" presetID="0" presetClass="path" presetSubtype="0" accel="50000" decel="50000" fill="hold" nodeType="withEffect">
                                  <p:stCondLst>
                                    <p:cond delay="0"/>
                                  </p:stCondLst>
                                  <p:childTnLst>
                                    <p:animMotion origin="layout" path="M -2.22222E-6 3.17691E-6 L 0.18368 -0.0741 " pathEditMode="relative" ptsTypes="AA">
                                      <p:cBhvr>
                                        <p:cTn id="129" dur="2000" fill="hold"/>
                                        <p:tgtEl>
                                          <p:spTgt spid="151"/>
                                        </p:tgtEl>
                                        <p:attrNameLst>
                                          <p:attrName>ppt_x</p:attrName>
                                          <p:attrName>ppt_y</p:attrName>
                                        </p:attrNameLst>
                                      </p:cBhvr>
                                    </p:animMotion>
                                  </p:childTnLst>
                                </p:cTn>
                              </p:par>
                              <p:par>
                                <p:cTn id="130" presetID="9" presetClass="entr" presetSubtype="0" repeatCount="indefinite" fill="hold" grpId="0" nodeType="withEffect">
                                  <p:stCondLst>
                                    <p:cond delay="2500"/>
                                  </p:stCondLst>
                                  <p:childTnLst>
                                    <p:set>
                                      <p:cBhvr>
                                        <p:cTn id="131" dur="1" fill="hold">
                                          <p:stCondLst>
                                            <p:cond delay="0"/>
                                          </p:stCondLst>
                                        </p:cTn>
                                        <p:tgtEl>
                                          <p:spTgt spid="252"/>
                                        </p:tgtEl>
                                        <p:attrNameLst>
                                          <p:attrName>style.visibility</p:attrName>
                                        </p:attrNameLst>
                                      </p:cBhvr>
                                      <p:to>
                                        <p:strVal val="visible"/>
                                      </p:to>
                                    </p:set>
                                    <p:animEffect transition="in" filter="dissolve">
                                      <p:cBhvr>
                                        <p:cTn id="132" dur="500"/>
                                        <p:tgtEl>
                                          <p:spTgt spid="252"/>
                                        </p:tgtEl>
                                      </p:cBhvr>
                                    </p:animEffect>
                                  </p:childTnLst>
                                </p:cTn>
                              </p:par>
                              <p:par>
                                <p:cTn id="133" presetID="9" presetClass="entr" presetSubtype="0" fill="hold" nodeType="withEffect">
                                  <p:stCondLst>
                                    <p:cond delay="0"/>
                                  </p:stCondLst>
                                  <p:childTnLst>
                                    <p:set>
                                      <p:cBhvr>
                                        <p:cTn id="134" dur="1" fill="hold">
                                          <p:stCondLst>
                                            <p:cond delay="0"/>
                                          </p:stCondLst>
                                        </p:cTn>
                                        <p:tgtEl>
                                          <p:spTgt spid="151"/>
                                        </p:tgtEl>
                                        <p:attrNameLst>
                                          <p:attrName>style.visibility</p:attrName>
                                        </p:attrNameLst>
                                      </p:cBhvr>
                                      <p:to>
                                        <p:strVal val="visible"/>
                                      </p:to>
                                    </p:set>
                                    <p:animEffect transition="in" filter="dissolve">
                                      <p:cBhvr>
                                        <p:cTn id="13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p:cNvSpPr/>
          <p:nvPr/>
        </p:nvSpPr>
        <p:spPr>
          <a:xfrm>
            <a:off x="881063" y="1393825"/>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15" name="Rectangle 214"/>
          <p:cNvSpPr/>
          <p:nvPr/>
        </p:nvSpPr>
        <p:spPr>
          <a:xfrm>
            <a:off x="1276350" y="1393825"/>
            <a:ext cx="382588"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16" name="Rectangle 215"/>
          <p:cNvSpPr/>
          <p:nvPr/>
        </p:nvSpPr>
        <p:spPr>
          <a:xfrm>
            <a:off x="881063" y="1778000"/>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17" name="Rectangle 216"/>
          <p:cNvSpPr/>
          <p:nvPr/>
        </p:nvSpPr>
        <p:spPr>
          <a:xfrm>
            <a:off x="1276350" y="1778000"/>
            <a:ext cx="382588"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18" name="Rectangle 217"/>
          <p:cNvSpPr/>
          <p:nvPr/>
        </p:nvSpPr>
        <p:spPr>
          <a:xfrm>
            <a:off x="1658938" y="1393825"/>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19" name="Rectangle 218"/>
          <p:cNvSpPr/>
          <p:nvPr/>
        </p:nvSpPr>
        <p:spPr>
          <a:xfrm>
            <a:off x="2054225" y="1393825"/>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0" name="Rectangle 219"/>
          <p:cNvSpPr/>
          <p:nvPr/>
        </p:nvSpPr>
        <p:spPr>
          <a:xfrm>
            <a:off x="1658938" y="1778000"/>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1" name="Rectangle 220"/>
          <p:cNvSpPr/>
          <p:nvPr/>
        </p:nvSpPr>
        <p:spPr>
          <a:xfrm>
            <a:off x="2054225" y="1778000"/>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5" name="Rectangle 224"/>
          <p:cNvSpPr/>
          <p:nvPr/>
        </p:nvSpPr>
        <p:spPr>
          <a:xfrm>
            <a:off x="881063" y="2162175"/>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6" name="Rectangle 225"/>
          <p:cNvSpPr/>
          <p:nvPr/>
        </p:nvSpPr>
        <p:spPr>
          <a:xfrm>
            <a:off x="1276350" y="2162175"/>
            <a:ext cx="382588"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7" name="Rectangle 226"/>
          <p:cNvSpPr/>
          <p:nvPr/>
        </p:nvSpPr>
        <p:spPr>
          <a:xfrm>
            <a:off x="881063" y="2546350"/>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8" name="Rectangle 227"/>
          <p:cNvSpPr/>
          <p:nvPr/>
        </p:nvSpPr>
        <p:spPr>
          <a:xfrm>
            <a:off x="1276350" y="2546350"/>
            <a:ext cx="382588"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29" name="Rectangle 228"/>
          <p:cNvSpPr/>
          <p:nvPr/>
        </p:nvSpPr>
        <p:spPr>
          <a:xfrm>
            <a:off x="1658938" y="2162175"/>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30" name="Rectangle 229"/>
          <p:cNvSpPr/>
          <p:nvPr/>
        </p:nvSpPr>
        <p:spPr>
          <a:xfrm>
            <a:off x="2054225" y="2162175"/>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31" name="Rectangle 230"/>
          <p:cNvSpPr/>
          <p:nvPr/>
        </p:nvSpPr>
        <p:spPr>
          <a:xfrm>
            <a:off x="1658938" y="2546350"/>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32" name="Rectangle 231"/>
          <p:cNvSpPr/>
          <p:nvPr/>
        </p:nvSpPr>
        <p:spPr>
          <a:xfrm>
            <a:off x="2054225" y="2546350"/>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33" name="Rectangle 232"/>
          <p:cNvSpPr/>
          <p:nvPr/>
        </p:nvSpPr>
        <p:spPr>
          <a:xfrm>
            <a:off x="2438400" y="1393825"/>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35" name="Rectangle 234"/>
          <p:cNvSpPr/>
          <p:nvPr/>
        </p:nvSpPr>
        <p:spPr>
          <a:xfrm>
            <a:off x="2833688" y="1393825"/>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36" name="Rectangle 235"/>
          <p:cNvSpPr/>
          <p:nvPr/>
        </p:nvSpPr>
        <p:spPr>
          <a:xfrm>
            <a:off x="2438400" y="1778000"/>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37" name="Rectangle 236"/>
          <p:cNvSpPr/>
          <p:nvPr/>
        </p:nvSpPr>
        <p:spPr>
          <a:xfrm>
            <a:off x="2833688" y="1778000"/>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38" name="Rectangle 237"/>
          <p:cNvSpPr/>
          <p:nvPr/>
        </p:nvSpPr>
        <p:spPr>
          <a:xfrm>
            <a:off x="3216275" y="1393825"/>
            <a:ext cx="385763"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39" name="Rectangle 238"/>
          <p:cNvSpPr/>
          <p:nvPr/>
        </p:nvSpPr>
        <p:spPr>
          <a:xfrm>
            <a:off x="3611563" y="1393825"/>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0" name="Rectangle 239"/>
          <p:cNvSpPr/>
          <p:nvPr/>
        </p:nvSpPr>
        <p:spPr>
          <a:xfrm>
            <a:off x="3216275" y="1778000"/>
            <a:ext cx="385763"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1" name="Rectangle 240"/>
          <p:cNvSpPr/>
          <p:nvPr/>
        </p:nvSpPr>
        <p:spPr>
          <a:xfrm>
            <a:off x="3611563" y="1778000"/>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2" name="Rectangle 241"/>
          <p:cNvSpPr/>
          <p:nvPr/>
        </p:nvSpPr>
        <p:spPr>
          <a:xfrm>
            <a:off x="2438400" y="2162175"/>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43" name="Rectangle 242"/>
          <p:cNvSpPr/>
          <p:nvPr/>
        </p:nvSpPr>
        <p:spPr>
          <a:xfrm>
            <a:off x="2833688" y="2162175"/>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4" name="Rectangle 243"/>
          <p:cNvSpPr/>
          <p:nvPr/>
        </p:nvSpPr>
        <p:spPr>
          <a:xfrm>
            <a:off x="2438400" y="2546350"/>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45" name="Rectangle 244"/>
          <p:cNvSpPr/>
          <p:nvPr/>
        </p:nvSpPr>
        <p:spPr>
          <a:xfrm>
            <a:off x="2833688" y="2546350"/>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6" name="Rectangle 245"/>
          <p:cNvSpPr/>
          <p:nvPr/>
        </p:nvSpPr>
        <p:spPr>
          <a:xfrm>
            <a:off x="3216275" y="2162175"/>
            <a:ext cx="385763"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7" name="Rectangle 246"/>
          <p:cNvSpPr/>
          <p:nvPr/>
        </p:nvSpPr>
        <p:spPr>
          <a:xfrm>
            <a:off x="3611563" y="2162175"/>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8" name="Rectangle 247"/>
          <p:cNvSpPr/>
          <p:nvPr/>
        </p:nvSpPr>
        <p:spPr>
          <a:xfrm>
            <a:off x="3216275" y="2546350"/>
            <a:ext cx="385763"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49" name="Rectangle 248"/>
          <p:cNvSpPr/>
          <p:nvPr/>
        </p:nvSpPr>
        <p:spPr>
          <a:xfrm>
            <a:off x="3611563" y="2546350"/>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0" name="Rectangle 249"/>
          <p:cNvSpPr/>
          <p:nvPr/>
        </p:nvSpPr>
        <p:spPr>
          <a:xfrm>
            <a:off x="881063" y="2930525"/>
            <a:ext cx="382587"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1" name="Rectangle 250"/>
          <p:cNvSpPr/>
          <p:nvPr/>
        </p:nvSpPr>
        <p:spPr>
          <a:xfrm>
            <a:off x="1276350" y="2930525"/>
            <a:ext cx="382588"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2" name="Rectangle 251"/>
          <p:cNvSpPr/>
          <p:nvPr/>
        </p:nvSpPr>
        <p:spPr>
          <a:xfrm>
            <a:off x="881063" y="3313113"/>
            <a:ext cx="382587"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3" name="Rectangle 252"/>
          <p:cNvSpPr/>
          <p:nvPr/>
        </p:nvSpPr>
        <p:spPr>
          <a:xfrm>
            <a:off x="1276350" y="3313113"/>
            <a:ext cx="382588"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4" name="Rectangle 253"/>
          <p:cNvSpPr/>
          <p:nvPr/>
        </p:nvSpPr>
        <p:spPr>
          <a:xfrm>
            <a:off x="1658938" y="2930525"/>
            <a:ext cx="385762"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5" name="Rectangle 254"/>
          <p:cNvSpPr/>
          <p:nvPr/>
        </p:nvSpPr>
        <p:spPr>
          <a:xfrm>
            <a:off x="2054225" y="2930525"/>
            <a:ext cx="384175"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56" name="Rectangle 255"/>
          <p:cNvSpPr/>
          <p:nvPr/>
        </p:nvSpPr>
        <p:spPr>
          <a:xfrm>
            <a:off x="1658938" y="3313113"/>
            <a:ext cx="385762"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57" name="Rectangle 256"/>
          <p:cNvSpPr/>
          <p:nvPr/>
        </p:nvSpPr>
        <p:spPr>
          <a:xfrm>
            <a:off x="2054225" y="3313113"/>
            <a:ext cx="384175"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58" name="Rectangle 257"/>
          <p:cNvSpPr/>
          <p:nvPr/>
        </p:nvSpPr>
        <p:spPr>
          <a:xfrm>
            <a:off x="881063" y="3698875"/>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59" name="Rectangle 258"/>
          <p:cNvSpPr/>
          <p:nvPr/>
        </p:nvSpPr>
        <p:spPr>
          <a:xfrm>
            <a:off x="1276350" y="3698875"/>
            <a:ext cx="382588"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60" name="Rectangle 259"/>
          <p:cNvSpPr/>
          <p:nvPr/>
        </p:nvSpPr>
        <p:spPr>
          <a:xfrm>
            <a:off x="881063" y="4083050"/>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61" name="Rectangle 260"/>
          <p:cNvSpPr/>
          <p:nvPr/>
        </p:nvSpPr>
        <p:spPr>
          <a:xfrm>
            <a:off x="1276350" y="4083050"/>
            <a:ext cx="382588"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62" name="Rectangle 261"/>
          <p:cNvSpPr/>
          <p:nvPr/>
        </p:nvSpPr>
        <p:spPr>
          <a:xfrm>
            <a:off x="1658938" y="3698875"/>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63" name="Rectangle 262"/>
          <p:cNvSpPr/>
          <p:nvPr/>
        </p:nvSpPr>
        <p:spPr>
          <a:xfrm>
            <a:off x="2054225" y="3698875"/>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64" name="Rectangle 263"/>
          <p:cNvSpPr/>
          <p:nvPr/>
        </p:nvSpPr>
        <p:spPr>
          <a:xfrm>
            <a:off x="1658938" y="4083050"/>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65" name="Rectangle 264"/>
          <p:cNvSpPr/>
          <p:nvPr/>
        </p:nvSpPr>
        <p:spPr>
          <a:xfrm>
            <a:off x="2054225" y="4083050"/>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66" name="Rectangle 265"/>
          <p:cNvSpPr/>
          <p:nvPr/>
        </p:nvSpPr>
        <p:spPr>
          <a:xfrm>
            <a:off x="2438400" y="2930525"/>
            <a:ext cx="384175"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67" name="Rectangle 266"/>
          <p:cNvSpPr/>
          <p:nvPr/>
        </p:nvSpPr>
        <p:spPr>
          <a:xfrm>
            <a:off x="2833688" y="2930525"/>
            <a:ext cx="382587"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68" name="Rectangle 267"/>
          <p:cNvSpPr/>
          <p:nvPr/>
        </p:nvSpPr>
        <p:spPr>
          <a:xfrm>
            <a:off x="2438400" y="3313113"/>
            <a:ext cx="384175"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r">
              <a:defRPr/>
            </a:pPr>
            <a:endParaRPr lang="en-US" dirty="0"/>
          </a:p>
        </p:txBody>
      </p:sp>
      <p:sp>
        <p:nvSpPr>
          <p:cNvPr id="269" name="Rectangle 268"/>
          <p:cNvSpPr/>
          <p:nvPr/>
        </p:nvSpPr>
        <p:spPr>
          <a:xfrm>
            <a:off x="2833688" y="3313113"/>
            <a:ext cx="382587"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0" name="Rectangle 269"/>
          <p:cNvSpPr/>
          <p:nvPr/>
        </p:nvSpPr>
        <p:spPr>
          <a:xfrm>
            <a:off x="3216275" y="2930525"/>
            <a:ext cx="385763"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1" name="Rectangle 270"/>
          <p:cNvSpPr/>
          <p:nvPr/>
        </p:nvSpPr>
        <p:spPr>
          <a:xfrm>
            <a:off x="3611563" y="2930525"/>
            <a:ext cx="385762" cy="382588"/>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2" name="Rectangle 271"/>
          <p:cNvSpPr/>
          <p:nvPr/>
        </p:nvSpPr>
        <p:spPr>
          <a:xfrm>
            <a:off x="3216275" y="3313113"/>
            <a:ext cx="385763"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3" name="Rectangle 272"/>
          <p:cNvSpPr/>
          <p:nvPr/>
        </p:nvSpPr>
        <p:spPr>
          <a:xfrm>
            <a:off x="3611563" y="3313113"/>
            <a:ext cx="385762" cy="385762"/>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4" name="Rectangle 273"/>
          <p:cNvSpPr/>
          <p:nvPr/>
        </p:nvSpPr>
        <p:spPr>
          <a:xfrm>
            <a:off x="2438400" y="3698875"/>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5" name="Rectangle 274"/>
          <p:cNvSpPr/>
          <p:nvPr/>
        </p:nvSpPr>
        <p:spPr>
          <a:xfrm>
            <a:off x="2833688" y="3698875"/>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6" name="Rectangle 275"/>
          <p:cNvSpPr/>
          <p:nvPr/>
        </p:nvSpPr>
        <p:spPr>
          <a:xfrm>
            <a:off x="2438400" y="4083050"/>
            <a:ext cx="384175"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7" name="Rectangle 276"/>
          <p:cNvSpPr/>
          <p:nvPr/>
        </p:nvSpPr>
        <p:spPr>
          <a:xfrm>
            <a:off x="2833688" y="4083050"/>
            <a:ext cx="382587"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8" name="Rectangle 277"/>
          <p:cNvSpPr/>
          <p:nvPr/>
        </p:nvSpPr>
        <p:spPr>
          <a:xfrm>
            <a:off x="3216275" y="3698875"/>
            <a:ext cx="385763"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79" name="Rectangle 278"/>
          <p:cNvSpPr/>
          <p:nvPr/>
        </p:nvSpPr>
        <p:spPr>
          <a:xfrm>
            <a:off x="3611563" y="3698875"/>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80" name="Rectangle 279"/>
          <p:cNvSpPr/>
          <p:nvPr/>
        </p:nvSpPr>
        <p:spPr>
          <a:xfrm>
            <a:off x="3216275" y="4083050"/>
            <a:ext cx="385763"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281" name="Rectangle 280"/>
          <p:cNvSpPr/>
          <p:nvPr/>
        </p:nvSpPr>
        <p:spPr>
          <a:xfrm>
            <a:off x="3611563" y="4083050"/>
            <a:ext cx="385762" cy="38417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61505" name="Title 1"/>
          <p:cNvSpPr>
            <a:spLocks noGrp="1"/>
          </p:cNvSpPr>
          <p:nvPr>
            <p:ph type="title"/>
          </p:nvPr>
        </p:nvSpPr>
        <p:spPr/>
        <p:txBody>
          <a:bodyPr/>
          <a:lstStyle/>
          <a:p>
            <a:pPr eaLnBrk="1" hangingPunct="1"/>
            <a:r>
              <a:rPr lang="en-US">
                <a:latin typeface="Calibri" charset="0"/>
              </a:rPr>
              <a:t>Prevent Silent Data Corruption With ADI</a:t>
            </a:r>
          </a:p>
        </p:txBody>
      </p:sp>
      <p:sp>
        <p:nvSpPr>
          <p:cNvPr id="61506" name="Date Placeholder 8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9F9F9F"/>
                </a:solidFill>
                <a:latin typeface="Calibri" charset="0"/>
                <a:cs typeface="Arial" charset="0"/>
              </a:rPr>
              <a:t>11/7/2014</a:t>
            </a:r>
          </a:p>
        </p:txBody>
      </p:sp>
      <p:sp>
        <p:nvSpPr>
          <p:cNvPr id="61507" name="Slide Number Placeholder 8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7AFBA0-D9DA-D14A-884C-2238F5E9A08F}" type="slidenum">
              <a:rPr lang="en-US" sz="800">
                <a:solidFill>
                  <a:srgbClr val="9F9F9F"/>
                </a:solidFill>
                <a:latin typeface="Calibri" charset="0"/>
                <a:cs typeface="Arial" charset="0"/>
              </a:rPr>
              <a:pPr eaLnBrk="1" hangingPunct="1"/>
              <a:t>21</a:t>
            </a:fld>
            <a:endParaRPr lang="en-US" sz="800">
              <a:solidFill>
                <a:srgbClr val="9F9F9F"/>
              </a:solidFill>
              <a:latin typeface="Calibri" charset="0"/>
              <a:cs typeface="Arial" charset="0"/>
            </a:endParaRPr>
          </a:p>
        </p:txBody>
      </p:sp>
      <p:sp>
        <p:nvSpPr>
          <p:cNvPr id="234" name="Content Placeholder 6"/>
          <p:cNvSpPr>
            <a:spLocks noGrp="1"/>
          </p:cNvSpPr>
          <p:nvPr>
            <p:ph sz="quarter" idx="4294967295"/>
          </p:nvPr>
        </p:nvSpPr>
        <p:spPr>
          <a:xfrm>
            <a:off x="8551863" y="1587500"/>
            <a:ext cx="3636962" cy="4667250"/>
          </a:xfrm>
          <a:solidFill>
            <a:schemeClr val="bg1"/>
          </a:solidFill>
          <a:ln>
            <a:solidFill>
              <a:schemeClr val="bg1"/>
            </a:solidFill>
          </a:ln>
        </p:spPr>
        <p:txBody>
          <a:bodyPr rtlCol="0">
            <a:normAutofit fontScale="92500"/>
          </a:bodyPr>
          <a:lstStyle/>
          <a:p>
            <a:pPr marL="228581" indent="-228581">
              <a:spcBef>
                <a:spcPts val="0"/>
              </a:spcBef>
              <a:defRPr/>
            </a:pPr>
            <a:r>
              <a:rPr lang="en-US" dirty="0" smtClean="0"/>
              <a:t>Memory </a:t>
            </a:r>
            <a:r>
              <a:rPr lang="en-US" dirty="0" err="1" smtClean="0"/>
              <a:t>assignmentsare</a:t>
            </a:r>
            <a:r>
              <a:rPr lang="en-US" dirty="0" smtClean="0"/>
              <a:t> “color” encoded (can be changed any time dynamically)</a:t>
            </a:r>
          </a:p>
          <a:p>
            <a:pPr marL="228581" indent="-228581">
              <a:spcBef>
                <a:spcPts val="0"/>
              </a:spcBef>
              <a:defRPr/>
            </a:pPr>
            <a:r>
              <a:rPr lang="en-US" dirty="0" smtClean="0"/>
              <a:t>Only legal accesses, no issues</a:t>
            </a:r>
          </a:p>
          <a:p>
            <a:pPr marL="228581" indent="-228581">
              <a:spcBef>
                <a:spcPts val="0"/>
              </a:spcBef>
              <a:defRPr/>
            </a:pPr>
            <a:r>
              <a:rPr lang="en-US" dirty="0" smtClean="0"/>
              <a:t>Oops, the red and the blue process </a:t>
            </a:r>
            <a:r>
              <a:rPr lang="en-US" b="1" dirty="0" smtClean="0"/>
              <a:t>tried</a:t>
            </a:r>
            <a:r>
              <a:rPr lang="en-US" dirty="0" smtClean="0"/>
              <a:t> to write to an area that they should not access</a:t>
            </a:r>
          </a:p>
          <a:p>
            <a:pPr marL="228581" indent="-228581">
              <a:spcBef>
                <a:spcPts val="0"/>
              </a:spcBef>
              <a:defRPr/>
            </a:pPr>
            <a:r>
              <a:rPr lang="en-US" dirty="0" smtClean="0"/>
              <a:t>ADI notices the illegal access before data corruption can occur</a:t>
            </a:r>
          </a:p>
          <a:p>
            <a:pPr marL="0" indent="0">
              <a:spcBef>
                <a:spcPts val="0"/>
              </a:spcBef>
              <a:buFont typeface="Arial" charset="0"/>
              <a:buNone/>
              <a:defRPr/>
            </a:pPr>
            <a:endParaRPr lang="en-US" dirty="0"/>
          </a:p>
        </p:txBody>
      </p:sp>
      <p:sp>
        <p:nvSpPr>
          <p:cNvPr id="15" name="Rectangle 14"/>
          <p:cNvSpPr/>
          <p:nvPr/>
        </p:nvSpPr>
        <p:spPr>
          <a:xfrm>
            <a:off x="881063" y="1393825"/>
            <a:ext cx="382587"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77" name="Rectangle 76"/>
          <p:cNvSpPr/>
          <p:nvPr/>
        </p:nvSpPr>
        <p:spPr>
          <a:xfrm>
            <a:off x="1276350" y="1393825"/>
            <a:ext cx="382588"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78" name="Rectangle 77"/>
          <p:cNvSpPr/>
          <p:nvPr/>
        </p:nvSpPr>
        <p:spPr>
          <a:xfrm>
            <a:off x="881063" y="1778000"/>
            <a:ext cx="382587"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79" name="Rectangle 78"/>
          <p:cNvSpPr/>
          <p:nvPr/>
        </p:nvSpPr>
        <p:spPr>
          <a:xfrm>
            <a:off x="1276350" y="1778000"/>
            <a:ext cx="382588"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0" name="Rectangle 79"/>
          <p:cNvSpPr/>
          <p:nvPr/>
        </p:nvSpPr>
        <p:spPr>
          <a:xfrm>
            <a:off x="1658938" y="1393825"/>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1" name="Rectangle 80"/>
          <p:cNvSpPr/>
          <p:nvPr/>
        </p:nvSpPr>
        <p:spPr>
          <a:xfrm>
            <a:off x="2054225" y="1393825"/>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2" name="Rectangle 81"/>
          <p:cNvSpPr/>
          <p:nvPr/>
        </p:nvSpPr>
        <p:spPr>
          <a:xfrm>
            <a:off x="1658938" y="1778000"/>
            <a:ext cx="385762"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83" name="Rectangle 82"/>
          <p:cNvSpPr/>
          <p:nvPr/>
        </p:nvSpPr>
        <p:spPr>
          <a:xfrm>
            <a:off x="2054225" y="1778000"/>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2" name="Rectangle 91"/>
          <p:cNvSpPr/>
          <p:nvPr/>
        </p:nvSpPr>
        <p:spPr>
          <a:xfrm>
            <a:off x="881063" y="2162175"/>
            <a:ext cx="382587"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3" name="Rectangle 92"/>
          <p:cNvSpPr/>
          <p:nvPr/>
        </p:nvSpPr>
        <p:spPr>
          <a:xfrm>
            <a:off x="1276350" y="2162175"/>
            <a:ext cx="382588"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4" name="Rectangle 93"/>
          <p:cNvSpPr/>
          <p:nvPr/>
        </p:nvSpPr>
        <p:spPr>
          <a:xfrm>
            <a:off x="881063" y="2546350"/>
            <a:ext cx="382587"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5" name="Rectangle 94"/>
          <p:cNvSpPr/>
          <p:nvPr/>
        </p:nvSpPr>
        <p:spPr>
          <a:xfrm>
            <a:off x="1276350" y="2546350"/>
            <a:ext cx="382588"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6" name="Rectangle 95"/>
          <p:cNvSpPr/>
          <p:nvPr/>
        </p:nvSpPr>
        <p:spPr>
          <a:xfrm>
            <a:off x="1658938" y="2162175"/>
            <a:ext cx="385762"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7" name="Rectangle 96"/>
          <p:cNvSpPr/>
          <p:nvPr/>
        </p:nvSpPr>
        <p:spPr>
          <a:xfrm>
            <a:off x="2054225" y="2162175"/>
            <a:ext cx="384175"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8" name="Rectangle 97"/>
          <p:cNvSpPr/>
          <p:nvPr/>
        </p:nvSpPr>
        <p:spPr>
          <a:xfrm>
            <a:off x="1658938" y="2546350"/>
            <a:ext cx="385762"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99" name="Rectangle 98"/>
          <p:cNvSpPr/>
          <p:nvPr/>
        </p:nvSpPr>
        <p:spPr>
          <a:xfrm>
            <a:off x="2054225" y="2546350"/>
            <a:ext cx="384175"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0" name="Rectangle 99"/>
          <p:cNvSpPr/>
          <p:nvPr/>
        </p:nvSpPr>
        <p:spPr>
          <a:xfrm>
            <a:off x="2438400" y="1393825"/>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1" name="Rectangle 100"/>
          <p:cNvSpPr/>
          <p:nvPr/>
        </p:nvSpPr>
        <p:spPr>
          <a:xfrm>
            <a:off x="2833688" y="1393825"/>
            <a:ext cx="382587"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2" name="Rectangle 101"/>
          <p:cNvSpPr/>
          <p:nvPr/>
        </p:nvSpPr>
        <p:spPr>
          <a:xfrm>
            <a:off x="2438400" y="1778000"/>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3" name="Rectangle 102"/>
          <p:cNvSpPr/>
          <p:nvPr/>
        </p:nvSpPr>
        <p:spPr>
          <a:xfrm>
            <a:off x="2833688" y="1778000"/>
            <a:ext cx="382587"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4" name="Rectangle 103"/>
          <p:cNvSpPr/>
          <p:nvPr/>
        </p:nvSpPr>
        <p:spPr>
          <a:xfrm>
            <a:off x="3216275" y="1393825"/>
            <a:ext cx="385763"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5" name="Rectangle 104"/>
          <p:cNvSpPr/>
          <p:nvPr/>
        </p:nvSpPr>
        <p:spPr>
          <a:xfrm>
            <a:off x="3611563" y="1393825"/>
            <a:ext cx="385762"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6" name="Rectangle 105"/>
          <p:cNvSpPr/>
          <p:nvPr/>
        </p:nvSpPr>
        <p:spPr>
          <a:xfrm>
            <a:off x="3216275" y="1778000"/>
            <a:ext cx="385763"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7" name="Rectangle 106"/>
          <p:cNvSpPr/>
          <p:nvPr/>
        </p:nvSpPr>
        <p:spPr>
          <a:xfrm>
            <a:off x="3611563" y="1778000"/>
            <a:ext cx="385762"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8" name="Rectangle 107"/>
          <p:cNvSpPr/>
          <p:nvPr/>
        </p:nvSpPr>
        <p:spPr>
          <a:xfrm>
            <a:off x="2438400" y="2162175"/>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09" name="Rectangle 108"/>
          <p:cNvSpPr/>
          <p:nvPr/>
        </p:nvSpPr>
        <p:spPr>
          <a:xfrm>
            <a:off x="2833688" y="2162175"/>
            <a:ext cx="382587"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0" name="Rectangle 109"/>
          <p:cNvSpPr/>
          <p:nvPr/>
        </p:nvSpPr>
        <p:spPr>
          <a:xfrm>
            <a:off x="2438400" y="2546350"/>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1" name="Rectangle 110"/>
          <p:cNvSpPr/>
          <p:nvPr/>
        </p:nvSpPr>
        <p:spPr>
          <a:xfrm>
            <a:off x="2833688" y="2546350"/>
            <a:ext cx="382587"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2" name="Rectangle 111"/>
          <p:cNvSpPr/>
          <p:nvPr/>
        </p:nvSpPr>
        <p:spPr>
          <a:xfrm>
            <a:off x="3216275" y="2162175"/>
            <a:ext cx="385763"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3" name="Rectangle 112"/>
          <p:cNvSpPr/>
          <p:nvPr/>
        </p:nvSpPr>
        <p:spPr>
          <a:xfrm>
            <a:off x="3611563" y="2162175"/>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4" name="Rectangle 113"/>
          <p:cNvSpPr/>
          <p:nvPr/>
        </p:nvSpPr>
        <p:spPr>
          <a:xfrm>
            <a:off x="3216275" y="2546350"/>
            <a:ext cx="385763" cy="384175"/>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5" name="Rectangle 114"/>
          <p:cNvSpPr/>
          <p:nvPr/>
        </p:nvSpPr>
        <p:spPr>
          <a:xfrm>
            <a:off x="3611563" y="2546350"/>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6" name="Rectangle 115"/>
          <p:cNvSpPr/>
          <p:nvPr/>
        </p:nvSpPr>
        <p:spPr>
          <a:xfrm>
            <a:off x="881063" y="2930525"/>
            <a:ext cx="382587" cy="3825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7" name="Rectangle 116"/>
          <p:cNvSpPr/>
          <p:nvPr/>
        </p:nvSpPr>
        <p:spPr>
          <a:xfrm>
            <a:off x="1276350" y="2930525"/>
            <a:ext cx="382588" cy="3825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8" name="Rectangle 117"/>
          <p:cNvSpPr/>
          <p:nvPr/>
        </p:nvSpPr>
        <p:spPr>
          <a:xfrm>
            <a:off x="881063" y="3313113"/>
            <a:ext cx="382587" cy="3857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19" name="Rectangle 118"/>
          <p:cNvSpPr/>
          <p:nvPr/>
        </p:nvSpPr>
        <p:spPr>
          <a:xfrm>
            <a:off x="1276350" y="3313113"/>
            <a:ext cx="382588" cy="3857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0" name="Rectangle 119"/>
          <p:cNvSpPr/>
          <p:nvPr/>
        </p:nvSpPr>
        <p:spPr>
          <a:xfrm>
            <a:off x="1658938" y="2930525"/>
            <a:ext cx="385762" cy="38258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1" name="Rectangle 120"/>
          <p:cNvSpPr/>
          <p:nvPr/>
        </p:nvSpPr>
        <p:spPr>
          <a:xfrm>
            <a:off x="2054225" y="2930525"/>
            <a:ext cx="384175" cy="38258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2" name="Rectangle 121"/>
          <p:cNvSpPr/>
          <p:nvPr/>
        </p:nvSpPr>
        <p:spPr>
          <a:xfrm>
            <a:off x="1658938" y="3313113"/>
            <a:ext cx="385762" cy="38576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3" name="Rectangle 122"/>
          <p:cNvSpPr/>
          <p:nvPr/>
        </p:nvSpPr>
        <p:spPr>
          <a:xfrm>
            <a:off x="2054225" y="3313113"/>
            <a:ext cx="384175" cy="38576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4" name="Rectangle 123"/>
          <p:cNvSpPr/>
          <p:nvPr/>
        </p:nvSpPr>
        <p:spPr>
          <a:xfrm>
            <a:off x="881063" y="3698875"/>
            <a:ext cx="382587"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5" name="Rectangle 124"/>
          <p:cNvSpPr/>
          <p:nvPr/>
        </p:nvSpPr>
        <p:spPr>
          <a:xfrm>
            <a:off x="1276350" y="3698875"/>
            <a:ext cx="382588"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6" name="Rectangle 125"/>
          <p:cNvSpPr/>
          <p:nvPr/>
        </p:nvSpPr>
        <p:spPr>
          <a:xfrm>
            <a:off x="881063" y="4083050"/>
            <a:ext cx="382587"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7" name="Rectangle 126"/>
          <p:cNvSpPr/>
          <p:nvPr/>
        </p:nvSpPr>
        <p:spPr>
          <a:xfrm>
            <a:off x="1276350" y="4083050"/>
            <a:ext cx="382588"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8" name="Rectangle 127"/>
          <p:cNvSpPr/>
          <p:nvPr/>
        </p:nvSpPr>
        <p:spPr>
          <a:xfrm>
            <a:off x="1658938" y="3698875"/>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29" name="Rectangle 128"/>
          <p:cNvSpPr/>
          <p:nvPr/>
        </p:nvSpPr>
        <p:spPr>
          <a:xfrm>
            <a:off x="2054225" y="3698875"/>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0" name="Rectangle 129"/>
          <p:cNvSpPr/>
          <p:nvPr/>
        </p:nvSpPr>
        <p:spPr>
          <a:xfrm>
            <a:off x="1658938" y="4083050"/>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1" name="Rectangle 130"/>
          <p:cNvSpPr/>
          <p:nvPr/>
        </p:nvSpPr>
        <p:spPr>
          <a:xfrm>
            <a:off x="2054225" y="4083050"/>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2" name="Rectangle 131"/>
          <p:cNvSpPr/>
          <p:nvPr/>
        </p:nvSpPr>
        <p:spPr>
          <a:xfrm>
            <a:off x="2438400" y="2930525"/>
            <a:ext cx="384175" cy="3825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3" name="Rectangle 132"/>
          <p:cNvSpPr/>
          <p:nvPr/>
        </p:nvSpPr>
        <p:spPr>
          <a:xfrm>
            <a:off x="2833688" y="2930525"/>
            <a:ext cx="382587" cy="3825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4" name="Rectangle 133"/>
          <p:cNvSpPr/>
          <p:nvPr/>
        </p:nvSpPr>
        <p:spPr>
          <a:xfrm>
            <a:off x="2438400" y="3313113"/>
            <a:ext cx="384175" cy="3857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5" name="Rectangle 134"/>
          <p:cNvSpPr/>
          <p:nvPr/>
        </p:nvSpPr>
        <p:spPr>
          <a:xfrm>
            <a:off x="2833688" y="3313113"/>
            <a:ext cx="382587" cy="3857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6" name="Rectangle 135"/>
          <p:cNvSpPr/>
          <p:nvPr/>
        </p:nvSpPr>
        <p:spPr>
          <a:xfrm>
            <a:off x="3216275" y="2930525"/>
            <a:ext cx="385763" cy="38258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7" name="Rectangle 136"/>
          <p:cNvSpPr/>
          <p:nvPr/>
        </p:nvSpPr>
        <p:spPr>
          <a:xfrm>
            <a:off x="3611563" y="2930525"/>
            <a:ext cx="385762" cy="38258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8" name="Rectangle 137"/>
          <p:cNvSpPr/>
          <p:nvPr/>
        </p:nvSpPr>
        <p:spPr>
          <a:xfrm>
            <a:off x="3216275" y="3313113"/>
            <a:ext cx="385763" cy="3857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39" name="Rectangle 138"/>
          <p:cNvSpPr/>
          <p:nvPr/>
        </p:nvSpPr>
        <p:spPr>
          <a:xfrm>
            <a:off x="3611563" y="3313113"/>
            <a:ext cx="385762" cy="38576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0" name="Rectangle 139"/>
          <p:cNvSpPr/>
          <p:nvPr/>
        </p:nvSpPr>
        <p:spPr>
          <a:xfrm>
            <a:off x="2438400" y="3698875"/>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1" name="Rectangle 140"/>
          <p:cNvSpPr/>
          <p:nvPr/>
        </p:nvSpPr>
        <p:spPr>
          <a:xfrm>
            <a:off x="2833688" y="3698875"/>
            <a:ext cx="382587"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2" name="Rectangle 141"/>
          <p:cNvSpPr/>
          <p:nvPr/>
        </p:nvSpPr>
        <p:spPr>
          <a:xfrm>
            <a:off x="2438400" y="4083050"/>
            <a:ext cx="384175"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3" name="Rectangle 142"/>
          <p:cNvSpPr/>
          <p:nvPr/>
        </p:nvSpPr>
        <p:spPr>
          <a:xfrm>
            <a:off x="2833688" y="4083050"/>
            <a:ext cx="382587"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4" name="Rectangle 143"/>
          <p:cNvSpPr/>
          <p:nvPr/>
        </p:nvSpPr>
        <p:spPr>
          <a:xfrm>
            <a:off x="3216275" y="3698875"/>
            <a:ext cx="385763"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5" name="Rectangle 144"/>
          <p:cNvSpPr/>
          <p:nvPr/>
        </p:nvSpPr>
        <p:spPr>
          <a:xfrm>
            <a:off x="3611563" y="3698875"/>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6" name="Rectangle 145"/>
          <p:cNvSpPr/>
          <p:nvPr/>
        </p:nvSpPr>
        <p:spPr>
          <a:xfrm>
            <a:off x="3216275" y="4083050"/>
            <a:ext cx="385763" cy="38417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147" name="Rectangle 146"/>
          <p:cNvSpPr/>
          <p:nvPr/>
        </p:nvSpPr>
        <p:spPr>
          <a:xfrm>
            <a:off x="3611563" y="4083050"/>
            <a:ext cx="385762" cy="3841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6752" tIns="63377" rIns="126752" bIns="63377" anchor="ctr"/>
          <a:lstStyle/>
          <a:p>
            <a:pPr algn="ctr">
              <a:defRPr/>
            </a:pPr>
            <a:endParaRPr lang="en-US" dirty="0"/>
          </a:p>
        </p:txBody>
      </p:sp>
      <p:sp>
        <p:nvSpPr>
          <p:cNvPr id="61573" name="TextBox 3"/>
          <p:cNvSpPr txBox="1">
            <a:spLocks noChangeArrowheads="1"/>
          </p:cNvSpPr>
          <p:nvPr/>
        </p:nvSpPr>
        <p:spPr bwMode="auto">
          <a:xfrm>
            <a:off x="4751388" y="1590675"/>
            <a:ext cx="1200150" cy="1770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solidFill>
                  <a:srgbClr val="00B050"/>
                </a:solidFill>
                <a:latin typeface="CourierPS" charset="0"/>
                <a:cs typeface="Courier" charset="0"/>
              </a:rPr>
              <a:t>save %sp,-104,%sp</a:t>
            </a:r>
          </a:p>
          <a:p>
            <a:pPr eaLnBrk="1" hangingPunct="1"/>
            <a:r>
              <a:rPr lang="en-US" sz="800" b="1">
                <a:solidFill>
                  <a:srgbClr val="00B050"/>
                </a:solidFill>
                <a:latin typeface="CourierPS" charset="0"/>
                <a:cs typeface="Courier" charset="0"/>
              </a:rPr>
              <a:t>mov 9,%l0</a:t>
            </a:r>
          </a:p>
          <a:p>
            <a:pPr eaLnBrk="1" hangingPunct="1"/>
            <a:r>
              <a:rPr lang="en-US" sz="800" b="1">
                <a:solidFill>
                  <a:srgbClr val="00B050"/>
                </a:solidFill>
                <a:latin typeface="CourierPS" charset="0"/>
                <a:cs typeface="Courier" charset="0"/>
              </a:rPr>
              <a:t>add %l0,-1,%l1</a:t>
            </a:r>
          </a:p>
          <a:p>
            <a:pPr eaLnBrk="1" hangingPunct="1"/>
            <a:r>
              <a:rPr lang="en-US" sz="800" b="1">
                <a:solidFill>
                  <a:srgbClr val="00B050"/>
                </a:solidFill>
                <a:latin typeface="CourierPS" charset="0"/>
                <a:cs typeface="Courier" charset="0"/>
              </a:rPr>
              <a:t>add %l0,-7,%o1</a:t>
            </a:r>
          </a:p>
          <a:p>
            <a:pPr eaLnBrk="1" hangingPunct="1"/>
            <a:r>
              <a:rPr lang="en-US" sz="800" b="1">
                <a:solidFill>
                  <a:srgbClr val="00B050"/>
                </a:solidFill>
                <a:latin typeface="CourierPS" charset="0"/>
                <a:cs typeface="Courier" charset="0"/>
              </a:rPr>
              <a:t>mov %l1,%o0</a:t>
            </a:r>
          </a:p>
          <a:p>
            <a:pPr eaLnBrk="1" hangingPunct="1"/>
            <a:r>
              <a:rPr lang="en-US" sz="800" b="1">
                <a:solidFill>
                  <a:srgbClr val="00B050"/>
                </a:solidFill>
                <a:latin typeface="CourierPS" charset="0"/>
                <a:cs typeface="Courier" charset="0"/>
              </a:rPr>
              <a:t>call .umul,0</a:t>
            </a:r>
          </a:p>
          <a:p>
            <a:pPr eaLnBrk="1" hangingPunct="1"/>
            <a:r>
              <a:rPr lang="en-US" sz="800" b="1">
                <a:solidFill>
                  <a:srgbClr val="00B050"/>
                </a:solidFill>
                <a:latin typeface="CourierPS" charset="0"/>
                <a:cs typeface="Courier" charset="0"/>
              </a:rPr>
              <a:t>nop</a:t>
            </a:r>
          </a:p>
          <a:p>
            <a:pPr eaLnBrk="1" hangingPunct="1"/>
            <a:r>
              <a:rPr lang="en-US" sz="800" b="1">
                <a:solidFill>
                  <a:srgbClr val="00B050"/>
                </a:solidFill>
                <a:latin typeface="CourierPS" charset="0"/>
                <a:cs typeface="Courier" charset="0"/>
              </a:rPr>
              <a:t>add %l0,-11,%o1</a:t>
            </a:r>
          </a:p>
          <a:p>
            <a:pPr eaLnBrk="1" hangingPunct="1"/>
            <a:r>
              <a:rPr lang="en-US" sz="800" b="1">
                <a:solidFill>
                  <a:srgbClr val="00B050"/>
                </a:solidFill>
                <a:latin typeface="CourierPS" charset="0"/>
                <a:cs typeface="Courier" charset="0"/>
              </a:rPr>
              <a:t>call .div,0</a:t>
            </a:r>
          </a:p>
          <a:p>
            <a:pPr eaLnBrk="1" hangingPunct="1"/>
            <a:r>
              <a:rPr lang="en-US" sz="800" b="1">
                <a:solidFill>
                  <a:srgbClr val="00B050"/>
                </a:solidFill>
                <a:latin typeface="CourierPS" charset="0"/>
                <a:cs typeface="Courier" charset="0"/>
              </a:rPr>
              <a:t>nop</a:t>
            </a:r>
          </a:p>
          <a:p>
            <a:pPr eaLnBrk="1" hangingPunct="1"/>
            <a:r>
              <a:rPr lang="en-US" sz="800" b="1">
                <a:solidFill>
                  <a:srgbClr val="00B050"/>
                </a:solidFill>
                <a:latin typeface="CourierPS" charset="0"/>
                <a:cs typeface="Courier" charset="0"/>
              </a:rPr>
              <a:t>mov %o0,%l1</a:t>
            </a:r>
          </a:p>
          <a:p>
            <a:pPr eaLnBrk="1" hangingPunct="1"/>
            <a:r>
              <a:rPr lang="en-US" sz="800" b="1">
                <a:solidFill>
                  <a:srgbClr val="00B050"/>
                </a:solidFill>
                <a:latin typeface="CourierPS" charset="0"/>
                <a:cs typeface="Courier" charset="0"/>
              </a:rPr>
              <a:t>ret</a:t>
            </a:r>
          </a:p>
          <a:p>
            <a:pPr eaLnBrk="1" hangingPunct="1"/>
            <a:r>
              <a:rPr lang="en-US" sz="800" b="1">
                <a:solidFill>
                  <a:srgbClr val="00B050"/>
                </a:solidFill>
                <a:latin typeface="CourierPS" charset="0"/>
                <a:cs typeface="Courier" charset="0"/>
              </a:rPr>
              <a:t>restore</a:t>
            </a:r>
          </a:p>
        </p:txBody>
      </p:sp>
      <p:sp>
        <p:nvSpPr>
          <p:cNvPr id="61574" name="TextBox 3"/>
          <p:cNvSpPr txBox="1">
            <a:spLocks noChangeArrowheads="1"/>
          </p:cNvSpPr>
          <p:nvPr/>
        </p:nvSpPr>
        <p:spPr bwMode="auto">
          <a:xfrm>
            <a:off x="5599113" y="2546350"/>
            <a:ext cx="1200150" cy="1770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solidFill>
                  <a:srgbClr val="0070C0"/>
                </a:solidFill>
                <a:latin typeface="CourierPS" charset="0"/>
                <a:cs typeface="Courier" charset="0"/>
              </a:rPr>
              <a:t>save %sp,-104,%sp</a:t>
            </a:r>
          </a:p>
          <a:p>
            <a:pPr eaLnBrk="1" hangingPunct="1"/>
            <a:r>
              <a:rPr lang="en-US" sz="800" b="1">
                <a:solidFill>
                  <a:srgbClr val="0070C0"/>
                </a:solidFill>
                <a:latin typeface="CourierPS" charset="0"/>
                <a:cs typeface="Courier" charset="0"/>
              </a:rPr>
              <a:t>mov 9,%l0</a:t>
            </a:r>
          </a:p>
          <a:p>
            <a:pPr eaLnBrk="1" hangingPunct="1"/>
            <a:r>
              <a:rPr lang="en-US" sz="800" b="1">
                <a:solidFill>
                  <a:srgbClr val="0070C0"/>
                </a:solidFill>
                <a:latin typeface="CourierPS" charset="0"/>
                <a:cs typeface="Courier" charset="0"/>
              </a:rPr>
              <a:t>add %l0,-1,%l1</a:t>
            </a:r>
          </a:p>
          <a:p>
            <a:pPr eaLnBrk="1" hangingPunct="1"/>
            <a:r>
              <a:rPr lang="en-US" sz="800" b="1">
                <a:solidFill>
                  <a:srgbClr val="0070C0"/>
                </a:solidFill>
                <a:latin typeface="CourierPS" charset="0"/>
                <a:cs typeface="Courier" charset="0"/>
              </a:rPr>
              <a:t>add %l0,-7,%o1</a:t>
            </a:r>
          </a:p>
          <a:p>
            <a:pPr eaLnBrk="1" hangingPunct="1"/>
            <a:r>
              <a:rPr lang="en-US" sz="800" b="1">
                <a:solidFill>
                  <a:srgbClr val="0070C0"/>
                </a:solidFill>
                <a:latin typeface="CourierPS" charset="0"/>
                <a:cs typeface="Courier" charset="0"/>
              </a:rPr>
              <a:t>mov %l1,%o0</a:t>
            </a:r>
          </a:p>
          <a:p>
            <a:pPr eaLnBrk="1" hangingPunct="1"/>
            <a:r>
              <a:rPr lang="en-US" sz="800" b="1">
                <a:solidFill>
                  <a:srgbClr val="0070C0"/>
                </a:solidFill>
                <a:latin typeface="CourierPS" charset="0"/>
                <a:cs typeface="Courier" charset="0"/>
              </a:rPr>
              <a:t>call .umul,0</a:t>
            </a:r>
          </a:p>
          <a:p>
            <a:pPr eaLnBrk="1" hangingPunct="1"/>
            <a:r>
              <a:rPr lang="en-US" sz="800" b="1">
                <a:solidFill>
                  <a:srgbClr val="0070C0"/>
                </a:solidFill>
                <a:latin typeface="CourierPS" charset="0"/>
                <a:cs typeface="Courier" charset="0"/>
              </a:rPr>
              <a:t>nop</a:t>
            </a:r>
          </a:p>
          <a:p>
            <a:pPr eaLnBrk="1" hangingPunct="1"/>
            <a:r>
              <a:rPr lang="en-US" sz="800" b="1">
                <a:solidFill>
                  <a:srgbClr val="0070C0"/>
                </a:solidFill>
                <a:latin typeface="CourierPS" charset="0"/>
                <a:cs typeface="Courier" charset="0"/>
              </a:rPr>
              <a:t>add %l0,-11,%o1</a:t>
            </a:r>
          </a:p>
          <a:p>
            <a:pPr eaLnBrk="1" hangingPunct="1"/>
            <a:r>
              <a:rPr lang="en-US" sz="800" b="1">
                <a:solidFill>
                  <a:srgbClr val="0070C0"/>
                </a:solidFill>
                <a:latin typeface="CourierPS" charset="0"/>
                <a:cs typeface="Courier" charset="0"/>
              </a:rPr>
              <a:t>call .div,0</a:t>
            </a:r>
          </a:p>
          <a:p>
            <a:pPr eaLnBrk="1" hangingPunct="1"/>
            <a:r>
              <a:rPr lang="en-US" sz="800" b="1">
                <a:solidFill>
                  <a:srgbClr val="0070C0"/>
                </a:solidFill>
                <a:latin typeface="CourierPS" charset="0"/>
                <a:cs typeface="Courier" charset="0"/>
              </a:rPr>
              <a:t>nop</a:t>
            </a:r>
          </a:p>
          <a:p>
            <a:pPr eaLnBrk="1" hangingPunct="1"/>
            <a:r>
              <a:rPr lang="en-US" sz="800" b="1">
                <a:solidFill>
                  <a:srgbClr val="0070C0"/>
                </a:solidFill>
                <a:latin typeface="CourierPS" charset="0"/>
                <a:cs typeface="Courier" charset="0"/>
              </a:rPr>
              <a:t>mov %o0,%l1</a:t>
            </a:r>
          </a:p>
          <a:p>
            <a:pPr eaLnBrk="1" hangingPunct="1"/>
            <a:r>
              <a:rPr lang="en-US" sz="800" b="1">
                <a:solidFill>
                  <a:srgbClr val="0070C0"/>
                </a:solidFill>
                <a:latin typeface="CourierPS" charset="0"/>
                <a:cs typeface="Courier" charset="0"/>
              </a:rPr>
              <a:t>ret</a:t>
            </a:r>
          </a:p>
          <a:p>
            <a:pPr eaLnBrk="1" hangingPunct="1"/>
            <a:r>
              <a:rPr lang="en-US" sz="800" b="1">
                <a:solidFill>
                  <a:srgbClr val="0070C0"/>
                </a:solidFill>
                <a:latin typeface="CourierPS" charset="0"/>
                <a:cs typeface="Courier" charset="0"/>
              </a:rPr>
              <a:t>restore</a:t>
            </a:r>
          </a:p>
        </p:txBody>
      </p:sp>
      <p:sp>
        <p:nvSpPr>
          <p:cNvPr id="61575" name="TextBox 3"/>
          <p:cNvSpPr txBox="1">
            <a:spLocks noChangeArrowheads="1"/>
          </p:cNvSpPr>
          <p:nvPr/>
        </p:nvSpPr>
        <p:spPr bwMode="auto">
          <a:xfrm>
            <a:off x="6477000" y="3606800"/>
            <a:ext cx="1200150" cy="1768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b="1">
                <a:solidFill>
                  <a:srgbClr val="FF0000"/>
                </a:solidFill>
                <a:latin typeface="CourierPS" charset="0"/>
                <a:cs typeface="Courier" charset="0"/>
              </a:rPr>
              <a:t>save %sp,-104,%sp</a:t>
            </a:r>
          </a:p>
          <a:p>
            <a:pPr eaLnBrk="1" hangingPunct="1"/>
            <a:r>
              <a:rPr lang="en-US" sz="800" b="1">
                <a:solidFill>
                  <a:srgbClr val="FF0000"/>
                </a:solidFill>
                <a:latin typeface="CourierPS" charset="0"/>
                <a:cs typeface="Courier" charset="0"/>
              </a:rPr>
              <a:t>mov 9,%l0</a:t>
            </a:r>
          </a:p>
          <a:p>
            <a:pPr eaLnBrk="1" hangingPunct="1"/>
            <a:r>
              <a:rPr lang="en-US" sz="800" b="1">
                <a:solidFill>
                  <a:srgbClr val="FF0000"/>
                </a:solidFill>
                <a:latin typeface="CourierPS" charset="0"/>
                <a:cs typeface="Courier" charset="0"/>
              </a:rPr>
              <a:t>add %l0,-1,%l1</a:t>
            </a:r>
          </a:p>
          <a:p>
            <a:pPr eaLnBrk="1" hangingPunct="1"/>
            <a:r>
              <a:rPr lang="en-US" sz="800" b="1">
                <a:solidFill>
                  <a:srgbClr val="FF0000"/>
                </a:solidFill>
                <a:latin typeface="CourierPS" charset="0"/>
                <a:cs typeface="Courier" charset="0"/>
              </a:rPr>
              <a:t>add %l0,-7,%o1</a:t>
            </a:r>
          </a:p>
          <a:p>
            <a:pPr eaLnBrk="1" hangingPunct="1"/>
            <a:r>
              <a:rPr lang="en-US" sz="800" b="1">
                <a:solidFill>
                  <a:srgbClr val="FF0000"/>
                </a:solidFill>
                <a:latin typeface="CourierPS" charset="0"/>
                <a:cs typeface="Courier" charset="0"/>
              </a:rPr>
              <a:t>mov %l1,%o0</a:t>
            </a:r>
          </a:p>
          <a:p>
            <a:pPr eaLnBrk="1" hangingPunct="1"/>
            <a:r>
              <a:rPr lang="en-US" sz="800" b="1">
                <a:solidFill>
                  <a:srgbClr val="FF0000"/>
                </a:solidFill>
                <a:latin typeface="CourierPS" charset="0"/>
                <a:cs typeface="Courier" charset="0"/>
              </a:rPr>
              <a:t>call .umul,0</a:t>
            </a:r>
          </a:p>
          <a:p>
            <a:pPr eaLnBrk="1" hangingPunct="1"/>
            <a:r>
              <a:rPr lang="en-US" sz="800" b="1">
                <a:solidFill>
                  <a:srgbClr val="FF0000"/>
                </a:solidFill>
                <a:latin typeface="CourierPS" charset="0"/>
                <a:cs typeface="Courier" charset="0"/>
              </a:rPr>
              <a:t>nop</a:t>
            </a:r>
          </a:p>
          <a:p>
            <a:pPr eaLnBrk="1" hangingPunct="1"/>
            <a:r>
              <a:rPr lang="en-US" sz="800" b="1">
                <a:solidFill>
                  <a:srgbClr val="FF0000"/>
                </a:solidFill>
                <a:latin typeface="CourierPS" charset="0"/>
                <a:cs typeface="Courier" charset="0"/>
              </a:rPr>
              <a:t>add %l0,-11,%o1</a:t>
            </a:r>
          </a:p>
          <a:p>
            <a:pPr eaLnBrk="1" hangingPunct="1"/>
            <a:r>
              <a:rPr lang="en-US" sz="800" b="1">
                <a:solidFill>
                  <a:srgbClr val="FF0000"/>
                </a:solidFill>
                <a:latin typeface="CourierPS" charset="0"/>
                <a:cs typeface="Courier" charset="0"/>
              </a:rPr>
              <a:t>call .div,0</a:t>
            </a:r>
          </a:p>
          <a:p>
            <a:pPr eaLnBrk="1" hangingPunct="1"/>
            <a:r>
              <a:rPr lang="en-US" sz="800" b="1">
                <a:solidFill>
                  <a:srgbClr val="FF0000"/>
                </a:solidFill>
                <a:latin typeface="CourierPS" charset="0"/>
                <a:cs typeface="Courier" charset="0"/>
              </a:rPr>
              <a:t>nop</a:t>
            </a:r>
          </a:p>
          <a:p>
            <a:pPr eaLnBrk="1" hangingPunct="1"/>
            <a:r>
              <a:rPr lang="en-US" sz="800" b="1">
                <a:solidFill>
                  <a:srgbClr val="FF0000"/>
                </a:solidFill>
                <a:latin typeface="CourierPS" charset="0"/>
                <a:cs typeface="Courier" charset="0"/>
              </a:rPr>
              <a:t>mov %o0,%l1</a:t>
            </a:r>
          </a:p>
          <a:p>
            <a:pPr eaLnBrk="1" hangingPunct="1"/>
            <a:r>
              <a:rPr lang="en-US" sz="800" b="1">
                <a:solidFill>
                  <a:srgbClr val="FF0000"/>
                </a:solidFill>
                <a:latin typeface="CourierPS" charset="0"/>
                <a:cs typeface="Courier" charset="0"/>
              </a:rPr>
              <a:t>ret</a:t>
            </a:r>
          </a:p>
          <a:p>
            <a:pPr eaLnBrk="1" hangingPunct="1"/>
            <a:r>
              <a:rPr lang="en-US" sz="800" b="1">
                <a:solidFill>
                  <a:srgbClr val="FF0000"/>
                </a:solidFill>
                <a:latin typeface="CourierPS" charset="0"/>
                <a:cs typeface="Courier" charset="0"/>
              </a:rPr>
              <a:t>restore</a:t>
            </a:r>
          </a:p>
        </p:txBody>
      </p:sp>
      <p:cxnSp>
        <p:nvCxnSpPr>
          <p:cNvPr id="173" name="Straight Arrow Connector 172"/>
          <p:cNvCxnSpPr>
            <a:stCxn id="115" idx="1"/>
            <a:endCxn id="61573" idx="1"/>
          </p:cNvCxnSpPr>
          <p:nvPr/>
        </p:nvCxnSpPr>
        <p:spPr>
          <a:xfrm flipV="1">
            <a:off x="3611563" y="2474913"/>
            <a:ext cx="1139825" cy="263525"/>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9" name="Left Brace 178"/>
          <p:cNvSpPr/>
          <p:nvPr/>
        </p:nvSpPr>
        <p:spPr>
          <a:xfrm rot="16200000">
            <a:off x="2279650" y="3095626"/>
            <a:ext cx="319087" cy="3116262"/>
          </a:xfrm>
          <a:prstGeom prst="leftBrace">
            <a:avLst>
              <a:gd name="adj1" fmla="val 46985"/>
              <a:gd name="adj2" fmla="val 5026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26752" tIns="63377" rIns="126752" bIns="63377" anchor="ctr"/>
          <a:lstStyle/>
          <a:p>
            <a:pPr algn="ctr">
              <a:defRPr/>
            </a:pPr>
            <a:endParaRPr lang="en-US" dirty="0"/>
          </a:p>
        </p:txBody>
      </p:sp>
      <p:sp>
        <p:nvSpPr>
          <p:cNvPr id="61578" name="TextBox 179"/>
          <p:cNvSpPr txBox="1">
            <a:spLocks noChangeArrowheads="1"/>
          </p:cNvSpPr>
          <p:nvPr/>
        </p:nvSpPr>
        <p:spPr bwMode="auto">
          <a:xfrm>
            <a:off x="1073150" y="4813300"/>
            <a:ext cx="26812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6752" tIns="63377" rIns="126752" bIns="63377">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chemeClr val="tx2"/>
                </a:solidFill>
                <a:latin typeface="Calibri" charset="0"/>
              </a:rPr>
              <a:t>Memory shared</a:t>
            </a:r>
            <a:br>
              <a:rPr lang="en-US" sz="2000">
                <a:solidFill>
                  <a:schemeClr val="tx2"/>
                </a:solidFill>
                <a:latin typeface="Calibri" charset="0"/>
              </a:rPr>
            </a:br>
            <a:r>
              <a:rPr lang="en-US" sz="2000">
                <a:solidFill>
                  <a:schemeClr val="tx2"/>
                </a:solidFill>
                <a:latin typeface="Calibri" charset="0"/>
              </a:rPr>
              <a:t>among many processes</a:t>
            </a:r>
          </a:p>
        </p:txBody>
      </p:sp>
      <p:cxnSp>
        <p:nvCxnSpPr>
          <p:cNvPr id="181" name="Straight Arrow Connector 180"/>
          <p:cNvCxnSpPr>
            <a:stCxn id="121" idx="3"/>
            <a:endCxn id="61574" idx="1"/>
          </p:cNvCxnSpPr>
          <p:nvPr/>
        </p:nvCxnSpPr>
        <p:spPr>
          <a:xfrm>
            <a:off x="2438400" y="3121025"/>
            <a:ext cx="3160713" cy="311150"/>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34" idx="3"/>
            <a:endCxn id="61575" idx="1"/>
          </p:cNvCxnSpPr>
          <p:nvPr/>
        </p:nvCxnSpPr>
        <p:spPr>
          <a:xfrm>
            <a:off x="2822575" y="3506788"/>
            <a:ext cx="3654425" cy="984250"/>
          </a:xfrm>
          <a:prstGeom prst="straightConnector1">
            <a:avLst/>
          </a:prstGeom>
          <a:ln w="25400">
            <a:solidFill>
              <a:srgbClr val="FF000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05" idx="3"/>
            <a:endCxn id="61573" idx="1"/>
          </p:cNvCxnSpPr>
          <p:nvPr/>
        </p:nvCxnSpPr>
        <p:spPr>
          <a:xfrm>
            <a:off x="3997325" y="1585913"/>
            <a:ext cx="754063" cy="889000"/>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47" idx="1"/>
            <a:endCxn id="61574" idx="1"/>
          </p:cNvCxnSpPr>
          <p:nvPr/>
        </p:nvCxnSpPr>
        <p:spPr>
          <a:xfrm flipV="1">
            <a:off x="3611563" y="3432175"/>
            <a:ext cx="1987550" cy="842963"/>
          </a:xfrm>
          <a:prstGeom prst="straightConnector1">
            <a:avLst/>
          </a:prstGeom>
          <a:ln w="25400">
            <a:solidFill>
              <a:srgbClr val="0070C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36" idx="1"/>
            <a:endCxn id="61575" idx="1"/>
          </p:cNvCxnSpPr>
          <p:nvPr/>
        </p:nvCxnSpPr>
        <p:spPr>
          <a:xfrm>
            <a:off x="3216275" y="3121025"/>
            <a:ext cx="3260725" cy="1370013"/>
          </a:xfrm>
          <a:prstGeom prst="straightConnector1">
            <a:avLst/>
          </a:prstGeom>
          <a:ln w="25400">
            <a:solidFill>
              <a:srgbClr val="FF000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05" idx="3"/>
          </p:cNvCxnSpPr>
          <p:nvPr/>
        </p:nvCxnSpPr>
        <p:spPr>
          <a:xfrm>
            <a:off x="3997325" y="1587500"/>
            <a:ext cx="754063" cy="863600"/>
          </a:xfrm>
          <a:prstGeom prst="straightConnector1">
            <a:avLst/>
          </a:prstGeom>
          <a:ln w="25400">
            <a:solidFill>
              <a:srgbClr val="00B05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12" idx="3"/>
            <a:endCxn id="61574" idx="1"/>
          </p:cNvCxnSpPr>
          <p:nvPr/>
        </p:nvCxnSpPr>
        <p:spPr>
          <a:xfrm>
            <a:off x="3602038" y="2354263"/>
            <a:ext cx="1997075" cy="1077912"/>
          </a:xfrm>
          <a:prstGeom prst="straightConnector1">
            <a:avLst/>
          </a:prstGeom>
          <a:ln w="25400">
            <a:solidFill>
              <a:srgbClr val="0070C0"/>
            </a:solidFill>
            <a:prstDash val="dash"/>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a:stCxn id="144" idx="3"/>
            <a:endCxn id="61575" idx="1"/>
          </p:cNvCxnSpPr>
          <p:nvPr/>
        </p:nvCxnSpPr>
        <p:spPr>
          <a:xfrm>
            <a:off x="3602038" y="3890963"/>
            <a:ext cx="2874962" cy="600075"/>
          </a:xfrm>
          <a:prstGeom prst="straightConnector1">
            <a:avLst/>
          </a:prstGeom>
          <a:ln w="25400">
            <a:solidFill>
              <a:srgbClr val="FF0000"/>
            </a:solidFill>
            <a:prstDash val="dash"/>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65890" name="Picture 2" descr="C:\Users\martimue\AppData\Local\Microsoft\Windows\Temporary Internet Files\Content.IE5\GVYHC3AN\MC900320998[1].wm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8875" y="4635500"/>
            <a:ext cx="30178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dissolve">
                                      <p:cBhvr>
                                        <p:cTn id="10" dur="500"/>
                                        <p:tgtEl>
                                          <p:spTgt spid="7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dissolve">
                                      <p:cBhvr>
                                        <p:cTn id="13" dur="500"/>
                                        <p:tgtEl>
                                          <p:spTgt spid="7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dissolve">
                                      <p:cBhvr>
                                        <p:cTn id="16" dur="500"/>
                                        <p:tgtEl>
                                          <p:spTgt spid="7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dissolve">
                                      <p:cBhvr>
                                        <p:cTn id="19" dur="500"/>
                                        <p:tgtEl>
                                          <p:spTgt spid="8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dissolve">
                                      <p:cBhvr>
                                        <p:cTn id="25" dur="500"/>
                                        <p:tgtEl>
                                          <p:spTgt spid="8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dissolve">
                                      <p:cBhvr>
                                        <p:cTn id="28" dur="500"/>
                                        <p:tgtEl>
                                          <p:spTgt spid="83"/>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dissolve">
                                      <p:cBhvr>
                                        <p:cTn id="31" dur="500"/>
                                        <p:tgtEl>
                                          <p:spTgt spid="9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Effect transition="in" filter="dissolve">
                                      <p:cBhvr>
                                        <p:cTn id="34" dur="500"/>
                                        <p:tgtEl>
                                          <p:spTgt spid="9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dissolve">
                                      <p:cBhvr>
                                        <p:cTn id="37" dur="500"/>
                                        <p:tgtEl>
                                          <p:spTgt spid="9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dissolve">
                                      <p:cBhvr>
                                        <p:cTn id="40" dur="500"/>
                                        <p:tgtEl>
                                          <p:spTgt spid="9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dissolve">
                                      <p:cBhvr>
                                        <p:cTn id="43" dur="500"/>
                                        <p:tgtEl>
                                          <p:spTgt spid="9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dissolve">
                                      <p:cBhvr>
                                        <p:cTn id="46" dur="500"/>
                                        <p:tgtEl>
                                          <p:spTgt spid="9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animEffect transition="in" filter="dissolve">
                                      <p:cBhvr>
                                        <p:cTn id="49" dur="500"/>
                                        <p:tgtEl>
                                          <p:spTgt spid="9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dissolve">
                                      <p:cBhvr>
                                        <p:cTn id="52" dur="500"/>
                                        <p:tgtEl>
                                          <p:spTgt spid="9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dissolve">
                                      <p:cBhvr>
                                        <p:cTn id="55" dur="500"/>
                                        <p:tgtEl>
                                          <p:spTgt spid="10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01"/>
                                        </p:tgtEl>
                                        <p:attrNameLst>
                                          <p:attrName>style.visibility</p:attrName>
                                        </p:attrNameLst>
                                      </p:cBhvr>
                                      <p:to>
                                        <p:strVal val="visible"/>
                                      </p:to>
                                    </p:set>
                                    <p:animEffect transition="in" filter="dissolve">
                                      <p:cBhvr>
                                        <p:cTn id="58" dur="500"/>
                                        <p:tgtEl>
                                          <p:spTgt spid="10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animEffect transition="in" filter="dissolve">
                                      <p:cBhvr>
                                        <p:cTn id="61" dur="500"/>
                                        <p:tgtEl>
                                          <p:spTgt spid="10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dissolve">
                                      <p:cBhvr>
                                        <p:cTn id="64" dur="500"/>
                                        <p:tgtEl>
                                          <p:spTgt spid="10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dissolve">
                                      <p:cBhvr>
                                        <p:cTn id="67" dur="500"/>
                                        <p:tgtEl>
                                          <p:spTgt spid="10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dissolve">
                                      <p:cBhvr>
                                        <p:cTn id="70" dur="500"/>
                                        <p:tgtEl>
                                          <p:spTgt spid="10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dissolve">
                                      <p:cBhvr>
                                        <p:cTn id="73" dur="500"/>
                                        <p:tgtEl>
                                          <p:spTgt spid="10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dissolve">
                                      <p:cBhvr>
                                        <p:cTn id="76" dur="500"/>
                                        <p:tgtEl>
                                          <p:spTgt spid="10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dissolve">
                                      <p:cBhvr>
                                        <p:cTn id="79" dur="500"/>
                                        <p:tgtEl>
                                          <p:spTgt spid="10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dissolve">
                                      <p:cBhvr>
                                        <p:cTn id="82" dur="500"/>
                                        <p:tgtEl>
                                          <p:spTgt spid="10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10"/>
                                        </p:tgtEl>
                                        <p:attrNameLst>
                                          <p:attrName>style.visibility</p:attrName>
                                        </p:attrNameLst>
                                      </p:cBhvr>
                                      <p:to>
                                        <p:strVal val="visible"/>
                                      </p:to>
                                    </p:set>
                                    <p:animEffect transition="in" filter="dissolve">
                                      <p:cBhvr>
                                        <p:cTn id="85" dur="500"/>
                                        <p:tgtEl>
                                          <p:spTgt spid="11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dissolve">
                                      <p:cBhvr>
                                        <p:cTn id="88" dur="500"/>
                                        <p:tgtEl>
                                          <p:spTgt spid="11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dissolve">
                                      <p:cBhvr>
                                        <p:cTn id="91" dur="500"/>
                                        <p:tgtEl>
                                          <p:spTgt spid="112"/>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dissolve">
                                      <p:cBhvr>
                                        <p:cTn id="94" dur="500"/>
                                        <p:tgtEl>
                                          <p:spTgt spid="11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14"/>
                                        </p:tgtEl>
                                        <p:attrNameLst>
                                          <p:attrName>style.visibility</p:attrName>
                                        </p:attrNameLst>
                                      </p:cBhvr>
                                      <p:to>
                                        <p:strVal val="visible"/>
                                      </p:to>
                                    </p:set>
                                    <p:animEffect transition="in" filter="dissolve">
                                      <p:cBhvr>
                                        <p:cTn id="97" dur="500"/>
                                        <p:tgtEl>
                                          <p:spTgt spid="11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dissolve">
                                      <p:cBhvr>
                                        <p:cTn id="100" dur="500"/>
                                        <p:tgtEl>
                                          <p:spTgt spid="11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116"/>
                                        </p:tgtEl>
                                        <p:attrNameLst>
                                          <p:attrName>style.visibility</p:attrName>
                                        </p:attrNameLst>
                                      </p:cBhvr>
                                      <p:to>
                                        <p:strVal val="visible"/>
                                      </p:to>
                                    </p:set>
                                    <p:animEffect transition="in" filter="dissolve">
                                      <p:cBhvr>
                                        <p:cTn id="103" dur="500"/>
                                        <p:tgtEl>
                                          <p:spTgt spid="11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17"/>
                                        </p:tgtEl>
                                        <p:attrNameLst>
                                          <p:attrName>style.visibility</p:attrName>
                                        </p:attrNameLst>
                                      </p:cBhvr>
                                      <p:to>
                                        <p:strVal val="visible"/>
                                      </p:to>
                                    </p:set>
                                    <p:animEffect transition="in" filter="dissolve">
                                      <p:cBhvr>
                                        <p:cTn id="106" dur="500"/>
                                        <p:tgtEl>
                                          <p:spTgt spid="11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118"/>
                                        </p:tgtEl>
                                        <p:attrNameLst>
                                          <p:attrName>style.visibility</p:attrName>
                                        </p:attrNameLst>
                                      </p:cBhvr>
                                      <p:to>
                                        <p:strVal val="visible"/>
                                      </p:to>
                                    </p:set>
                                    <p:animEffect transition="in" filter="dissolve">
                                      <p:cBhvr>
                                        <p:cTn id="109" dur="500"/>
                                        <p:tgtEl>
                                          <p:spTgt spid="11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19"/>
                                        </p:tgtEl>
                                        <p:attrNameLst>
                                          <p:attrName>style.visibility</p:attrName>
                                        </p:attrNameLst>
                                      </p:cBhvr>
                                      <p:to>
                                        <p:strVal val="visible"/>
                                      </p:to>
                                    </p:set>
                                    <p:animEffect transition="in" filter="dissolve">
                                      <p:cBhvr>
                                        <p:cTn id="112" dur="500"/>
                                        <p:tgtEl>
                                          <p:spTgt spid="11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20"/>
                                        </p:tgtEl>
                                        <p:attrNameLst>
                                          <p:attrName>style.visibility</p:attrName>
                                        </p:attrNameLst>
                                      </p:cBhvr>
                                      <p:to>
                                        <p:strVal val="visible"/>
                                      </p:to>
                                    </p:set>
                                    <p:animEffect transition="in" filter="dissolve">
                                      <p:cBhvr>
                                        <p:cTn id="115" dur="500"/>
                                        <p:tgtEl>
                                          <p:spTgt spid="12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dissolve">
                                      <p:cBhvr>
                                        <p:cTn id="118" dur="500"/>
                                        <p:tgtEl>
                                          <p:spTgt spid="12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dissolve">
                                      <p:cBhvr>
                                        <p:cTn id="121" dur="500"/>
                                        <p:tgtEl>
                                          <p:spTgt spid="122"/>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123"/>
                                        </p:tgtEl>
                                        <p:attrNameLst>
                                          <p:attrName>style.visibility</p:attrName>
                                        </p:attrNameLst>
                                      </p:cBhvr>
                                      <p:to>
                                        <p:strVal val="visible"/>
                                      </p:to>
                                    </p:set>
                                    <p:animEffect transition="in" filter="dissolve">
                                      <p:cBhvr>
                                        <p:cTn id="124" dur="500"/>
                                        <p:tgtEl>
                                          <p:spTgt spid="123"/>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dissolve">
                                      <p:cBhvr>
                                        <p:cTn id="127" dur="500"/>
                                        <p:tgtEl>
                                          <p:spTgt spid="124"/>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125"/>
                                        </p:tgtEl>
                                        <p:attrNameLst>
                                          <p:attrName>style.visibility</p:attrName>
                                        </p:attrNameLst>
                                      </p:cBhvr>
                                      <p:to>
                                        <p:strVal val="visible"/>
                                      </p:to>
                                    </p:set>
                                    <p:animEffect transition="in" filter="dissolve">
                                      <p:cBhvr>
                                        <p:cTn id="130" dur="500"/>
                                        <p:tgtEl>
                                          <p:spTgt spid="12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126"/>
                                        </p:tgtEl>
                                        <p:attrNameLst>
                                          <p:attrName>style.visibility</p:attrName>
                                        </p:attrNameLst>
                                      </p:cBhvr>
                                      <p:to>
                                        <p:strVal val="visible"/>
                                      </p:to>
                                    </p:set>
                                    <p:animEffect transition="in" filter="dissolve">
                                      <p:cBhvr>
                                        <p:cTn id="133" dur="500"/>
                                        <p:tgtEl>
                                          <p:spTgt spid="126"/>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dissolve">
                                      <p:cBhvr>
                                        <p:cTn id="136" dur="500"/>
                                        <p:tgtEl>
                                          <p:spTgt spid="12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128"/>
                                        </p:tgtEl>
                                        <p:attrNameLst>
                                          <p:attrName>style.visibility</p:attrName>
                                        </p:attrNameLst>
                                      </p:cBhvr>
                                      <p:to>
                                        <p:strVal val="visible"/>
                                      </p:to>
                                    </p:set>
                                    <p:animEffect transition="in" filter="dissolve">
                                      <p:cBhvr>
                                        <p:cTn id="139" dur="500"/>
                                        <p:tgtEl>
                                          <p:spTgt spid="12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129"/>
                                        </p:tgtEl>
                                        <p:attrNameLst>
                                          <p:attrName>style.visibility</p:attrName>
                                        </p:attrNameLst>
                                      </p:cBhvr>
                                      <p:to>
                                        <p:strVal val="visible"/>
                                      </p:to>
                                    </p:set>
                                    <p:animEffect transition="in" filter="dissolve">
                                      <p:cBhvr>
                                        <p:cTn id="142" dur="500"/>
                                        <p:tgtEl>
                                          <p:spTgt spid="129"/>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130"/>
                                        </p:tgtEl>
                                        <p:attrNameLst>
                                          <p:attrName>style.visibility</p:attrName>
                                        </p:attrNameLst>
                                      </p:cBhvr>
                                      <p:to>
                                        <p:strVal val="visible"/>
                                      </p:to>
                                    </p:set>
                                    <p:animEffect transition="in" filter="dissolve">
                                      <p:cBhvr>
                                        <p:cTn id="145" dur="500"/>
                                        <p:tgtEl>
                                          <p:spTgt spid="130"/>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131"/>
                                        </p:tgtEl>
                                        <p:attrNameLst>
                                          <p:attrName>style.visibility</p:attrName>
                                        </p:attrNameLst>
                                      </p:cBhvr>
                                      <p:to>
                                        <p:strVal val="visible"/>
                                      </p:to>
                                    </p:set>
                                    <p:animEffect transition="in" filter="dissolve">
                                      <p:cBhvr>
                                        <p:cTn id="148" dur="500"/>
                                        <p:tgtEl>
                                          <p:spTgt spid="131"/>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132"/>
                                        </p:tgtEl>
                                        <p:attrNameLst>
                                          <p:attrName>style.visibility</p:attrName>
                                        </p:attrNameLst>
                                      </p:cBhvr>
                                      <p:to>
                                        <p:strVal val="visible"/>
                                      </p:to>
                                    </p:set>
                                    <p:animEffect transition="in" filter="dissolve">
                                      <p:cBhvr>
                                        <p:cTn id="151" dur="500"/>
                                        <p:tgtEl>
                                          <p:spTgt spid="132"/>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133"/>
                                        </p:tgtEl>
                                        <p:attrNameLst>
                                          <p:attrName>style.visibility</p:attrName>
                                        </p:attrNameLst>
                                      </p:cBhvr>
                                      <p:to>
                                        <p:strVal val="visible"/>
                                      </p:to>
                                    </p:set>
                                    <p:animEffect transition="in" filter="dissolve">
                                      <p:cBhvr>
                                        <p:cTn id="154" dur="500"/>
                                        <p:tgtEl>
                                          <p:spTgt spid="133"/>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134"/>
                                        </p:tgtEl>
                                        <p:attrNameLst>
                                          <p:attrName>style.visibility</p:attrName>
                                        </p:attrNameLst>
                                      </p:cBhvr>
                                      <p:to>
                                        <p:strVal val="visible"/>
                                      </p:to>
                                    </p:set>
                                    <p:animEffect transition="in" filter="dissolve">
                                      <p:cBhvr>
                                        <p:cTn id="157" dur="500"/>
                                        <p:tgtEl>
                                          <p:spTgt spid="134"/>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135"/>
                                        </p:tgtEl>
                                        <p:attrNameLst>
                                          <p:attrName>style.visibility</p:attrName>
                                        </p:attrNameLst>
                                      </p:cBhvr>
                                      <p:to>
                                        <p:strVal val="visible"/>
                                      </p:to>
                                    </p:set>
                                    <p:animEffect transition="in" filter="dissolve">
                                      <p:cBhvr>
                                        <p:cTn id="160" dur="500"/>
                                        <p:tgtEl>
                                          <p:spTgt spid="135"/>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136"/>
                                        </p:tgtEl>
                                        <p:attrNameLst>
                                          <p:attrName>style.visibility</p:attrName>
                                        </p:attrNameLst>
                                      </p:cBhvr>
                                      <p:to>
                                        <p:strVal val="visible"/>
                                      </p:to>
                                    </p:set>
                                    <p:animEffect transition="in" filter="dissolve">
                                      <p:cBhvr>
                                        <p:cTn id="163" dur="500"/>
                                        <p:tgtEl>
                                          <p:spTgt spid="136"/>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37"/>
                                        </p:tgtEl>
                                        <p:attrNameLst>
                                          <p:attrName>style.visibility</p:attrName>
                                        </p:attrNameLst>
                                      </p:cBhvr>
                                      <p:to>
                                        <p:strVal val="visible"/>
                                      </p:to>
                                    </p:set>
                                    <p:animEffect transition="in" filter="dissolve">
                                      <p:cBhvr>
                                        <p:cTn id="166" dur="500"/>
                                        <p:tgtEl>
                                          <p:spTgt spid="137"/>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138"/>
                                        </p:tgtEl>
                                        <p:attrNameLst>
                                          <p:attrName>style.visibility</p:attrName>
                                        </p:attrNameLst>
                                      </p:cBhvr>
                                      <p:to>
                                        <p:strVal val="visible"/>
                                      </p:to>
                                    </p:set>
                                    <p:animEffect transition="in" filter="dissolve">
                                      <p:cBhvr>
                                        <p:cTn id="169" dur="500"/>
                                        <p:tgtEl>
                                          <p:spTgt spid="138"/>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139"/>
                                        </p:tgtEl>
                                        <p:attrNameLst>
                                          <p:attrName>style.visibility</p:attrName>
                                        </p:attrNameLst>
                                      </p:cBhvr>
                                      <p:to>
                                        <p:strVal val="visible"/>
                                      </p:to>
                                    </p:set>
                                    <p:animEffect transition="in" filter="dissolve">
                                      <p:cBhvr>
                                        <p:cTn id="172" dur="500"/>
                                        <p:tgtEl>
                                          <p:spTgt spid="139"/>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140"/>
                                        </p:tgtEl>
                                        <p:attrNameLst>
                                          <p:attrName>style.visibility</p:attrName>
                                        </p:attrNameLst>
                                      </p:cBhvr>
                                      <p:to>
                                        <p:strVal val="visible"/>
                                      </p:to>
                                    </p:set>
                                    <p:animEffect transition="in" filter="dissolve">
                                      <p:cBhvr>
                                        <p:cTn id="175" dur="500"/>
                                        <p:tgtEl>
                                          <p:spTgt spid="140"/>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141"/>
                                        </p:tgtEl>
                                        <p:attrNameLst>
                                          <p:attrName>style.visibility</p:attrName>
                                        </p:attrNameLst>
                                      </p:cBhvr>
                                      <p:to>
                                        <p:strVal val="visible"/>
                                      </p:to>
                                    </p:set>
                                    <p:animEffect transition="in" filter="dissolve">
                                      <p:cBhvr>
                                        <p:cTn id="178" dur="500"/>
                                        <p:tgtEl>
                                          <p:spTgt spid="141"/>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142"/>
                                        </p:tgtEl>
                                        <p:attrNameLst>
                                          <p:attrName>style.visibility</p:attrName>
                                        </p:attrNameLst>
                                      </p:cBhvr>
                                      <p:to>
                                        <p:strVal val="visible"/>
                                      </p:to>
                                    </p:set>
                                    <p:animEffect transition="in" filter="dissolve">
                                      <p:cBhvr>
                                        <p:cTn id="181" dur="500"/>
                                        <p:tgtEl>
                                          <p:spTgt spid="142"/>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143"/>
                                        </p:tgtEl>
                                        <p:attrNameLst>
                                          <p:attrName>style.visibility</p:attrName>
                                        </p:attrNameLst>
                                      </p:cBhvr>
                                      <p:to>
                                        <p:strVal val="visible"/>
                                      </p:to>
                                    </p:set>
                                    <p:animEffect transition="in" filter="dissolve">
                                      <p:cBhvr>
                                        <p:cTn id="184" dur="500"/>
                                        <p:tgtEl>
                                          <p:spTgt spid="143"/>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144"/>
                                        </p:tgtEl>
                                        <p:attrNameLst>
                                          <p:attrName>style.visibility</p:attrName>
                                        </p:attrNameLst>
                                      </p:cBhvr>
                                      <p:to>
                                        <p:strVal val="visible"/>
                                      </p:to>
                                    </p:set>
                                    <p:animEffect transition="in" filter="dissolve">
                                      <p:cBhvr>
                                        <p:cTn id="187" dur="500"/>
                                        <p:tgtEl>
                                          <p:spTgt spid="144"/>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145"/>
                                        </p:tgtEl>
                                        <p:attrNameLst>
                                          <p:attrName>style.visibility</p:attrName>
                                        </p:attrNameLst>
                                      </p:cBhvr>
                                      <p:to>
                                        <p:strVal val="visible"/>
                                      </p:to>
                                    </p:set>
                                    <p:animEffect transition="in" filter="dissolve">
                                      <p:cBhvr>
                                        <p:cTn id="190" dur="500"/>
                                        <p:tgtEl>
                                          <p:spTgt spid="145"/>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146"/>
                                        </p:tgtEl>
                                        <p:attrNameLst>
                                          <p:attrName>style.visibility</p:attrName>
                                        </p:attrNameLst>
                                      </p:cBhvr>
                                      <p:to>
                                        <p:strVal val="visible"/>
                                      </p:to>
                                    </p:set>
                                    <p:animEffect transition="in" filter="dissolve">
                                      <p:cBhvr>
                                        <p:cTn id="193" dur="500"/>
                                        <p:tgtEl>
                                          <p:spTgt spid="146"/>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147"/>
                                        </p:tgtEl>
                                        <p:attrNameLst>
                                          <p:attrName>style.visibility</p:attrName>
                                        </p:attrNameLst>
                                      </p:cBhvr>
                                      <p:to>
                                        <p:strVal val="visible"/>
                                      </p:to>
                                    </p:set>
                                    <p:animEffect transition="in" filter="dissolve">
                                      <p:cBhvr>
                                        <p:cTn id="196" dur="500"/>
                                        <p:tgtEl>
                                          <p:spTgt spid="147"/>
                                        </p:tgtEl>
                                      </p:cBhvr>
                                    </p:animEffect>
                                  </p:childTnLst>
                                </p:cTn>
                              </p:par>
                              <p:par>
                                <p:cTn id="197" presetID="2" presetClass="entr" presetSubtype="4" fill="hold" nodeType="withEffect">
                                  <p:stCondLst>
                                    <p:cond delay="0"/>
                                  </p:stCondLst>
                                  <p:childTnLst>
                                    <p:set>
                                      <p:cBhvr>
                                        <p:cTn id="198" dur="1" fill="hold">
                                          <p:stCondLst>
                                            <p:cond delay="0"/>
                                          </p:stCondLst>
                                        </p:cTn>
                                        <p:tgtEl>
                                          <p:spTgt spid="234">
                                            <p:txEl>
                                              <p:pRg st="0" end="0"/>
                                            </p:txEl>
                                          </p:spTgt>
                                        </p:tgtEl>
                                        <p:attrNameLst>
                                          <p:attrName>style.visibility</p:attrName>
                                        </p:attrNameLst>
                                      </p:cBhvr>
                                      <p:to>
                                        <p:strVal val="visible"/>
                                      </p:to>
                                    </p:set>
                                    <p:anim calcmode="lin" valueType="num">
                                      <p:cBhvr additive="base">
                                        <p:cTn id="199" dur="500" fill="hold"/>
                                        <p:tgtEl>
                                          <p:spTgt spid="234">
                                            <p:txEl>
                                              <p:pRg st="0" end="0"/>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2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 presetClass="entr" presetSubtype="4" fill="hold" nodeType="clickEffect">
                                  <p:stCondLst>
                                    <p:cond delay="0"/>
                                  </p:stCondLst>
                                  <p:childTnLst>
                                    <p:set>
                                      <p:cBhvr>
                                        <p:cTn id="204" dur="1" fill="hold">
                                          <p:stCondLst>
                                            <p:cond delay="0"/>
                                          </p:stCondLst>
                                        </p:cTn>
                                        <p:tgtEl>
                                          <p:spTgt spid="234">
                                            <p:txEl>
                                              <p:pRg st="1" end="1"/>
                                            </p:txEl>
                                          </p:spTgt>
                                        </p:tgtEl>
                                        <p:attrNameLst>
                                          <p:attrName>style.visibility</p:attrName>
                                        </p:attrNameLst>
                                      </p:cBhvr>
                                      <p:to>
                                        <p:strVal val="visible"/>
                                      </p:to>
                                    </p:set>
                                    <p:anim calcmode="lin" valueType="num">
                                      <p:cBhvr additive="base">
                                        <p:cTn id="205" dur="500" fill="hold"/>
                                        <p:tgtEl>
                                          <p:spTgt spid="234">
                                            <p:txEl>
                                              <p:pRg st="1" end="1"/>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234">
                                            <p:txEl>
                                              <p:pRg st="1" end="1"/>
                                            </p:txEl>
                                          </p:spTgt>
                                        </p:tgtEl>
                                        <p:attrNameLst>
                                          <p:attrName>ppt_y</p:attrName>
                                        </p:attrNameLst>
                                      </p:cBhvr>
                                      <p:tavLst>
                                        <p:tav tm="0">
                                          <p:val>
                                            <p:strVal val="1+#ppt_h/2"/>
                                          </p:val>
                                        </p:tav>
                                        <p:tav tm="100000">
                                          <p:val>
                                            <p:strVal val="#ppt_y"/>
                                          </p:val>
                                        </p:tav>
                                      </p:tavLst>
                                    </p:anim>
                                  </p:childTnLst>
                                </p:cTn>
                              </p:par>
                              <p:par>
                                <p:cTn id="207" presetID="9" presetClass="entr" presetSubtype="0" fill="hold" nodeType="withEffect">
                                  <p:stCondLst>
                                    <p:cond delay="0"/>
                                  </p:stCondLst>
                                  <p:childTnLst>
                                    <p:set>
                                      <p:cBhvr>
                                        <p:cTn id="208" dur="1" fill="hold">
                                          <p:stCondLst>
                                            <p:cond delay="0"/>
                                          </p:stCondLst>
                                        </p:cTn>
                                        <p:tgtEl>
                                          <p:spTgt spid="173"/>
                                        </p:tgtEl>
                                        <p:attrNameLst>
                                          <p:attrName>style.visibility</p:attrName>
                                        </p:attrNameLst>
                                      </p:cBhvr>
                                      <p:to>
                                        <p:strVal val="visible"/>
                                      </p:to>
                                    </p:set>
                                    <p:animEffect transition="in" filter="dissolve">
                                      <p:cBhvr>
                                        <p:cTn id="209" dur="1000"/>
                                        <p:tgtEl>
                                          <p:spTgt spid="173"/>
                                        </p:tgtEl>
                                      </p:cBhvr>
                                    </p:animEffect>
                                  </p:childTnLst>
                                </p:cTn>
                              </p:par>
                              <p:par>
                                <p:cTn id="210" presetID="9" presetClass="entr" presetSubtype="0" fill="hold" nodeType="withEffect">
                                  <p:stCondLst>
                                    <p:cond delay="0"/>
                                  </p:stCondLst>
                                  <p:childTnLst>
                                    <p:set>
                                      <p:cBhvr>
                                        <p:cTn id="211" dur="1" fill="hold">
                                          <p:stCondLst>
                                            <p:cond delay="0"/>
                                          </p:stCondLst>
                                        </p:cTn>
                                        <p:tgtEl>
                                          <p:spTgt spid="181"/>
                                        </p:tgtEl>
                                        <p:attrNameLst>
                                          <p:attrName>style.visibility</p:attrName>
                                        </p:attrNameLst>
                                      </p:cBhvr>
                                      <p:to>
                                        <p:strVal val="visible"/>
                                      </p:to>
                                    </p:set>
                                    <p:animEffect transition="in" filter="dissolve">
                                      <p:cBhvr>
                                        <p:cTn id="212" dur="1000"/>
                                        <p:tgtEl>
                                          <p:spTgt spid="181"/>
                                        </p:tgtEl>
                                      </p:cBhvr>
                                    </p:animEffect>
                                  </p:childTnLst>
                                </p:cTn>
                              </p:par>
                              <p:par>
                                <p:cTn id="213" presetID="9" presetClass="entr" presetSubtype="0" fill="hold" nodeType="withEffect">
                                  <p:stCondLst>
                                    <p:cond delay="0"/>
                                  </p:stCondLst>
                                  <p:childTnLst>
                                    <p:set>
                                      <p:cBhvr>
                                        <p:cTn id="214" dur="1" fill="hold">
                                          <p:stCondLst>
                                            <p:cond delay="0"/>
                                          </p:stCondLst>
                                        </p:cTn>
                                        <p:tgtEl>
                                          <p:spTgt spid="184"/>
                                        </p:tgtEl>
                                        <p:attrNameLst>
                                          <p:attrName>style.visibility</p:attrName>
                                        </p:attrNameLst>
                                      </p:cBhvr>
                                      <p:to>
                                        <p:strVal val="visible"/>
                                      </p:to>
                                    </p:set>
                                    <p:animEffect transition="in" filter="dissolve">
                                      <p:cBhvr>
                                        <p:cTn id="215" dur="1000"/>
                                        <p:tgtEl>
                                          <p:spTgt spid="184"/>
                                        </p:tgtEl>
                                      </p:cBhvr>
                                    </p:animEffect>
                                  </p:childTnLst>
                                </p:cTn>
                              </p:par>
                              <p:par>
                                <p:cTn id="216" presetID="9" presetClass="exit" presetSubtype="0" fill="hold" nodeType="withEffect">
                                  <p:stCondLst>
                                    <p:cond delay="1500"/>
                                  </p:stCondLst>
                                  <p:childTnLst>
                                    <p:animEffect transition="out" filter="dissolve">
                                      <p:cBhvr>
                                        <p:cTn id="217" dur="500"/>
                                        <p:tgtEl>
                                          <p:spTgt spid="173"/>
                                        </p:tgtEl>
                                      </p:cBhvr>
                                    </p:animEffect>
                                    <p:set>
                                      <p:cBhvr>
                                        <p:cTn id="218" dur="1" fill="hold">
                                          <p:stCondLst>
                                            <p:cond delay="499"/>
                                          </p:stCondLst>
                                        </p:cTn>
                                        <p:tgtEl>
                                          <p:spTgt spid="173"/>
                                        </p:tgtEl>
                                        <p:attrNameLst>
                                          <p:attrName>style.visibility</p:attrName>
                                        </p:attrNameLst>
                                      </p:cBhvr>
                                      <p:to>
                                        <p:strVal val="hidden"/>
                                      </p:to>
                                    </p:set>
                                  </p:childTnLst>
                                </p:cTn>
                              </p:par>
                              <p:par>
                                <p:cTn id="219" presetID="9" presetClass="exit" presetSubtype="0" fill="hold" nodeType="withEffect">
                                  <p:stCondLst>
                                    <p:cond delay="1500"/>
                                  </p:stCondLst>
                                  <p:childTnLst>
                                    <p:animEffect transition="out" filter="dissolve">
                                      <p:cBhvr>
                                        <p:cTn id="220" dur="500"/>
                                        <p:tgtEl>
                                          <p:spTgt spid="181"/>
                                        </p:tgtEl>
                                      </p:cBhvr>
                                    </p:animEffect>
                                    <p:set>
                                      <p:cBhvr>
                                        <p:cTn id="221" dur="1" fill="hold">
                                          <p:stCondLst>
                                            <p:cond delay="499"/>
                                          </p:stCondLst>
                                        </p:cTn>
                                        <p:tgtEl>
                                          <p:spTgt spid="181"/>
                                        </p:tgtEl>
                                        <p:attrNameLst>
                                          <p:attrName>style.visibility</p:attrName>
                                        </p:attrNameLst>
                                      </p:cBhvr>
                                      <p:to>
                                        <p:strVal val="hidden"/>
                                      </p:to>
                                    </p:set>
                                  </p:childTnLst>
                                </p:cTn>
                              </p:par>
                              <p:par>
                                <p:cTn id="222" presetID="9" presetClass="exit" presetSubtype="0" fill="hold" nodeType="withEffect">
                                  <p:stCondLst>
                                    <p:cond delay="1500"/>
                                  </p:stCondLst>
                                  <p:childTnLst>
                                    <p:animEffect transition="out" filter="dissolve">
                                      <p:cBhvr>
                                        <p:cTn id="223" dur="500"/>
                                        <p:tgtEl>
                                          <p:spTgt spid="184"/>
                                        </p:tgtEl>
                                      </p:cBhvr>
                                    </p:animEffect>
                                    <p:set>
                                      <p:cBhvr>
                                        <p:cTn id="224" dur="1" fill="hold">
                                          <p:stCondLst>
                                            <p:cond delay="499"/>
                                          </p:stCondLst>
                                        </p:cTn>
                                        <p:tgtEl>
                                          <p:spTgt spid="184"/>
                                        </p:tgtEl>
                                        <p:attrNameLst>
                                          <p:attrName>style.visibility</p:attrName>
                                        </p:attrNameLst>
                                      </p:cBhvr>
                                      <p:to>
                                        <p:strVal val="hidden"/>
                                      </p:to>
                                    </p:set>
                                  </p:childTnLst>
                                </p:cTn>
                              </p:par>
                              <p:par>
                                <p:cTn id="225" presetID="9" presetClass="entr" presetSubtype="0" fill="hold" nodeType="withEffect">
                                  <p:stCondLst>
                                    <p:cond delay="1500"/>
                                  </p:stCondLst>
                                  <p:childTnLst>
                                    <p:set>
                                      <p:cBhvr>
                                        <p:cTn id="226" dur="1" fill="hold">
                                          <p:stCondLst>
                                            <p:cond delay="0"/>
                                          </p:stCondLst>
                                        </p:cTn>
                                        <p:tgtEl>
                                          <p:spTgt spid="210"/>
                                        </p:tgtEl>
                                        <p:attrNameLst>
                                          <p:attrName>style.visibility</p:attrName>
                                        </p:attrNameLst>
                                      </p:cBhvr>
                                      <p:to>
                                        <p:strVal val="visible"/>
                                      </p:to>
                                    </p:set>
                                    <p:animEffect transition="in" filter="dissolve">
                                      <p:cBhvr>
                                        <p:cTn id="227" dur="1000"/>
                                        <p:tgtEl>
                                          <p:spTgt spid="210"/>
                                        </p:tgtEl>
                                      </p:cBhvr>
                                    </p:animEffect>
                                  </p:childTnLst>
                                </p:cTn>
                              </p:par>
                              <p:par>
                                <p:cTn id="228" presetID="9" presetClass="entr" presetSubtype="0" fill="hold" nodeType="withEffect">
                                  <p:stCondLst>
                                    <p:cond delay="1500"/>
                                  </p:stCondLst>
                                  <p:childTnLst>
                                    <p:set>
                                      <p:cBhvr>
                                        <p:cTn id="229" dur="1" fill="hold">
                                          <p:stCondLst>
                                            <p:cond delay="0"/>
                                          </p:stCondLst>
                                        </p:cTn>
                                        <p:tgtEl>
                                          <p:spTgt spid="211"/>
                                        </p:tgtEl>
                                        <p:attrNameLst>
                                          <p:attrName>style.visibility</p:attrName>
                                        </p:attrNameLst>
                                      </p:cBhvr>
                                      <p:to>
                                        <p:strVal val="visible"/>
                                      </p:to>
                                    </p:set>
                                    <p:animEffect transition="in" filter="dissolve">
                                      <p:cBhvr>
                                        <p:cTn id="230" dur="1000"/>
                                        <p:tgtEl>
                                          <p:spTgt spid="211"/>
                                        </p:tgtEl>
                                      </p:cBhvr>
                                    </p:animEffect>
                                  </p:childTnLst>
                                </p:cTn>
                              </p:par>
                              <p:par>
                                <p:cTn id="231" presetID="9" presetClass="entr" presetSubtype="0" fill="hold" nodeType="withEffect">
                                  <p:stCondLst>
                                    <p:cond delay="1500"/>
                                  </p:stCondLst>
                                  <p:childTnLst>
                                    <p:set>
                                      <p:cBhvr>
                                        <p:cTn id="232" dur="1" fill="hold">
                                          <p:stCondLst>
                                            <p:cond delay="0"/>
                                          </p:stCondLst>
                                        </p:cTn>
                                        <p:tgtEl>
                                          <p:spTgt spid="212"/>
                                        </p:tgtEl>
                                        <p:attrNameLst>
                                          <p:attrName>style.visibility</p:attrName>
                                        </p:attrNameLst>
                                      </p:cBhvr>
                                      <p:to>
                                        <p:strVal val="visible"/>
                                      </p:to>
                                    </p:set>
                                    <p:animEffect transition="in" filter="dissolve">
                                      <p:cBhvr>
                                        <p:cTn id="233" dur="1000"/>
                                        <p:tgtEl>
                                          <p:spTgt spid="212"/>
                                        </p:tgtEl>
                                      </p:cBhvr>
                                    </p:animEffect>
                                  </p:childTnLst>
                                </p:cTn>
                              </p:par>
                              <p:par>
                                <p:cTn id="234" presetID="9" presetClass="exit" presetSubtype="0" fill="hold" nodeType="withEffect">
                                  <p:stCondLst>
                                    <p:cond delay="3000"/>
                                  </p:stCondLst>
                                  <p:childTnLst>
                                    <p:animEffect transition="out" filter="dissolve">
                                      <p:cBhvr>
                                        <p:cTn id="235" dur="500"/>
                                        <p:tgtEl>
                                          <p:spTgt spid="210"/>
                                        </p:tgtEl>
                                      </p:cBhvr>
                                    </p:animEffect>
                                    <p:set>
                                      <p:cBhvr>
                                        <p:cTn id="236" dur="1" fill="hold">
                                          <p:stCondLst>
                                            <p:cond delay="499"/>
                                          </p:stCondLst>
                                        </p:cTn>
                                        <p:tgtEl>
                                          <p:spTgt spid="210"/>
                                        </p:tgtEl>
                                        <p:attrNameLst>
                                          <p:attrName>style.visibility</p:attrName>
                                        </p:attrNameLst>
                                      </p:cBhvr>
                                      <p:to>
                                        <p:strVal val="hidden"/>
                                      </p:to>
                                    </p:set>
                                  </p:childTnLst>
                                </p:cTn>
                              </p:par>
                              <p:par>
                                <p:cTn id="237" presetID="9" presetClass="exit" presetSubtype="0" fill="hold" nodeType="withEffect">
                                  <p:stCondLst>
                                    <p:cond delay="3000"/>
                                  </p:stCondLst>
                                  <p:childTnLst>
                                    <p:animEffect transition="out" filter="dissolve">
                                      <p:cBhvr>
                                        <p:cTn id="238" dur="500"/>
                                        <p:tgtEl>
                                          <p:spTgt spid="211"/>
                                        </p:tgtEl>
                                      </p:cBhvr>
                                    </p:animEffect>
                                    <p:set>
                                      <p:cBhvr>
                                        <p:cTn id="239" dur="1" fill="hold">
                                          <p:stCondLst>
                                            <p:cond delay="499"/>
                                          </p:stCondLst>
                                        </p:cTn>
                                        <p:tgtEl>
                                          <p:spTgt spid="211"/>
                                        </p:tgtEl>
                                        <p:attrNameLst>
                                          <p:attrName>style.visibility</p:attrName>
                                        </p:attrNameLst>
                                      </p:cBhvr>
                                      <p:to>
                                        <p:strVal val="hidden"/>
                                      </p:to>
                                    </p:set>
                                  </p:childTnLst>
                                </p:cTn>
                              </p:par>
                              <p:par>
                                <p:cTn id="240" presetID="9" presetClass="exit" presetSubtype="0" fill="hold" nodeType="withEffect">
                                  <p:stCondLst>
                                    <p:cond delay="3000"/>
                                  </p:stCondLst>
                                  <p:childTnLst>
                                    <p:animEffect transition="out" filter="dissolve">
                                      <p:cBhvr>
                                        <p:cTn id="241" dur="500"/>
                                        <p:tgtEl>
                                          <p:spTgt spid="212"/>
                                        </p:tgtEl>
                                      </p:cBhvr>
                                    </p:animEffect>
                                    <p:set>
                                      <p:cBhvr>
                                        <p:cTn id="242" dur="1" fill="hold">
                                          <p:stCondLst>
                                            <p:cond delay="499"/>
                                          </p:stCondLst>
                                        </p:cTn>
                                        <p:tgtEl>
                                          <p:spTgt spid="212"/>
                                        </p:tgtEl>
                                        <p:attrNameLst>
                                          <p:attrName>style.visibility</p:attrName>
                                        </p:attrNameLst>
                                      </p:cBhvr>
                                      <p:to>
                                        <p:strVal val="hidden"/>
                                      </p:to>
                                    </p:set>
                                  </p:childTnLst>
                                </p:cTn>
                              </p:par>
                            </p:childTnLst>
                          </p:cTn>
                        </p:par>
                      </p:childTnLst>
                    </p:cTn>
                  </p:par>
                  <p:par>
                    <p:cTn id="243" fill="hold" nodeType="clickPar">
                      <p:stCondLst>
                        <p:cond delay="indefinite"/>
                      </p:stCondLst>
                      <p:childTnLst>
                        <p:par>
                          <p:cTn id="244" fill="hold" nodeType="withGroup">
                            <p:stCondLst>
                              <p:cond delay="0"/>
                            </p:stCondLst>
                            <p:childTnLst>
                              <p:par>
                                <p:cTn id="245" presetID="9" presetClass="entr" presetSubtype="0" fill="hold" nodeType="clickEffect">
                                  <p:stCondLst>
                                    <p:cond delay="0"/>
                                  </p:stCondLst>
                                  <p:childTnLst>
                                    <p:set>
                                      <p:cBhvr>
                                        <p:cTn id="246" dur="1" fill="hold">
                                          <p:stCondLst>
                                            <p:cond delay="0"/>
                                          </p:stCondLst>
                                        </p:cTn>
                                        <p:tgtEl>
                                          <p:spTgt spid="222"/>
                                        </p:tgtEl>
                                        <p:attrNameLst>
                                          <p:attrName>style.visibility</p:attrName>
                                        </p:attrNameLst>
                                      </p:cBhvr>
                                      <p:to>
                                        <p:strVal val="visible"/>
                                      </p:to>
                                    </p:set>
                                    <p:animEffect transition="in" filter="dissolve">
                                      <p:cBhvr>
                                        <p:cTn id="247" dur="500"/>
                                        <p:tgtEl>
                                          <p:spTgt spid="222"/>
                                        </p:tgtEl>
                                      </p:cBhvr>
                                    </p:animEffect>
                                  </p:childTnLst>
                                </p:cTn>
                              </p:par>
                              <p:par>
                                <p:cTn id="248" presetID="9" presetClass="entr" presetSubtype="0" fill="hold" nodeType="withEffect">
                                  <p:stCondLst>
                                    <p:cond delay="0"/>
                                  </p:stCondLst>
                                  <p:childTnLst>
                                    <p:set>
                                      <p:cBhvr>
                                        <p:cTn id="249" dur="1" fill="hold">
                                          <p:stCondLst>
                                            <p:cond delay="0"/>
                                          </p:stCondLst>
                                        </p:cTn>
                                        <p:tgtEl>
                                          <p:spTgt spid="223"/>
                                        </p:tgtEl>
                                        <p:attrNameLst>
                                          <p:attrName>style.visibility</p:attrName>
                                        </p:attrNameLst>
                                      </p:cBhvr>
                                      <p:to>
                                        <p:strVal val="visible"/>
                                      </p:to>
                                    </p:set>
                                    <p:animEffect transition="in" filter="dissolve">
                                      <p:cBhvr>
                                        <p:cTn id="250" dur="500"/>
                                        <p:tgtEl>
                                          <p:spTgt spid="223"/>
                                        </p:tgtEl>
                                      </p:cBhvr>
                                    </p:animEffect>
                                  </p:childTnLst>
                                </p:cTn>
                              </p:par>
                              <p:par>
                                <p:cTn id="251" presetID="9" presetClass="entr" presetSubtype="0" fill="hold" nodeType="withEffect">
                                  <p:stCondLst>
                                    <p:cond delay="0"/>
                                  </p:stCondLst>
                                  <p:childTnLst>
                                    <p:set>
                                      <p:cBhvr>
                                        <p:cTn id="252" dur="1" fill="hold">
                                          <p:stCondLst>
                                            <p:cond delay="0"/>
                                          </p:stCondLst>
                                        </p:cTn>
                                        <p:tgtEl>
                                          <p:spTgt spid="224"/>
                                        </p:tgtEl>
                                        <p:attrNameLst>
                                          <p:attrName>style.visibility</p:attrName>
                                        </p:attrNameLst>
                                      </p:cBhvr>
                                      <p:to>
                                        <p:strVal val="visible"/>
                                      </p:to>
                                    </p:set>
                                    <p:animEffect transition="in" filter="dissolve">
                                      <p:cBhvr>
                                        <p:cTn id="253" dur="500"/>
                                        <p:tgtEl>
                                          <p:spTgt spid="224"/>
                                        </p:tgtEl>
                                      </p:cBhvr>
                                    </p:animEffect>
                                  </p:childTnLst>
                                </p:cTn>
                              </p:par>
                              <p:par>
                                <p:cTn id="254" presetID="2" presetClass="entr" presetSubtype="4" fill="hold" nodeType="withEffect">
                                  <p:stCondLst>
                                    <p:cond delay="0"/>
                                  </p:stCondLst>
                                  <p:childTnLst>
                                    <p:set>
                                      <p:cBhvr>
                                        <p:cTn id="255" dur="1" fill="hold">
                                          <p:stCondLst>
                                            <p:cond delay="0"/>
                                          </p:stCondLst>
                                        </p:cTn>
                                        <p:tgtEl>
                                          <p:spTgt spid="234">
                                            <p:txEl>
                                              <p:pRg st="2" end="2"/>
                                            </p:txEl>
                                          </p:spTgt>
                                        </p:tgtEl>
                                        <p:attrNameLst>
                                          <p:attrName>style.visibility</p:attrName>
                                        </p:attrNameLst>
                                      </p:cBhvr>
                                      <p:to>
                                        <p:strVal val="visible"/>
                                      </p:to>
                                    </p:set>
                                    <p:anim calcmode="lin" valueType="num">
                                      <p:cBhvr additive="base">
                                        <p:cTn id="256" dur="500" fill="hold"/>
                                        <p:tgtEl>
                                          <p:spTgt spid="234">
                                            <p:txEl>
                                              <p:pRg st="2" end="2"/>
                                            </p:txEl>
                                          </p:spTgt>
                                        </p:tgtEl>
                                        <p:attrNameLst>
                                          <p:attrName>ppt_x</p:attrName>
                                        </p:attrNameLst>
                                      </p:cBhvr>
                                      <p:tavLst>
                                        <p:tav tm="0">
                                          <p:val>
                                            <p:strVal val="#ppt_x"/>
                                          </p:val>
                                        </p:tav>
                                        <p:tav tm="100000">
                                          <p:val>
                                            <p:strVal val="#ppt_x"/>
                                          </p:val>
                                        </p:tav>
                                      </p:tavLst>
                                    </p:anim>
                                    <p:anim calcmode="lin" valueType="num">
                                      <p:cBhvr additive="base">
                                        <p:cTn id="257" dur="500" fill="hold"/>
                                        <p:tgtEl>
                                          <p:spTgt spid="2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8" fill="hold" nodeType="clickPar">
                      <p:stCondLst>
                        <p:cond delay="indefinite"/>
                      </p:stCondLst>
                      <p:childTnLst>
                        <p:par>
                          <p:cTn id="259" fill="hold" nodeType="withGroup">
                            <p:stCondLst>
                              <p:cond delay="0"/>
                            </p:stCondLst>
                            <p:childTnLst>
                              <p:par>
                                <p:cTn id="260" presetID="2" presetClass="entr" presetSubtype="4" fill="hold" nodeType="clickEffect">
                                  <p:stCondLst>
                                    <p:cond delay="0"/>
                                  </p:stCondLst>
                                  <p:childTnLst>
                                    <p:set>
                                      <p:cBhvr>
                                        <p:cTn id="261" dur="1" fill="hold">
                                          <p:stCondLst>
                                            <p:cond delay="0"/>
                                          </p:stCondLst>
                                        </p:cTn>
                                        <p:tgtEl>
                                          <p:spTgt spid="234">
                                            <p:txEl>
                                              <p:pRg st="3" end="3"/>
                                            </p:txEl>
                                          </p:spTgt>
                                        </p:tgtEl>
                                        <p:attrNameLst>
                                          <p:attrName>style.visibility</p:attrName>
                                        </p:attrNameLst>
                                      </p:cBhvr>
                                      <p:to>
                                        <p:strVal val="visible"/>
                                      </p:to>
                                    </p:set>
                                    <p:anim calcmode="lin" valueType="num">
                                      <p:cBhvr additive="base">
                                        <p:cTn id="262" dur="500" fill="hold"/>
                                        <p:tgtEl>
                                          <p:spTgt spid="234">
                                            <p:txEl>
                                              <p:pRg st="3" end="3"/>
                                            </p:txEl>
                                          </p:spTgt>
                                        </p:tgtEl>
                                        <p:attrNameLst>
                                          <p:attrName>ppt_x</p:attrName>
                                        </p:attrNameLst>
                                      </p:cBhvr>
                                      <p:tavLst>
                                        <p:tav tm="0">
                                          <p:val>
                                            <p:strVal val="#ppt_x"/>
                                          </p:val>
                                        </p:tav>
                                        <p:tav tm="100000">
                                          <p:val>
                                            <p:strVal val="#ppt_x"/>
                                          </p:val>
                                        </p:tav>
                                      </p:tavLst>
                                    </p:anim>
                                    <p:anim calcmode="lin" valueType="num">
                                      <p:cBhvr additive="base">
                                        <p:cTn id="263" dur="500" fill="hold"/>
                                        <p:tgtEl>
                                          <p:spTgt spid="234">
                                            <p:txEl>
                                              <p:pRg st="3" end="3"/>
                                            </p:txEl>
                                          </p:spTgt>
                                        </p:tgtEl>
                                        <p:attrNameLst>
                                          <p:attrName>ppt_y</p:attrName>
                                        </p:attrNameLst>
                                      </p:cBhvr>
                                      <p:tavLst>
                                        <p:tav tm="0">
                                          <p:val>
                                            <p:strVal val="1+#ppt_h/2"/>
                                          </p:val>
                                        </p:tav>
                                        <p:tav tm="100000">
                                          <p:val>
                                            <p:strVal val="#ppt_y"/>
                                          </p:val>
                                        </p:tav>
                                      </p:tavLst>
                                    </p:anim>
                                  </p:childTnLst>
                                </p:cTn>
                              </p:par>
                              <p:par>
                                <p:cTn id="264" presetID="2" presetClass="entr" presetSubtype="8" fill="hold" nodeType="withEffect">
                                  <p:stCondLst>
                                    <p:cond delay="0"/>
                                  </p:stCondLst>
                                  <p:childTnLst>
                                    <p:set>
                                      <p:cBhvr>
                                        <p:cTn id="265" dur="1" fill="hold">
                                          <p:stCondLst>
                                            <p:cond delay="0"/>
                                          </p:stCondLst>
                                        </p:cTn>
                                        <p:tgtEl>
                                          <p:spTgt spid="165890"/>
                                        </p:tgtEl>
                                        <p:attrNameLst>
                                          <p:attrName>style.visibility</p:attrName>
                                        </p:attrNameLst>
                                      </p:cBhvr>
                                      <p:to>
                                        <p:strVal val="visible"/>
                                      </p:to>
                                    </p:set>
                                    <p:anim calcmode="lin" valueType="num">
                                      <p:cBhvr additive="base">
                                        <p:cTn id="266" dur="1100" fill="hold"/>
                                        <p:tgtEl>
                                          <p:spTgt spid="165890"/>
                                        </p:tgtEl>
                                        <p:attrNameLst>
                                          <p:attrName>ppt_x</p:attrName>
                                        </p:attrNameLst>
                                      </p:cBhvr>
                                      <p:tavLst>
                                        <p:tav tm="0">
                                          <p:val>
                                            <p:strVal val="0-#ppt_w/2"/>
                                          </p:val>
                                        </p:tav>
                                        <p:tav tm="100000">
                                          <p:val>
                                            <p:strVal val="#ppt_x"/>
                                          </p:val>
                                        </p:tav>
                                      </p:tavLst>
                                    </p:anim>
                                    <p:anim calcmode="lin" valueType="num">
                                      <p:cBhvr additive="base">
                                        <p:cTn id="267" dur="1100" fill="hold"/>
                                        <p:tgtEl>
                                          <p:spTgt spid="165890"/>
                                        </p:tgtEl>
                                        <p:attrNameLst>
                                          <p:attrName>ppt_y</p:attrName>
                                        </p:attrNameLst>
                                      </p:cBhvr>
                                      <p:tavLst>
                                        <p:tav tm="0">
                                          <p:val>
                                            <p:strVal val="#ppt_y"/>
                                          </p:val>
                                        </p:tav>
                                        <p:tav tm="100000">
                                          <p:val>
                                            <p:strVal val="#ppt_y"/>
                                          </p:val>
                                        </p:tav>
                                      </p:tavLst>
                                    </p:anim>
                                  </p:childTnLst>
                                </p:cTn>
                              </p:par>
                              <p:par>
                                <p:cTn id="268" presetID="26" presetClass="emph" presetSubtype="0" repeatCount="indefinite" fill="hold" nodeType="withEffect">
                                  <p:stCondLst>
                                    <p:cond delay="0"/>
                                  </p:stCondLst>
                                  <p:childTnLst>
                                    <p:animEffect transition="out" filter="fade">
                                      <p:cBhvr>
                                        <p:cTn id="269" dur="500" tmFilter="0, 0; .2, .5; .8, .5; 1, 0"/>
                                        <p:tgtEl>
                                          <p:spTgt spid="165890"/>
                                        </p:tgtEl>
                                      </p:cBhvr>
                                    </p:animEffect>
                                    <p:animScale>
                                      <p:cBhvr>
                                        <p:cTn id="270" dur="250" autoRev="1" fill="hold"/>
                                        <p:tgtEl>
                                          <p:spTgt spid="1658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7" grpId="0" animBg="1"/>
      <p:bldP spid="78" grpId="0" animBg="1"/>
      <p:bldP spid="79" grpId="0" animBg="1"/>
      <p:bldP spid="80" grpId="0" animBg="1"/>
      <p:bldP spid="81" grpId="0" animBg="1"/>
      <p:bldP spid="82" grpId="0" animBg="1"/>
      <p:bldP spid="83"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531813" y="406400"/>
            <a:ext cx="11125200" cy="790575"/>
          </a:xfrm>
        </p:spPr>
        <p:txBody>
          <a:bodyPr/>
          <a:lstStyle/>
          <a:p>
            <a:r>
              <a:rPr lang="fr-FR" b="1">
                <a:latin typeface="Courier" charset="0"/>
                <a:cs typeface="Courier" charset="0"/>
              </a:rPr>
              <a:t>libadimalloc.so</a:t>
            </a:r>
            <a:r>
              <a:rPr lang="fr-FR" b="1">
                <a:latin typeface="Calibri" charset="0"/>
              </a:rPr>
              <a:t>: </a:t>
            </a:r>
            <a:r>
              <a:rPr lang="en-US" b="1">
                <a:latin typeface="Calibri" charset="0"/>
              </a:rPr>
              <a:t>Linear Overflow Protection for the Masses</a:t>
            </a:r>
          </a:p>
        </p:txBody>
      </p:sp>
      <p:sp>
        <p:nvSpPr>
          <p:cNvPr id="63490" name="Content Placeholder 2"/>
          <p:cNvSpPr>
            <a:spLocks noGrp="1"/>
          </p:cNvSpPr>
          <p:nvPr>
            <p:ph idx="1"/>
          </p:nvPr>
        </p:nvSpPr>
        <p:spPr>
          <a:xfrm>
            <a:off x="531813" y="1252538"/>
            <a:ext cx="11125200" cy="3217862"/>
          </a:xfrm>
        </p:spPr>
        <p:txBody>
          <a:bodyPr/>
          <a:lstStyle/>
          <a:p>
            <a:r>
              <a:rPr lang="en-US" sz="2400">
                <a:latin typeface="Calibri" charset="0"/>
              </a:rPr>
              <a:t>ADI is really great at detecting </a:t>
            </a:r>
            <a:r>
              <a:rPr lang="en-US" sz="2400" b="1">
                <a:latin typeface="Calibri" charset="0"/>
              </a:rPr>
              <a:t>linear overflows</a:t>
            </a:r>
          </a:p>
          <a:p>
            <a:r>
              <a:rPr lang="en-US" sz="2400">
                <a:latin typeface="Calibri" charset="0"/>
              </a:rPr>
              <a:t>The attacker controls the size of the buffer being written, but not the starting address</a:t>
            </a:r>
          </a:p>
          <a:p>
            <a:pPr lvl="1">
              <a:buFont typeface="Arial" charset="0"/>
              <a:buNone/>
            </a:pPr>
            <a:r>
              <a:rPr lang="en-US" sz="2000" b="1">
                <a:latin typeface="Courier New" charset="0"/>
                <a:cs typeface="Courier New" charset="0"/>
              </a:rPr>
              <a:t>		</a:t>
            </a:r>
            <a:r>
              <a:rPr lang="en-US" sz="2000" b="1">
                <a:solidFill>
                  <a:srgbClr val="0070C0"/>
                </a:solidFill>
                <a:latin typeface="Courier New" charset="0"/>
                <a:cs typeface="Courier New" charset="0"/>
              </a:rPr>
              <a:t>char *ptr;</a:t>
            </a:r>
            <a:br>
              <a:rPr lang="en-US" sz="2000" b="1">
                <a:solidFill>
                  <a:srgbClr val="0070C0"/>
                </a:solidFill>
                <a:latin typeface="Courier New" charset="0"/>
                <a:cs typeface="Courier New" charset="0"/>
              </a:rPr>
            </a:br>
            <a:r>
              <a:rPr lang="en-US" sz="2000" b="1">
                <a:solidFill>
                  <a:srgbClr val="0070C0"/>
                </a:solidFill>
                <a:latin typeface="Courier New" charset="0"/>
                <a:cs typeface="Courier New" charset="0"/>
              </a:rPr>
              <a:t>	ptr = malloc(20);</a:t>
            </a:r>
            <a:br>
              <a:rPr lang="en-US" sz="2000" b="1">
                <a:solidFill>
                  <a:srgbClr val="0070C0"/>
                </a:solidFill>
                <a:latin typeface="Courier New" charset="0"/>
                <a:cs typeface="Courier New" charset="0"/>
              </a:rPr>
            </a:br>
            <a:r>
              <a:rPr lang="en-US" sz="2000" b="1">
                <a:solidFill>
                  <a:srgbClr val="0070C0"/>
                </a:solidFill>
                <a:latin typeface="Courier New" charset="0"/>
                <a:cs typeface="Courier New" charset="0"/>
              </a:rPr>
              <a:t>	strcpy(ptr, argv[1]); /* argv could be bigger than 20 chars */</a:t>
            </a:r>
          </a:p>
          <a:p>
            <a:pPr lvl="1"/>
            <a:r>
              <a:rPr lang="fr-FR" sz="2300">
                <a:latin typeface="Calibri" charset="0"/>
              </a:rPr>
              <a:t>The overflowed memory is </a:t>
            </a:r>
            <a:r>
              <a:rPr lang="fr-FR" sz="2300" b="1">
                <a:latin typeface="Calibri" charset="0"/>
              </a:rPr>
              <a:t>adjacent</a:t>
            </a:r>
            <a:r>
              <a:rPr lang="fr-FR" sz="2300">
                <a:latin typeface="Calibri" charset="0"/>
              </a:rPr>
              <a:t> to the buffer. Other live buffers, free buffers and potentially metadata may become corrupted</a:t>
            </a:r>
          </a:p>
          <a:p>
            <a:pPr lvl="1"/>
            <a:r>
              <a:rPr lang="en-US" sz="2300">
                <a:latin typeface="Calibri" charset="0"/>
              </a:rPr>
              <a:t>As long as the buffer adjacent to the one allocated for </a:t>
            </a:r>
            <a:r>
              <a:rPr lang="en-US" sz="2300" i="1">
                <a:latin typeface="Calibri" charset="0"/>
              </a:rPr>
              <a:t>ptr</a:t>
            </a:r>
            <a:r>
              <a:rPr lang="en-US" sz="2300">
                <a:latin typeface="Calibri" charset="0"/>
              </a:rPr>
              <a:t> has a different ADI version, any attempt to overflow will trap</a:t>
            </a:r>
            <a:endParaRPr lang="fr-FR" sz="2300" b="1">
              <a:solidFill>
                <a:srgbClr val="0070C0"/>
              </a:solidFill>
              <a:latin typeface="Courier New" charset="0"/>
              <a:cs typeface="Courier New" charset="0"/>
            </a:endParaRPr>
          </a:p>
          <a:p>
            <a:pPr lvl="1"/>
            <a:endParaRPr lang="fr-FR" sz="2300" b="1">
              <a:solidFill>
                <a:srgbClr val="0070C0"/>
              </a:solidFill>
              <a:latin typeface="Courier New" charset="0"/>
              <a:cs typeface="Courier New" charset="0"/>
            </a:endParaRPr>
          </a:p>
          <a:p>
            <a:pPr lvl="1"/>
            <a:endParaRPr lang="en-US" sz="2300">
              <a:latin typeface="Calibri" charset="0"/>
            </a:endParaRPr>
          </a:p>
          <a:p>
            <a:pPr lvl="1">
              <a:buFont typeface="Arial" charset="0"/>
              <a:buNone/>
            </a:pPr>
            <a:endParaRPr lang="en-US" sz="2000" b="1">
              <a:solidFill>
                <a:srgbClr val="0070C0"/>
              </a:solidFill>
              <a:latin typeface="Courier New" charset="0"/>
              <a:cs typeface="Courier New" charset="0"/>
            </a:endParaRPr>
          </a:p>
          <a:p>
            <a:pPr lvl="1">
              <a:buFont typeface="Arial" charset="0"/>
              <a:buNone/>
            </a:pPr>
            <a:endParaRPr lang="fr-FR" sz="2000" b="1">
              <a:solidFill>
                <a:srgbClr val="0070C0"/>
              </a:solidFill>
              <a:latin typeface="Courier New" charset="0"/>
              <a:cs typeface="Courier New" charset="0"/>
            </a:endParaRPr>
          </a:p>
          <a:p>
            <a:pPr lvl="1">
              <a:buFont typeface="Arial" charset="0"/>
              <a:buNone/>
            </a:pPr>
            <a:endParaRPr lang="fr-FR" sz="2000" b="1">
              <a:solidFill>
                <a:srgbClr val="0070C0"/>
              </a:solidFill>
              <a:latin typeface="Courier New" charset="0"/>
              <a:cs typeface="Courier New" charset="0"/>
            </a:endParaRPr>
          </a:p>
          <a:p>
            <a:pPr lvl="1">
              <a:buFont typeface="Arial" charset="0"/>
              <a:buNone/>
            </a:pPr>
            <a:endParaRPr lang="fr-FR" sz="2300" b="1">
              <a:solidFill>
                <a:srgbClr val="0070C0"/>
              </a:solidFill>
              <a:latin typeface="Courier New" charset="0"/>
              <a:cs typeface="Courier New" charset="0"/>
            </a:endParaRPr>
          </a:p>
          <a:p>
            <a:pPr lvl="1">
              <a:buFont typeface="Arial" charset="0"/>
              <a:buNone/>
            </a:pPr>
            <a:endParaRPr lang="en-US" sz="2000" b="1">
              <a:solidFill>
                <a:srgbClr val="0070C0"/>
              </a:solidFill>
              <a:latin typeface="Courier New" charset="0"/>
              <a:cs typeface="Courier New" charset="0"/>
            </a:endParaRPr>
          </a:p>
        </p:txBody>
      </p:sp>
      <p:sp>
        <p:nvSpPr>
          <p:cNvPr id="6349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9F9F9F"/>
                </a:solidFill>
                <a:latin typeface="Calibri" charset="0"/>
                <a:cs typeface="Arial" charset="0"/>
              </a:rPr>
              <a:t>May 5-7, 2015</a:t>
            </a:r>
          </a:p>
        </p:txBody>
      </p:sp>
      <p:sp>
        <p:nvSpPr>
          <p:cNvPr id="634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00">
                <a:solidFill>
                  <a:srgbClr val="9F9F9F"/>
                </a:solidFill>
                <a:latin typeface="Calibri" charset="0"/>
              </a:rPr>
              <a:t>Oracle Confidential - Internal only</a:t>
            </a:r>
          </a:p>
        </p:txBody>
      </p:sp>
      <p:sp>
        <p:nvSpPr>
          <p:cNvPr id="6349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D2FA3A-415F-5C45-BAA9-DFA1C92DE7D5}" type="slidenum">
              <a:rPr lang="en-US" sz="1500" b="1">
                <a:solidFill>
                  <a:srgbClr val="9F9F9F"/>
                </a:solidFill>
                <a:latin typeface="Calibri" charset="0"/>
                <a:cs typeface="Arial" charset="0"/>
              </a:rPr>
              <a:pPr eaLnBrk="1" hangingPunct="1"/>
              <a:t>22</a:t>
            </a:fld>
            <a:endParaRPr lang="en-US" sz="1500" b="1">
              <a:solidFill>
                <a:srgbClr val="9F9F9F"/>
              </a:solidFill>
              <a:latin typeface="Calibri" charset="0"/>
              <a:cs typeface="Arial" charset="0"/>
            </a:endParaRPr>
          </a:p>
        </p:txBody>
      </p:sp>
      <p:grpSp>
        <p:nvGrpSpPr>
          <p:cNvPr id="63494" name="Group 35"/>
          <p:cNvGrpSpPr>
            <a:grpSpLocks/>
          </p:cNvGrpSpPr>
          <p:nvPr/>
        </p:nvGrpSpPr>
        <p:grpSpPr bwMode="auto">
          <a:xfrm>
            <a:off x="3409950" y="4362450"/>
            <a:ext cx="6478588" cy="1236663"/>
            <a:chOff x="1670756" y="3973689"/>
            <a:chExt cx="6479822" cy="1236131"/>
          </a:xfrm>
        </p:grpSpPr>
        <p:sp>
          <p:nvSpPr>
            <p:cNvPr id="63495" name="TextBox 22"/>
            <p:cNvSpPr txBox="1">
              <a:spLocks noChangeArrowheads="1"/>
            </p:cNvSpPr>
            <p:nvPr/>
          </p:nvSpPr>
          <p:spPr bwMode="auto">
            <a:xfrm>
              <a:off x="1693332" y="4825998"/>
              <a:ext cx="1377246" cy="38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fr-FR" sz="1900" b="1">
                  <a:solidFill>
                    <a:srgbClr val="92D050"/>
                  </a:solidFill>
                </a:rPr>
                <a:t>malloc’ed area: color 1</a:t>
              </a:r>
              <a:endParaRPr lang="en-US" sz="1900" b="1">
                <a:solidFill>
                  <a:srgbClr val="92D050"/>
                </a:solidFill>
              </a:endParaRPr>
            </a:p>
          </p:txBody>
        </p:sp>
        <p:sp>
          <p:nvSpPr>
            <p:cNvPr id="63496" name="TextBox 23"/>
            <p:cNvSpPr txBox="1">
              <a:spLocks noChangeArrowheads="1"/>
            </p:cNvSpPr>
            <p:nvPr/>
          </p:nvSpPr>
          <p:spPr bwMode="auto">
            <a:xfrm>
              <a:off x="5175962" y="4825998"/>
              <a:ext cx="2974616" cy="383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fr-FR" sz="1900" b="1">
                  <a:solidFill>
                    <a:srgbClr val="FF0000"/>
                  </a:solidFill>
                </a:rPr>
                <a:t>adjacent cache line: color 2</a:t>
              </a:r>
              <a:endParaRPr lang="en-US" sz="1900" b="1">
                <a:solidFill>
                  <a:srgbClr val="FF0000"/>
                </a:solidFill>
              </a:endParaRPr>
            </a:p>
          </p:txBody>
        </p:sp>
        <p:grpSp>
          <p:nvGrpSpPr>
            <p:cNvPr id="63497" name="Group 30"/>
            <p:cNvGrpSpPr>
              <a:grpSpLocks/>
            </p:cNvGrpSpPr>
            <p:nvPr/>
          </p:nvGrpSpPr>
          <p:grpSpPr bwMode="auto">
            <a:xfrm>
              <a:off x="1670756" y="4222044"/>
              <a:ext cx="5142110" cy="519290"/>
              <a:chOff x="1670756" y="4222044"/>
              <a:chExt cx="5142110" cy="519290"/>
            </a:xfrm>
          </p:grpSpPr>
          <p:grpSp>
            <p:nvGrpSpPr>
              <p:cNvPr id="63499" name="Group 15"/>
              <p:cNvGrpSpPr>
                <a:grpSpLocks/>
              </p:cNvGrpSpPr>
              <p:nvPr/>
            </p:nvGrpSpPr>
            <p:grpSpPr bwMode="auto">
              <a:xfrm>
                <a:off x="1670756" y="4222044"/>
                <a:ext cx="1710273" cy="519290"/>
                <a:chOff x="1670756" y="4222044"/>
                <a:chExt cx="1710273" cy="519290"/>
              </a:xfrm>
            </p:grpSpPr>
            <p:sp>
              <p:nvSpPr>
                <p:cNvPr id="10" name="TextBox 9"/>
                <p:cNvSpPr txBox="1"/>
                <p:nvPr/>
              </p:nvSpPr>
              <p:spPr>
                <a:xfrm>
                  <a:off x="1670756" y="4222820"/>
                  <a:ext cx="857413" cy="518889"/>
                </a:xfrm>
                <a:prstGeom prst="rect">
                  <a:avLst/>
                </a:prstGeom>
                <a:solidFill>
                  <a:srgbClr val="92D050"/>
                </a:solidFill>
                <a:ln w="19050">
                  <a:solidFill>
                    <a:schemeClr val="tx1">
                      <a:lumMod val="75000"/>
                    </a:schemeClr>
                  </a:solidFill>
                </a:ln>
              </p:spPr>
              <p:txBody>
                <a:bodyPr lIns="0" tIns="0" rIns="0" bIns="0" anchor="ctr"/>
                <a:lstStyle/>
                <a:p>
                  <a:pPr algn="ctr">
                    <a:lnSpc>
                      <a:spcPct val="90000"/>
                    </a:lnSpc>
                    <a:defRPr/>
                  </a:pPr>
                  <a:r>
                    <a:rPr lang="fr-FR" b="1" dirty="0" err="1">
                      <a:solidFill>
                        <a:srgbClr val="000000"/>
                      </a:solidFill>
                    </a:rPr>
                    <a:t>prt</a:t>
                  </a:r>
                  <a:r>
                    <a:rPr lang="fr-FR" b="1" dirty="0">
                      <a:solidFill>
                        <a:srgbClr val="000000"/>
                      </a:solidFill>
                    </a:rPr>
                    <a:t>[0]</a:t>
                  </a:r>
                  <a:endParaRPr lang="en-US" b="1" dirty="0">
                    <a:solidFill>
                      <a:srgbClr val="000000"/>
                    </a:solidFill>
                  </a:endParaRPr>
                </a:p>
              </p:txBody>
            </p:sp>
            <p:sp>
              <p:nvSpPr>
                <p:cNvPr id="11" name="TextBox 10"/>
                <p:cNvSpPr txBox="1"/>
                <p:nvPr/>
              </p:nvSpPr>
              <p:spPr>
                <a:xfrm>
                  <a:off x="2523407" y="4222820"/>
                  <a:ext cx="857413" cy="518889"/>
                </a:xfrm>
                <a:prstGeom prst="rect">
                  <a:avLst/>
                </a:prstGeom>
                <a:solidFill>
                  <a:srgbClr val="92D050"/>
                </a:solidFill>
                <a:ln w="19050">
                  <a:solidFill>
                    <a:schemeClr val="tx1">
                      <a:lumMod val="75000"/>
                    </a:schemeClr>
                  </a:solidFill>
                </a:ln>
              </p:spPr>
              <p:txBody>
                <a:bodyPr lIns="0" tIns="0" rIns="0" bIns="0" anchor="ctr"/>
                <a:lstStyle/>
                <a:p>
                  <a:pPr algn="ctr">
                    <a:lnSpc>
                      <a:spcPct val="90000"/>
                    </a:lnSpc>
                    <a:defRPr/>
                  </a:pPr>
                  <a:r>
                    <a:rPr lang="fr-FR" b="1" dirty="0" err="1">
                      <a:solidFill>
                        <a:srgbClr val="000000"/>
                      </a:solidFill>
                    </a:rPr>
                    <a:t>prt</a:t>
                  </a:r>
                  <a:r>
                    <a:rPr lang="fr-FR" b="1" dirty="0">
                      <a:solidFill>
                        <a:srgbClr val="000000"/>
                      </a:solidFill>
                    </a:rPr>
                    <a:t>[1]</a:t>
                  </a:r>
                  <a:endParaRPr lang="en-US" b="1" dirty="0">
                    <a:solidFill>
                      <a:srgbClr val="000000"/>
                    </a:solidFill>
                  </a:endParaRPr>
                </a:p>
              </p:txBody>
            </p:sp>
          </p:grpSp>
          <p:grpSp>
            <p:nvGrpSpPr>
              <p:cNvPr id="63500" name="Group 24"/>
              <p:cNvGrpSpPr>
                <a:grpSpLocks/>
              </p:cNvGrpSpPr>
              <p:nvPr/>
            </p:nvGrpSpPr>
            <p:grpSpPr bwMode="auto">
              <a:xfrm>
                <a:off x="3392311" y="4222044"/>
                <a:ext cx="1710273" cy="519290"/>
                <a:chOff x="1670756" y="4222044"/>
                <a:chExt cx="1710273" cy="519290"/>
              </a:xfrm>
            </p:grpSpPr>
            <p:sp>
              <p:nvSpPr>
                <p:cNvPr id="26" name="TextBox 25"/>
                <p:cNvSpPr txBox="1"/>
                <p:nvPr/>
              </p:nvSpPr>
              <p:spPr>
                <a:xfrm>
                  <a:off x="1670379" y="4222820"/>
                  <a:ext cx="859002" cy="518889"/>
                </a:xfrm>
                <a:prstGeom prst="rect">
                  <a:avLst/>
                </a:prstGeom>
                <a:solidFill>
                  <a:srgbClr val="92D050"/>
                </a:solidFill>
                <a:ln w="19050">
                  <a:solidFill>
                    <a:schemeClr val="tx1">
                      <a:lumMod val="75000"/>
                    </a:schemeClr>
                  </a:solidFill>
                </a:ln>
              </p:spPr>
              <p:txBody>
                <a:bodyPr lIns="0" tIns="0" rIns="0" bIns="0" anchor="ctr"/>
                <a:lstStyle/>
                <a:p>
                  <a:pPr algn="ctr">
                    <a:lnSpc>
                      <a:spcPct val="90000"/>
                    </a:lnSpc>
                    <a:defRPr/>
                  </a:pPr>
                  <a:r>
                    <a:rPr lang="fr-FR" b="1" dirty="0">
                      <a:solidFill>
                        <a:srgbClr val="000000"/>
                      </a:solidFill>
                    </a:rPr>
                    <a:t>…</a:t>
                  </a:r>
                  <a:endParaRPr lang="en-US" b="1" dirty="0">
                    <a:solidFill>
                      <a:srgbClr val="000000"/>
                    </a:solidFill>
                  </a:endParaRPr>
                </a:p>
              </p:txBody>
            </p:sp>
            <p:sp>
              <p:nvSpPr>
                <p:cNvPr id="27" name="TextBox 26"/>
                <p:cNvSpPr txBox="1"/>
                <p:nvPr/>
              </p:nvSpPr>
              <p:spPr>
                <a:xfrm>
                  <a:off x="2523029" y="4222820"/>
                  <a:ext cx="884406" cy="518889"/>
                </a:xfrm>
                <a:prstGeom prst="rect">
                  <a:avLst/>
                </a:prstGeom>
                <a:solidFill>
                  <a:srgbClr val="92D050"/>
                </a:solidFill>
                <a:ln w="19050">
                  <a:solidFill>
                    <a:schemeClr val="tx1">
                      <a:lumMod val="75000"/>
                    </a:schemeClr>
                  </a:solidFill>
                </a:ln>
              </p:spPr>
              <p:txBody>
                <a:bodyPr lIns="0" tIns="0" rIns="0" bIns="0" anchor="ctr"/>
                <a:lstStyle/>
                <a:p>
                  <a:pPr algn="ctr">
                    <a:lnSpc>
                      <a:spcPct val="90000"/>
                    </a:lnSpc>
                    <a:defRPr/>
                  </a:pPr>
                  <a:r>
                    <a:rPr lang="fr-FR" b="1" dirty="0" err="1">
                      <a:solidFill>
                        <a:srgbClr val="000000"/>
                      </a:solidFill>
                    </a:rPr>
                    <a:t>prt</a:t>
                  </a:r>
                  <a:r>
                    <a:rPr lang="fr-FR" b="1" dirty="0">
                      <a:solidFill>
                        <a:srgbClr val="000000"/>
                      </a:solidFill>
                    </a:rPr>
                    <a:t>[19]</a:t>
                  </a:r>
                  <a:endParaRPr lang="en-US" b="1" dirty="0">
                    <a:solidFill>
                      <a:srgbClr val="000000"/>
                    </a:solidFill>
                  </a:endParaRPr>
                </a:p>
              </p:txBody>
            </p:sp>
          </p:grpSp>
          <p:grpSp>
            <p:nvGrpSpPr>
              <p:cNvPr id="63501" name="Group 27"/>
              <p:cNvGrpSpPr>
                <a:grpSpLocks/>
              </p:cNvGrpSpPr>
              <p:nvPr/>
            </p:nvGrpSpPr>
            <p:grpSpPr bwMode="auto">
              <a:xfrm>
                <a:off x="5102593" y="4222044"/>
                <a:ext cx="1710273" cy="519290"/>
                <a:chOff x="1670756" y="4222044"/>
                <a:chExt cx="1710273" cy="519290"/>
              </a:xfrm>
            </p:grpSpPr>
            <p:sp>
              <p:nvSpPr>
                <p:cNvPr id="29" name="TextBox 28"/>
                <p:cNvSpPr txBox="1"/>
                <p:nvPr/>
              </p:nvSpPr>
              <p:spPr>
                <a:xfrm>
                  <a:off x="1697152" y="4222820"/>
                  <a:ext cx="857413" cy="518889"/>
                </a:xfrm>
                <a:prstGeom prst="rect">
                  <a:avLst/>
                </a:prstGeom>
                <a:solidFill>
                  <a:srgbClr val="FF0000"/>
                </a:solidFill>
                <a:ln w="19050">
                  <a:solidFill>
                    <a:schemeClr val="tx1">
                      <a:lumMod val="75000"/>
                    </a:schemeClr>
                  </a:solidFill>
                </a:ln>
              </p:spPr>
              <p:txBody>
                <a:bodyPr lIns="0" tIns="0" rIns="0" bIns="0" anchor="ctr"/>
                <a:lstStyle/>
                <a:p>
                  <a:pPr algn="ctr">
                    <a:lnSpc>
                      <a:spcPct val="90000"/>
                    </a:lnSpc>
                    <a:defRPr/>
                  </a:pPr>
                  <a:r>
                    <a:rPr lang="fr-FR" b="1" dirty="0" err="1">
                      <a:solidFill>
                        <a:srgbClr val="000000"/>
                      </a:solidFill>
                    </a:rPr>
                    <a:t>prt</a:t>
                  </a:r>
                  <a:r>
                    <a:rPr lang="fr-FR" b="1" dirty="0">
                      <a:solidFill>
                        <a:srgbClr val="000000"/>
                      </a:solidFill>
                    </a:rPr>
                    <a:t>[20]</a:t>
                  </a:r>
                  <a:endParaRPr lang="en-US" b="1" dirty="0">
                    <a:solidFill>
                      <a:srgbClr val="000000"/>
                    </a:solidFill>
                  </a:endParaRPr>
                </a:p>
              </p:txBody>
            </p:sp>
            <p:sp>
              <p:nvSpPr>
                <p:cNvPr id="30" name="TextBox 29"/>
                <p:cNvSpPr txBox="1"/>
                <p:nvPr/>
              </p:nvSpPr>
              <p:spPr>
                <a:xfrm>
                  <a:off x="2549803" y="4222820"/>
                  <a:ext cx="832009" cy="518889"/>
                </a:xfrm>
                <a:prstGeom prst="rect">
                  <a:avLst/>
                </a:prstGeom>
                <a:solidFill>
                  <a:schemeClr val="accent1"/>
                </a:solidFill>
                <a:ln w="19050">
                  <a:solidFill>
                    <a:schemeClr val="tx1">
                      <a:lumMod val="75000"/>
                    </a:schemeClr>
                  </a:solidFill>
                </a:ln>
              </p:spPr>
              <p:txBody>
                <a:bodyPr lIns="0" tIns="0" rIns="0" bIns="0" anchor="ctr"/>
                <a:lstStyle/>
                <a:p>
                  <a:pPr algn="ctr">
                    <a:lnSpc>
                      <a:spcPct val="90000"/>
                    </a:lnSpc>
                    <a:defRPr/>
                  </a:pPr>
                  <a:r>
                    <a:rPr lang="fr-FR" b="1" dirty="0" err="1">
                      <a:solidFill>
                        <a:srgbClr val="000000"/>
                      </a:solidFill>
                    </a:rPr>
                    <a:t>prt</a:t>
                  </a:r>
                  <a:r>
                    <a:rPr lang="fr-FR" b="1" dirty="0">
                      <a:solidFill>
                        <a:srgbClr val="000000"/>
                      </a:solidFill>
                    </a:rPr>
                    <a:t>[21]</a:t>
                  </a:r>
                  <a:endParaRPr lang="en-US" b="1" dirty="0">
                    <a:solidFill>
                      <a:srgbClr val="000000"/>
                    </a:solidFill>
                  </a:endParaRPr>
                </a:p>
              </p:txBody>
            </p:sp>
          </p:grpSp>
        </p:grpSp>
        <p:cxnSp>
          <p:nvCxnSpPr>
            <p:cNvPr id="35" name="Straight Connector 34"/>
            <p:cNvCxnSpPr/>
            <p:nvPr/>
          </p:nvCxnSpPr>
          <p:spPr>
            <a:xfrm>
              <a:off x="5101997" y="3973689"/>
              <a:ext cx="0" cy="1106012"/>
            </a:xfrm>
            <a:prstGeom prst="line">
              <a:avLst/>
            </a:prstGeom>
            <a:ln w="19050">
              <a:solidFill>
                <a:srgbClr val="000000"/>
              </a:solidFill>
              <a:miter lim="800000"/>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Calibri" charset="0"/>
              </a:rPr>
              <a:t>Example Use of </a:t>
            </a:r>
            <a:r>
              <a:rPr lang="en-US">
                <a:latin typeface="Courier" charset="0"/>
                <a:cs typeface="Courier" charset="0"/>
              </a:rPr>
              <a:t>libadimalloc.so</a:t>
            </a:r>
          </a:p>
        </p:txBody>
      </p:sp>
      <p:sp>
        <p:nvSpPr>
          <p:cNvPr id="65538" name="Text Placeholder 5"/>
          <p:cNvSpPr>
            <a:spLocks noGrp="1"/>
          </p:cNvSpPr>
          <p:nvPr>
            <p:ph type="body" idx="1"/>
          </p:nvPr>
        </p:nvSpPr>
        <p:spPr>
          <a:xfrm>
            <a:off x="531813" y="1524000"/>
            <a:ext cx="5413375" cy="762000"/>
          </a:xfrm>
        </p:spPr>
        <p:txBody>
          <a:bodyPr/>
          <a:lstStyle/>
          <a:p>
            <a:pPr>
              <a:spcBef>
                <a:spcPct val="0"/>
              </a:spcBef>
            </a:pPr>
            <a:r>
              <a:rPr lang="en-US">
                <a:latin typeface="Calibri" charset="0"/>
              </a:rPr>
              <a:t>Demo Code</a:t>
            </a:r>
          </a:p>
        </p:txBody>
      </p:sp>
      <p:sp>
        <p:nvSpPr>
          <p:cNvPr id="5" name="Content Placeholder 4"/>
          <p:cNvSpPr>
            <a:spLocks noGrp="1"/>
          </p:cNvSpPr>
          <p:nvPr>
            <p:ph sz="half" idx="2"/>
          </p:nvPr>
        </p:nvSpPr>
        <p:spPr>
          <a:xfrm>
            <a:off x="531813" y="2362200"/>
            <a:ext cx="5413375" cy="3581400"/>
          </a:xfrm>
        </p:spPr>
        <p:txBody>
          <a:bodyPr>
            <a:normAutofit fontScale="92500" lnSpcReduction="20000"/>
          </a:bodyPr>
          <a:lstStyle/>
          <a:p>
            <a:pPr marL="0" indent="0">
              <a:spcBef>
                <a:spcPts val="0"/>
              </a:spcBef>
              <a:buFont typeface="Arial" charset="0"/>
              <a:buNone/>
              <a:defRPr/>
            </a:pPr>
            <a:r>
              <a:rPr lang="en-US" sz="1900" dirty="0"/>
              <a:t>#include &lt;</a:t>
            </a:r>
            <a:r>
              <a:rPr lang="en-US" sz="1900" dirty="0" err="1"/>
              <a:t>stdio.h</a:t>
            </a:r>
            <a:r>
              <a:rPr lang="en-US" sz="1900" dirty="0"/>
              <a:t>&gt;</a:t>
            </a:r>
          </a:p>
          <a:p>
            <a:pPr marL="0" indent="0">
              <a:spcBef>
                <a:spcPts val="0"/>
              </a:spcBef>
              <a:buFont typeface="Arial" charset="0"/>
              <a:buNone/>
              <a:defRPr/>
            </a:pPr>
            <a:r>
              <a:rPr lang="en-US" sz="1900" dirty="0"/>
              <a:t>#include &lt;</a:t>
            </a:r>
            <a:r>
              <a:rPr lang="en-US" sz="1900" dirty="0" err="1"/>
              <a:t>stdlib.h</a:t>
            </a:r>
            <a:r>
              <a:rPr lang="en-US" sz="1900" dirty="0"/>
              <a:t>&gt;</a:t>
            </a:r>
          </a:p>
          <a:p>
            <a:pPr marL="0" indent="0">
              <a:spcBef>
                <a:spcPts val="0"/>
              </a:spcBef>
              <a:buFont typeface="Arial" charset="0"/>
              <a:buNone/>
              <a:defRPr/>
            </a:pPr>
            <a:r>
              <a:rPr lang="en-US" sz="1900" dirty="0"/>
              <a:t> </a:t>
            </a:r>
          </a:p>
          <a:p>
            <a:pPr marL="0" indent="0">
              <a:spcBef>
                <a:spcPts val="0"/>
              </a:spcBef>
              <a:buFont typeface="Arial" charset="0"/>
              <a:buNone/>
              <a:defRPr/>
            </a:pPr>
            <a:r>
              <a:rPr lang="en-US" sz="1900" dirty="0" err="1"/>
              <a:t>int</a:t>
            </a:r>
            <a:endParaRPr lang="en-US" sz="1900" dirty="0"/>
          </a:p>
          <a:p>
            <a:pPr marL="0" indent="0">
              <a:spcBef>
                <a:spcPts val="0"/>
              </a:spcBef>
              <a:buFont typeface="Arial" charset="0"/>
              <a:buNone/>
              <a:defRPr/>
            </a:pPr>
            <a:r>
              <a:rPr lang="en-US" sz="1900" dirty="0"/>
              <a:t>main(void){</a:t>
            </a:r>
          </a:p>
          <a:p>
            <a:pPr marL="0" indent="0">
              <a:spcBef>
                <a:spcPts val="0"/>
              </a:spcBef>
              <a:buFont typeface="Arial" charset="0"/>
              <a:buNone/>
              <a:defRPr/>
            </a:pPr>
            <a:r>
              <a:rPr lang="en-US" sz="1900" dirty="0"/>
              <a:t>  char* public = (char*)</a:t>
            </a:r>
            <a:r>
              <a:rPr lang="en-US" sz="1900" dirty="0" err="1"/>
              <a:t>malloc</a:t>
            </a:r>
            <a:r>
              <a:rPr lang="en-US" sz="1900" dirty="0"/>
              <a:t>(</a:t>
            </a:r>
            <a:r>
              <a:rPr lang="en-US" sz="1900" dirty="0" err="1"/>
              <a:t>sizeof</a:t>
            </a:r>
            <a:r>
              <a:rPr lang="en-US" sz="1900" dirty="0"/>
              <a:t>(char)*100);</a:t>
            </a:r>
          </a:p>
          <a:p>
            <a:pPr marL="0" indent="0">
              <a:spcBef>
                <a:spcPts val="0"/>
              </a:spcBef>
              <a:buFont typeface="Arial" charset="0"/>
              <a:buNone/>
              <a:defRPr/>
            </a:pPr>
            <a:r>
              <a:rPr lang="en-US" sz="1900" dirty="0"/>
              <a:t>  char* secret = (char*)</a:t>
            </a:r>
            <a:r>
              <a:rPr lang="en-US" sz="1900" dirty="0" err="1"/>
              <a:t>malloc</a:t>
            </a:r>
            <a:r>
              <a:rPr lang="en-US" sz="1900" dirty="0"/>
              <a:t>(</a:t>
            </a:r>
            <a:r>
              <a:rPr lang="en-US" sz="1900" dirty="0" err="1"/>
              <a:t>sizeof</a:t>
            </a:r>
            <a:r>
              <a:rPr lang="en-US" sz="1900" dirty="0"/>
              <a:t>(char)*100);</a:t>
            </a:r>
          </a:p>
          <a:p>
            <a:pPr marL="0" indent="0">
              <a:spcBef>
                <a:spcPts val="0"/>
              </a:spcBef>
              <a:buFont typeface="Arial" charset="0"/>
              <a:buNone/>
              <a:defRPr/>
            </a:pPr>
            <a:r>
              <a:rPr lang="en-US" sz="1900" dirty="0"/>
              <a:t> </a:t>
            </a:r>
          </a:p>
          <a:p>
            <a:pPr marL="0" indent="0">
              <a:spcBef>
                <a:spcPts val="0"/>
              </a:spcBef>
              <a:buFont typeface="Arial" charset="0"/>
              <a:buNone/>
              <a:defRPr/>
            </a:pPr>
            <a:r>
              <a:rPr lang="en-US" sz="1900" dirty="0"/>
              <a:t>  </a:t>
            </a:r>
            <a:r>
              <a:rPr lang="en-US" sz="1900" dirty="0" err="1"/>
              <a:t>printf</a:t>
            </a:r>
            <a:r>
              <a:rPr lang="en-US" sz="1900" dirty="0"/>
              <a:t>("public text -&gt; ");  </a:t>
            </a:r>
            <a:r>
              <a:rPr lang="en-US" sz="1900" dirty="0" err="1"/>
              <a:t>scanf</a:t>
            </a:r>
            <a:r>
              <a:rPr lang="en-US" sz="1900" dirty="0"/>
              <a:t>("%s", public);</a:t>
            </a:r>
          </a:p>
          <a:p>
            <a:pPr marL="0" indent="0">
              <a:spcBef>
                <a:spcPts val="0"/>
              </a:spcBef>
              <a:buFont typeface="Arial" charset="0"/>
              <a:buNone/>
              <a:defRPr/>
            </a:pPr>
            <a:r>
              <a:rPr lang="en-US" sz="1900" dirty="0"/>
              <a:t>  </a:t>
            </a:r>
            <a:r>
              <a:rPr lang="en-US" sz="1900" dirty="0" err="1"/>
              <a:t>printf</a:t>
            </a:r>
            <a:r>
              <a:rPr lang="en-US" sz="1900" dirty="0"/>
              <a:t>("secret text -&gt; ");  </a:t>
            </a:r>
            <a:r>
              <a:rPr lang="en-US" sz="1900" dirty="0" err="1"/>
              <a:t>scanf</a:t>
            </a:r>
            <a:r>
              <a:rPr lang="en-US" sz="1900" dirty="0"/>
              <a:t>("%s", secret);</a:t>
            </a:r>
          </a:p>
          <a:p>
            <a:pPr marL="0" indent="0">
              <a:spcBef>
                <a:spcPts val="0"/>
              </a:spcBef>
              <a:buFont typeface="Arial" charset="0"/>
              <a:buNone/>
              <a:defRPr/>
            </a:pPr>
            <a:r>
              <a:rPr lang="en-US" sz="1900" dirty="0"/>
              <a:t> </a:t>
            </a:r>
          </a:p>
          <a:p>
            <a:pPr marL="0" indent="0">
              <a:spcBef>
                <a:spcPts val="0"/>
              </a:spcBef>
              <a:buFont typeface="Arial" charset="0"/>
              <a:buNone/>
              <a:defRPr/>
            </a:pPr>
            <a:r>
              <a:rPr lang="en-US" sz="1900" dirty="0"/>
              <a:t>  for(</a:t>
            </a:r>
            <a:r>
              <a:rPr lang="en-US" sz="1900" dirty="0" err="1"/>
              <a:t>int</a:t>
            </a:r>
            <a:r>
              <a:rPr lang="en-US" sz="1900" dirty="0"/>
              <a:t> ii = 0; ii &lt; 150; ii++)</a:t>
            </a:r>
          </a:p>
          <a:p>
            <a:pPr marL="0" indent="0">
              <a:spcBef>
                <a:spcPts val="0"/>
              </a:spcBef>
              <a:buFont typeface="Arial" charset="0"/>
              <a:buNone/>
              <a:defRPr/>
            </a:pPr>
            <a:r>
              <a:rPr lang="en-US" sz="1900" dirty="0"/>
              <a:t>    </a:t>
            </a:r>
            <a:r>
              <a:rPr lang="en-US" sz="1900" dirty="0" err="1"/>
              <a:t>printf</a:t>
            </a:r>
            <a:r>
              <a:rPr lang="en-US" sz="1900" dirty="0"/>
              <a:t>("%c\n", public[ii]);</a:t>
            </a:r>
          </a:p>
          <a:p>
            <a:pPr marL="0" indent="0">
              <a:spcBef>
                <a:spcPts val="0"/>
              </a:spcBef>
              <a:buFont typeface="Arial" charset="0"/>
              <a:buNone/>
              <a:defRPr/>
            </a:pPr>
            <a:r>
              <a:rPr lang="en-US" sz="1900" dirty="0"/>
              <a:t> </a:t>
            </a:r>
          </a:p>
          <a:p>
            <a:pPr marL="0" indent="0">
              <a:spcBef>
                <a:spcPts val="0"/>
              </a:spcBef>
              <a:buFont typeface="Arial" charset="0"/>
              <a:buNone/>
              <a:defRPr/>
            </a:pPr>
            <a:r>
              <a:rPr lang="en-US" sz="1900" dirty="0"/>
              <a:t>  </a:t>
            </a:r>
            <a:r>
              <a:rPr lang="en-US" sz="1900" dirty="0" err="1"/>
              <a:t>printf</a:t>
            </a:r>
            <a:r>
              <a:rPr lang="en-US" sz="1900" dirty="0"/>
              <a:t>("\n");</a:t>
            </a:r>
          </a:p>
          <a:p>
            <a:pPr marL="0" indent="0">
              <a:spcBef>
                <a:spcPts val="0"/>
              </a:spcBef>
              <a:buFont typeface="Arial" charset="0"/>
              <a:buNone/>
              <a:defRPr/>
            </a:pPr>
            <a:r>
              <a:rPr lang="en-US" sz="1900" dirty="0"/>
              <a:t>  return 0;</a:t>
            </a:r>
          </a:p>
          <a:p>
            <a:pPr marL="0" indent="0">
              <a:spcBef>
                <a:spcPts val="0"/>
              </a:spcBef>
              <a:buFont typeface="Arial" charset="0"/>
              <a:buNone/>
              <a:defRPr/>
            </a:pPr>
            <a:r>
              <a:rPr lang="en-US" sz="1900" dirty="0"/>
              <a:t>} </a:t>
            </a:r>
          </a:p>
        </p:txBody>
      </p:sp>
      <p:sp>
        <p:nvSpPr>
          <p:cNvPr id="65540" name="Text Placeholder 6"/>
          <p:cNvSpPr>
            <a:spLocks noGrp="1"/>
          </p:cNvSpPr>
          <p:nvPr>
            <p:ph type="body" sz="quarter" idx="3"/>
          </p:nvPr>
        </p:nvSpPr>
        <p:spPr>
          <a:xfrm>
            <a:off x="6243638" y="1524000"/>
            <a:ext cx="5413375" cy="762000"/>
          </a:xfrm>
        </p:spPr>
        <p:txBody>
          <a:bodyPr/>
          <a:lstStyle/>
          <a:p>
            <a:pPr>
              <a:spcBef>
                <a:spcPct val="0"/>
              </a:spcBef>
            </a:pPr>
            <a:endParaRPr lang="en-US">
              <a:latin typeface="Calibri" charset="0"/>
            </a:endParaRPr>
          </a:p>
        </p:txBody>
      </p:sp>
      <p:sp>
        <p:nvSpPr>
          <p:cNvPr id="65541" name="Content Placeholder 7"/>
          <p:cNvSpPr>
            <a:spLocks noGrp="1"/>
          </p:cNvSpPr>
          <p:nvPr>
            <p:ph sz="quarter" idx="4"/>
          </p:nvPr>
        </p:nvSpPr>
        <p:spPr>
          <a:xfrm>
            <a:off x="6243638" y="2362200"/>
            <a:ext cx="5413375" cy="3581400"/>
          </a:xfrm>
        </p:spPr>
        <p:txBody>
          <a:bodyPr/>
          <a:lstStyle/>
          <a:p>
            <a:r>
              <a:rPr lang="en-US">
                <a:latin typeface="Calibri" charset="0"/>
              </a:rPr>
              <a:t>Obvious Buffer Overflow (read beyond end)</a:t>
            </a:r>
          </a:p>
          <a:p>
            <a:r>
              <a:rPr lang="en-US">
                <a:latin typeface="Calibri" charset="0"/>
              </a:rPr>
              <a:t>“public” buffer is 100bytes wide</a:t>
            </a:r>
          </a:p>
          <a:p>
            <a:r>
              <a:rPr lang="en-US">
                <a:latin typeface="Calibri" charset="0"/>
              </a:rPr>
              <a:t>Code reads 150bytes</a:t>
            </a:r>
          </a:p>
          <a:p>
            <a:pPr lvl="1"/>
            <a:r>
              <a:rPr lang="en-US">
                <a:latin typeface="Calibri" charset="0"/>
              </a:rPr>
              <a:t>50bytes are read from adjacent buffer</a:t>
            </a:r>
          </a:p>
        </p:txBody>
      </p:sp>
      <p:sp>
        <p:nvSpPr>
          <p:cNvPr id="655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7BD8AE-26AE-AF46-980D-8996EF99D18E}" type="slidenum">
              <a:rPr lang="de-DE" sz="800">
                <a:solidFill>
                  <a:srgbClr val="9F9F9F"/>
                </a:solidFill>
                <a:latin typeface="Calibri" charset="0"/>
                <a:cs typeface="Arial" charset="0"/>
              </a:rPr>
              <a:pPr eaLnBrk="1" hangingPunct="1"/>
              <a:t>23</a:t>
            </a:fld>
            <a:endParaRPr lang="de-DE" sz="800">
              <a:solidFill>
                <a:srgbClr val="9F9F9F"/>
              </a:solidFill>
              <a:latin typeface="Calibri" charset="0"/>
              <a:cs typeface="Arial" charset="0"/>
            </a:endParaRPr>
          </a:p>
        </p:txBody>
      </p:sp>
      <p:sp>
        <p:nvSpPr>
          <p:cNvPr id="2" name="Left Arrow 1"/>
          <p:cNvSpPr/>
          <p:nvPr/>
        </p:nvSpPr>
        <p:spPr>
          <a:xfrm rot="1728177">
            <a:off x="2767013" y="4916488"/>
            <a:ext cx="2232025" cy="936625"/>
          </a:xfrm>
          <a:prstGeom prst="leftArrow">
            <a:avLst/>
          </a:prstGeom>
          <a:noFill/>
          <a:ln/>
        </p:spPr>
        <p:style>
          <a:lnRef idx="2">
            <a:schemeClr val="dk1"/>
          </a:lnRef>
          <a:fillRef idx="1">
            <a:schemeClr val="lt1"/>
          </a:fillRef>
          <a:effectRef idx="0">
            <a:schemeClr val="dk1"/>
          </a:effectRef>
          <a:fontRef idx="minor">
            <a:schemeClr val="dk1"/>
          </a:fontRef>
        </p:style>
        <p:txBody>
          <a:bodyPr lIns="91432" tIns="45717" rIns="91432" bIns="45717" anchor="ctr"/>
          <a:lstStyle/>
          <a:p>
            <a:pPr algn="ctr">
              <a:lnSpc>
                <a:spcPct val="90000"/>
              </a:lnSpc>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Calibri" charset="0"/>
              </a:rPr>
              <a:t>Output of Demo</a:t>
            </a:r>
          </a:p>
        </p:txBody>
      </p:sp>
      <p:sp>
        <p:nvSpPr>
          <p:cNvPr id="67586" name="Text Placeholder 2"/>
          <p:cNvSpPr>
            <a:spLocks noGrp="1"/>
          </p:cNvSpPr>
          <p:nvPr>
            <p:ph type="body" idx="1"/>
          </p:nvPr>
        </p:nvSpPr>
        <p:spPr>
          <a:xfrm>
            <a:off x="531813" y="1524000"/>
            <a:ext cx="5413375" cy="762000"/>
          </a:xfrm>
        </p:spPr>
        <p:txBody>
          <a:bodyPr/>
          <a:lstStyle/>
          <a:p>
            <a:pPr>
              <a:spcBef>
                <a:spcPct val="0"/>
              </a:spcBef>
            </a:pPr>
            <a:r>
              <a:rPr lang="en-US">
                <a:latin typeface="Calibri" charset="0"/>
              </a:rPr>
              <a:t>On any system</a:t>
            </a:r>
          </a:p>
        </p:txBody>
      </p:sp>
      <p:sp>
        <p:nvSpPr>
          <p:cNvPr id="67587" name="Content Placeholder 3"/>
          <p:cNvSpPr>
            <a:spLocks noGrp="1"/>
          </p:cNvSpPr>
          <p:nvPr>
            <p:ph sz="half" idx="2"/>
          </p:nvPr>
        </p:nvSpPr>
        <p:spPr>
          <a:xfrm>
            <a:off x="531813" y="2362200"/>
            <a:ext cx="5413375" cy="3581400"/>
          </a:xfrm>
        </p:spPr>
        <p:txBody>
          <a:bodyPr/>
          <a:lstStyle/>
          <a:p>
            <a:pPr marL="0" indent="0">
              <a:spcBef>
                <a:spcPct val="0"/>
              </a:spcBef>
              <a:buFont typeface="Arial" charset="0"/>
              <a:buNone/>
            </a:pPr>
            <a:r>
              <a:rPr lang="en-US" sz="1500">
                <a:latin typeface="Courier" charset="0"/>
                <a:cs typeface="Courier" charset="0"/>
              </a:rPr>
              <a:t>martimue@SPARC-M7,ADI&gt;./malloc </a:t>
            </a:r>
          </a:p>
          <a:p>
            <a:pPr marL="0" indent="0">
              <a:spcBef>
                <a:spcPct val="0"/>
              </a:spcBef>
              <a:buFont typeface="Arial" charset="0"/>
              <a:buNone/>
            </a:pPr>
            <a:r>
              <a:rPr lang="en-US" sz="1500">
                <a:latin typeface="Courier" charset="0"/>
                <a:cs typeface="Courier" charset="0"/>
              </a:rPr>
              <a:t>public text -&gt; hello</a:t>
            </a:r>
          </a:p>
          <a:p>
            <a:pPr marL="0" indent="0">
              <a:spcBef>
                <a:spcPct val="0"/>
              </a:spcBef>
              <a:buFont typeface="Arial" charset="0"/>
              <a:buNone/>
            </a:pPr>
            <a:r>
              <a:rPr lang="en-US" sz="1500">
                <a:latin typeface="Courier" charset="0"/>
                <a:cs typeface="Courier" charset="0"/>
              </a:rPr>
              <a:t>secret text -&gt; secret</a:t>
            </a:r>
          </a:p>
          <a:p>
            <a:pPr marL="0" indent="0">
              <a:spcBef>
                <a:spcPct val="0"/>
              </a:spcBef>
              <a:buFont typeface="Arial" charset="0"/>
              <a:buNone/>
            </a:pPr>
            <a:r>
              <a:rPr lang="en-US" sz="1500">
                <a:latin typeface="Courier" charset="0"/>
                <a:cs typeface="Courier" charset="0"/>
              </a:rPr>
              <a:t>h</a:t>
            </a:r>
          </a:p>
          <a:p>
            <a:pPr marL="0" indent="0">
              <a:spcBef>
                <a:spcPct val="0"/>
              </a:spcBef>
              <a:buFont typeface="Arial" charset="0"/>
              <a:buNone/>
            </a:pPr>
            <a:r>
              <a:rPr lang="en-US" sz="1500">
                <a:latin typeface="Courier" charset="0"/>
                <a:cs typeface="Courier" charset="0"/>
              </a:rPr>
              <a:t>e</a:t>
            </a:r>
          </a:p>
          <a:p>
            <a:pPr marL="0" indent="0">
              <a:spcBef>
                <a:spcPct val="0"/>
              </a:spcBef>
              <a:buFont typeface="Arial" charset="0"/>
              <a:buNone/>
            </a:pPr>
            <a:r>
              <a:rPr lang="en-US" sz="1500">
                <a:latin typeface="Courier" charset="0"/>
                <a:cs typeface="Courier" charset="0"/>
              </a:rPr>
              <a:t>l</a:t>
            </a:r>
          </a:p>
          <a:p>
            <a:pPr marL="0" indent="0">
              <a:spcBef>
                <a:spcPct val="0"/>
              </a:spcBef>
              <a:buFont typeface="Arial" charset="0"/>
              <a:buNone/>
            </a:pPr>
            <a:r>
              <a:rPr lang="en-US" sz="1500">
                <a:latin typeface="Courier" charset="0"/>
                <a:cs typeface="Courier" charset="0"/>
              </a:rPr>
              <a:t>l</a:t>
            </a:r>
          </a:p>
          <a:p>
            <a:pPr marL="0" indent="0">
              <a:spcBef>
                <a:spcPct val="0"/>
              </a:spcBef>
              <a:buFont typeface="Arial" charset="0"/>
              <a:buNone/>
            </a:pPr>
            <a:r>
              <a:rPr lang="en-US" sz="1500">
                <a:latin typeface="Courier" charset="0"/>
                <a:cs typeface="Courier" charset="0"/>
              </a:rPr>
              <a:t>o</a:t>
            </a:r>
          </a:p>
          <a:p>
            <a:pPr marL="0" indent="0">
              <a:spcBef>
                <a:spcPct val="0"/>
              </a:spcBef>
              <a:buFont typeface="Arial" charset="0"/>
              <a:buNone/>
            </a:pPr>
            <a:r>
              <a:rPr lang="en-US" sz="1500">
                <a:latin typeface="Courier" charset="0"/>
                <a:cs typeface="Courier" charset="0"/>
              </a:rPr>
              <a:t>---snip---</a:t>
            </a:r>
          </a:p>
          <a:p>
            <a:pPr marL="0" indent="0">
              <a:spcBef>
                <a:spcPct val="0"/>
              </a:spcBef>
              <a:buFont typeface="Arial" charset="0"/>
              <a:buNone/>
            </a:pPr>
            <a:r>
              <a:rPr lang="en-US" sz="1500">
                <a:latin typeface="Courier" charset="0"/>
                <a:cs typeface="Courier" charset="0"/>
              </a:rPr>
              <a:t> </a:t>
            </a:r>
          </a:p>
          <a:p>
            <a:pPr marL="0" indent="0">
              <a:spcBef>
                <a:spcPct val="0"/>
              </a:spcBef>
              <a:buFont typeface="Arial" charset="0"/>
              <a:buNone/>
            </a:pPr>
            <a:r>
              <a:rPr lang="en-US" sz="1500">
                <a:latin typeface="Courier" charset="0"/>
                <a:cs typeface="Courier" charset="0"/>
              </a:rPr>
              <a:t>s</a:t>
            </a:r>
          </a:p>
          <a:p>
            <a:pPr marL="0" indent="0">
              <a:spcBef>
                <a:spcPct val="0"/>
              </a:spcBef>
              <a:buFont typeface="Arial" charset="0"/>
              <a:buNone/>
            </a:pPr>
            <a:r>
              <a:rPr lang="en-US" sz="1500">
                <a:latin typeface="Courier" charset="0"/>
                <a:cs typeface="Courier" charset="0"/>
              </a:rPr>
              <a:t>e</a:t>
            </a:r>
          </a:p>
          <a:p>
            <a:pPr marL="0" indent="0">
              <a:spcBef>
                <a:spcPct val="0"/>
              </a:spcBef>
              <a:buFont typeface="Arial" charset="0"/>
              <a:buNone/>
            </a:pPr>
            <a:r>
              <a:rPr lang="en-US" sz="1500">
                <a:latin typeface="Courier" charset="0"/>
                <a:cs typeface="Courier" charset="0"/>
              </a:rPr>
              <a:t>c</a:t>
            </a:r>
          </a:p>
          <a:p>
            <a:pPr marL="0" indent="0">
              <a:spcBef>
                <a:spcPct val="0"/>
              </a:spcBef>
              <a:buFont typeface="Arial" charset="0"/>
              <a:buNone/>
            </a:pPr>
            <a:r>
              <a:rPr lang="en-US" sz="1500">
                <a:latin typeface="Courier" charset="0"/>
                <a:cs typeface="Courier" charset="0"/>
              </a:rPr>
              <a:t>r</a:t>
            </a:r>
          </a:p>
          <a:p>
            <a:pPr marL="0" indent="0">
              <a:spcBef>
                <a:spcPct val="0"/>
              </a:spcBef>
              <a:buFont typeface="Arial" charset="0"/>
              <a:buNone/>
            </a:pPr>
            <a:r>
              <a:rPr lang="en-US" sz="1500">
                <a:latin typeface="Courier" charset="0"/>
                <a:cs typeface="Courier" charset="0"/>
              </a:rPr>
              <a:t>e</a:t>
            </a:r>
          </a:p>
          <a:p>
            <a:pPr marL="0" indent="0">
              <a:spcBef>
                <a:spcPct val="0"/>
              </a:spcBef>
              <a:buFont typeface="Arial" charset="0"/>
              <a:buNone/>
            </a:pPr>
            <a:r>
              <a:rPr lang="en-US" sz="1500">
                <a:latin typeface="Courier" charset="0"/>
                <a:cs typeface="Courier" charset="0"/>
              </a:rPr>
              <a:t>t</a:t>
            </a:r>
          </a:p>
          <a:p>
            <a:pPr marL="0" indent="0">
              <a:spcBef>
                <a:spcPct val="0"/>
              </a:spcBef>
              <a:buFont typeface="Arial" charset="0"/>
              <a:buNone/>
            </a:pPr>
            <a:r>
              <a:rPr lang="en-US" sz="1500">
                <a:latin typeface="Courier" charset="0"/>
                <a:cs typeface="Courier" charset="0"/>
              </a:rPr>
              <a:t>---snip---</a:t>
            </a:r>
          </a:p>
          <a:p>
            <a:pPr marL="0" indent="0">
              <a:spcBef>
                <a:spcPct val="0"/>
              </a:spcBef>
              <a:buFont typeface="Arial" charset="0"/>
              <a:buNone/>
            </a:pPr>
            <a:r>
              <a:rPr lang="en-US" sz="1500">
                <a:latin typeface="Courier" charset="0"/>
                <a:cs typeface="Courier" charset="0"/>
              </a:rPr>
              <a:t>martimue@SPARC-M7,ADI&gt; </a:t>
            </a:r>
          </a:p>
        </p:txBody>
      </p:sp>
      <p:sp>
        <p:nvSpPr>
          <p:cNvPr id="67588" name="Text Placeholder 4"/>
          <p:cNvSpPr>
            <a:spLocks noGrp="1"/>
          </p:cNvSpPr>
          <p:nvPr>
            <p:ph type="body" sz="quarter" idx="3"/>
          </p:nvPr>
        </p:nvSpPr>
        <p:spPr>
          <a:xfrm>
            <a:off x="6243638" y="1524000"/>
            <a:ext cx="5413375" cy="762000"/>
          </a:xfrm>
        </p:spPr>
        <p:txBody>
          <a:bodyPr/>
          <a:lstStyle/>
          <a:p>
            <a:pPr>
              <a:spcBef>
                <a:spcPct val="0"/>
              </a:spcBef>
            </a:pPr>
            <a:r>
              <a:rPr lang="en-US">
                <a:latin typeface="Calibri" charset="0"/>
              </a:rPr>
              <a:t>On a SPARC M7 using </a:t>
            </a:r>
            <a:r>
              <a:rPr lang="en-US">
                <a:latin typeface="Courier" charset="0"/>
                <a:cs typeface="Courier" charset="0"/>
              </a:rPr>
              <a:t>libadimalloc.so</a:t>
            </a:r>
          </a:p>
        </p:txBody>
      </p:sp>
      <p:sp>
        <p:nvSpPr>
          <p:cNvPr id="67589" name="Content Placeholder 5"/>
          <p:cNvSpPr>
            <a:spLocks noGrp="1"/>
          </p:cNvSpPr>
          <p:nvPr>
            <p:ph sz="quarter" idx="4"/>
          </p:nvPr>
        </p:nvSpPr>
        <p:spPr>
          <a:xfrm>
            <a:off x="6243638" y="2362200"/>
            <a:ext cx="5413375" cy="3581400"/>
          </a:xfrm>
        </p:spPr>
        <p:txBody>
          <a:bodyPr/>
          <a:lstStyle/>
          <a:p>
            <a:pPr marL="0" indent="0">
              <a:spcBef>
                <a:spcPct val="0"/>
              </a:spcBef>
              <a:buFont typeface="Arial" charset="0"/>
              <a:buNone/>
            </a:pPr>
            <a:r>
              <a:rPr lang="en-US" sz="1500">
                <a:latin typeface="Courier" charset="0"/>
                <a:cs typeface="Courier" charset="0"/>
              </a:rPr>
              <a:t>martimue@SPARC-M7,ADI&gt;</a:t>
            </a:r>
          </a:p>
          <a:p>
            <a:pPr marL="0" indent="0">
              <a:spcBef>
                <a:spcPct val="0"/>
              </a:spcBef>
              <a:buFont typeface="Arial" charset="0"/>
              <a:buNone/>
            </a:pPr>
            <a:r>
              <a:rPr lang="en-US" sz="1500">
                <a:latin typeface="Courier" charset="0"/>
                <a:cs typeface="Courier" charset="0"/>
              </a:rPr>
              <a:t>  LD_PRELOAD=libadimalloc.so ./malloc </a:t>
            </a:r>
          </a:p>
          <a:p>
            <a:pPr marL="0" indent="0">
              <a:spcBef>
                <a:spcPct val="0"/>
              </a:spcBef>
              <a:buFont typeface="Arial" charset="0"/>
              <a:buNone/>
            </a:pPr>
            <a:r>
              <a:rPr lang="en-US" sz="1500">
                <a:latin typeface="Courier" charset="0"/>
                <a:cs typeface="Courier" charset="0"/>
              </a:rPr>
              <a:t>public text -&gt; hello</a:t>
            </a:r>
          </a:p>
          <a:p>
            <a:pPr marL="0" indent="0">
              <a:spcBef>
                <a:spcPct val="0"/>
              </a:spcBef>
              <a:buFont typeface="Arial" charset="0"/>
              <a:buNone/>
            </a:pPr>
            <a:r>
              <a:rPr lang="en-US" sz="1500">
                <a:latin typeface="Courier" charset="0"/>
                <a:cs typeface="Courier" charset="0"/>
              </a:rPr>
              <a:t>secret text -&gt; secret</a:t>
            </a:r>
          </a:p>
          <a:p>
            <a:pPr marL="0" indent="0">
              <a:spcBef>
                <a:spcPct val="0"/>
              </a:spcBef>
              <a:buFont typeface="Arial" charset="0"/>
              <a:buNone/>
            </a:pPr>
            <a:r>
              <a:rPr lang="en-US" sz="1500">
                <a:latin typeface="Courier" charset="0"/>
                <a:cs typeface="Courier" charset="0"/>
              </a:rPr>
              <a:t>h</a:t>
            </a:r>
          </a:p>
          <a:p>
            <a:pPr marL="0" indent="0">
              <a:spcBef>
                <a:spcPct val="0"/>
              </a:spcBef>
              <a:buFont typeface="Arial" charset="0"/>
              <a:buNone/>
            </a:pPr>
            <a:r>
              <a:rPr lang="en-US" sz="1500">
                <a:latin typeface="Courier" charset="0"/>
                <a:cs typeface="Courier" charset="0"/>
              </a:rPr>
              <a:t>e</a:t>
            </a:r>
          </a:p>
          <a:p>
            <a:pPr marL="0" indent="0">
              <a:spcBef>
                <a:spcPct val="0"/>
              </a:spcBef>
              <a:buFont typeface="Arial" charset="0"/>
              <a:buNone/>
            </a:pPr>
            <a:r>
              <a:rPr lang="en-US" sz="1500">
                <a:latin typeface="Courier" charset="0"/>
                <a:cs typeface="Courier" charset="0"/>
              </a:rPr>
              <a:t>l</a:t>
            </a:r>
          </a:p>
          <a:p>
            <a:pPr marL="0" indent="0">
              <a:spcBef>
                <a:spcPct val="0"/>
              </a:spcBef>
              <a:buFont typeface="Arial" charset="0"/>
              <a:buNone/>
            </a:pPr>
            <a:r>
              <a:rPr lang="en-US" sz="1500">
                <a:latin typeface="Courier" charset="0"/>
                <a:cs typeface="Courier" charset="0"/>
              </a:rPr>
              <a:t>l</a:t>
            </a:r>
          </a:p>
          <a:p>
            <a:pPr marL="0" indent="0">
              <a:spcBef>
                <a:spcPct val="0"/>
              </a:spcBef>
              <a:buFont typeface="Arial" charset="0"/>
              <a:buNone/>
            </a:pPr>
            <a:r>
              <a:rPr lang="en-US" sz="1500">
                <a:latin typeface="Courier" charset="0"/>
                <a:cs typeface="Courier" charset="0"/>
              </a:rPr>
              <a:t>o</a:t>
            </a:r>
          </a:p>
          <a:p>
            <a:pPr marL="0" indent="0">
              <a:spcBef>
                <a:spcPct val="0"/>
              </a:spcBef>
              <a:buFont typeface="Arial" charset="0"/>
              <a:buNone/>
            </a:pPr>
            <a:r>
              <a:rPr lang="en-US" sz="1500">
                <a:latin typeface="Courier" charset="0"/>
                <a:cs typeface="Courier" charset="0"/>
              </a:rPr>
              <a:t>---snip---</a:t>
            </a:r>
          </a:p>
          <a:p>
            <a:pPr marL="0" indent="0">
              <a:spcBef>
                <a:spcPct val="0"/>
              </a:spcBef>
              <a:buFont typeface="Arial" charset="0"/>
              <a:buNone/>
            </a:pPr>
            <a:r>
              <a:rPr lang="en-US" sz="1500">
                <a:latin typeface="Courier" charset="0"/>
                <a:cs typeface="Courier" charset="0"/>
              </a:rPr>
              <a:t> </a:t>
            </a:r>
          </a:p>
          <a:p>
            <a:pPr marL="0" indent="0">
              <a:spcBef>
                <a:spcPct val="0"/>
              </a:spcBef>
              <a:buFont typeface="Arial" charset="0"/>
              <a:buNone/>
            </a:pPr>
            <a:r>
              <a:rPr lang="en-US" sz="1500">
                <a:latin typeface="Courier" charset="0"/>
                <a:cs typeface="Courier" charset="0"/>
              </a:rPr>
              <a:t>Segmentation Fault (core dumped)</a:t>
            </a:r>
          </a:p>
          <a:p>
            <a:pPr marL="0" indent="0">
              <a:spcBef>
                <a:spcPct val="0"/>
              </a:spcBef>
              <a:buFont typeface="Arial" charset="0"/>
              <a:buNone/>
            </a:pPr>
            <a:r>
              <a:rPr lang="en-US" sz="1500">
                <a:latin typeface="Courier" charset="0"/>
                <a:cs typeface="Courier" charset="0"/>
              </a:rPr>
              <a:t>martimue@SPARC-M7,ADI&gt;</a:t>
            </a:r>
          </a:p>
          <a:p>
            <a:pPr marL="0" indent="0">
              <a:spcBef>
                <a:spcPct val="0"/>
              </a:spcBef>
              <a:buFont typeface="Arial" charset="0"/>
              <a:buNone/>
            </a:pPr>
            <a:endParaRPr lang="en-US" sz="1500">
              <a:latin typeface="Courier" charset="0"/>
              <a:cs typeface="Courier" charset="0"/>
            </a:endParaRPr>
          </a:p>
        </p:txBody>
      </p:sp>
      <p:sp>
        <p:nvSpPr>
          <p:cNvPr id="6759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D0FF63-F77A-384C-8A2C-EB9E15D3A1FE}" type="slidenum">
              <a:rPr lang="de-DE" sz="800">
                <a:solidFill>
                  <a:srgbClr val="9F9F9F"/>
                </a:solidFill>
                <a:latin typeface="Calibri" charset="0"/>
                <a:cs typeface="Arial" charset="0"/>
              </a:rPr>
              <a:pPr eaLnBrk="1" hangingPunct="1"/>
              <a:t>24</a:t>
            </a:fld>
            <a:endParaRPr lang="de-DE" sz="800">
              <a:solidFill>
                <a:srgbClr val="9F9F9F"/>
              </a:solidFill>
              <a:latin typeface="Calibri"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531813" y="406400"/>
            <a:ext cx="11125200" cy="576263"/>
          </a:xfrm>
        </p:spPr>
        <p:txBody>
          <a:bodyPr/>
          <a:lstStyle/>
          <a:p>
            <a:r>
              <a:rPr lang="fr-FR" b="1">
                <a:latin typeface="Calibri" charset="0"/>
              </a:rPr>
              <a:t>ADI Caveats</a:t>
            </a:r>
            <a:endParaRPr lang="en-US" b="1">
              <a:latin typeface="Calibri" charset="0"/>
            </a:endParaRPr>
          </a:p>
        </p:txBody>
      </p:sp>
      <p:sp>
        <p:nvSpPr>
          <p:cNvPr id="69634" name="Content Placeholder 2"/>
          <p:cNvSpPr>
            <a:spLocks noGrp="1"/>
          </p:cNvSpPr>
          <p:nvPr>
            <p:ph idx="1"/>
          </p:nvPr>
        </p:nvSpPr>
        <p:spPr>
          <a:xfrm>
            <a:off x="531813" y="1219200"/>
            <a:ext cx="11125200" cy="4876800"/>
          </a:xfrm>
        </p:spPr>
        <p:txBody>
          <a:bodyPr/>
          <a:lstStyle/>
          <a:p>
            <a:r>
              <a:rPr lang="en-US" sz="2300">
                <a:latin typeface="Calibri" charset="0"/>
              </a:rPr>
              <a:t>64-bit processes only</a:t>
            </a:r>
          </a:p>
          <a:p>
            <a:r>
              <a:rPr lang="en-US" sz="2300">
                <a:latin typeface="Calibri" charset="0"/>
              </a:rPr>
              <a:t>Performance impact</a:t>
            </a:r>
          </a:p>
          <a:p>
            <a:pPr lvl="1"/>
            <a:r>
              <a:rPr lang="en-US" sz="1900">
                <a:latin typeface="Calibri" charset="0"/>
              </a:rPr>
              <a:t>Negligible for the default disrupting traps</a:t>
            </a:r>
          </a:p>
          <a:p>
            <a:pPr lvl="1"/>
            <a:r>
              <a:rPr lang="en-US" sz="1900">
                <a:latin typeface="Calibri" charset="0"/>
              </a:rPr>
              <a:t>Optional precise traps for store mismatches have a noticeable impact, should only be used for debug</a:t>
            </a:r>
          </a:p>
          <a:p>
            <a:pPr lvl="1"/>
            <a:r>
              <a:rPr lang="en-US" sz="1900">
                <a:latin typeface="Calibri" charset="0"/>
              </a:rPr>
              <a:t>Updating versions is negligible</a:t>
            </a:r>
          </a:p>
          <a:p>
            <a:r>
              <a:rPr lang="en-US" sz="2300">
                <a:latin typeface="Calibri" charset="0"/>
              </a:rPr>
              <a:t>Normalize pointers before</a:t>
            </a:r>
          </a:p>
          <a:p>
            <a:pPr lvl="1"/>
            <a:r>
              <a:rPr lang="en-US" sz="1900">
                <a:latin typeface="Calibri" charset="0"/>
              </a:rPr>
              <a:t>compare</a:t>
            </a:r>
          </a:p>
          <a:p>
            <a:pPr lvl="1"/>
            <a:r>
              <a:rPr lang="en-US" sz="1900">
                <a:latin typeface="Calibri" charset="0"/>
              </a:rPr>
              <a:t>arithmetical operations</a:t>
            </a:r>
          </a:p>
          <a:p>
            <a:r>
              <a:rPr lang="en-US" sz="2300">
                <a:latin typeface="Calibri" charset="0"/>
              </a:rPr>
              <a:t>ADI has a high probability of catching bugs, but a bad pointer may accidentally have a matching version</a:t>
            </a:r>
          </a:p>
          <a:p>
            <a:r>
              <a:rPr lang="en-US" sz="2300">
                <a:latin typeface="Calibri" charset="0"/>
              </a:rPr>
              <a:t>DMA read (write to memory) resets ADI version to 0</a:t>
            </a:r>
          </a:p>
          <a:p>
            <a:pPr lvl="1"/>
            <a:r>
              <a:rPr lang="en-US" sz="1900">
                <a:latin typeface="Calibri" charset="0"/>
              </a:rPr>
              <a:t>Impacts userland only if Direct I/O is used</a:t>
            </a:r>
          </a:p>
        </p:txBody>
      </p:sp>
      <p:sp>
        <p:nvSpPr>
          <p:cNvPr id="6963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a:solidFill>
                  <a:srgbClr val="9F9F9F"/>
                </a:solidFill>
                <a:latin typeface="Calibri" charset="0"/>
                <a:cs typeface="Arial" charset="0"/>
              </a:rPr>
              <a:t>May 5-7, 2015</a:t>
            </a:r>
          </a:p>
        </p:txBody>
      </p:sp>
      <p:sp>
        <p:nvSpPr>
          <p:cNvPr id="696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49555-3988-BD46-8DF9-4178D08A5DA1}" type="slidenum">
              <a:rPr lang="en-US" sz="800">
                <a:solidFill>
                  <a:srgbClr val="9F9F9F"/>
                </a:solidFill>
                <a:latin typeface="Calibri" charset="0"/>
                <a:cs typeface="Arial" charset="0"/>
              </a:rPr>
              <a:pPr eaLnBrk="1" hangingPunct="1"/>
              <a:t>25</a:t>
            </a:fld>
            <a:endParaRPr lang="en-US" sz="800">
              <a:solidFill>
                <a:srgbClr val="9F9F9F"/>
              </a:solidFill>
              <a:latin typeface="Calibri"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7"/>
          <p:cNvGrpSpPr>
            <a:grpSpLocks noChangeAspect="1"/>
          </p:cNvGrpSpPr>
          <p:nvPr/>
        </p:nvGrpSpPr>
        <p:grpSpPr bwMode="auto">
          <a:xfrm>
            <a:off x="139700" y="2144713"/>
            <a:ext cx="11806238" cy="3733800"/>
            <a:chOff x="2274609" y="1302913"/>
            <a:chExt cx="6888548" cy="3266257"/>
          </a:xfrm>
        </p:grpSpPr>
        <p:sp>
          <p:nvSpPr>
            <p:cNvPr id="6" name="Rectangle 5"/>
            <p:cNvSpPr/>
            <p:nvPr/>
          </p:nvSpPr>
          <p:spPr>
            <a:xfrm>
              <a:off x="2274609" y="1302913"/>
              <a:ext cx="6888548" cy="3266257"/>
            </a:xfrm>
            <a:prstGeom prst="rect">
              <a:avLst/>
            </a:prstGeom>
            <a:gradFill flip="none" rotWithShape="1">
              <a:gsLst>
                <a:gs pos="0">
                  <a:schemeClr val="accent1">
                    <a:lumMod val="50000"/>
                  </a:schemeClr>
                </a:gs>
                <a:gs pos="100000">
                  <a:schemeClr val="accent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0" name="Straight Connector 9"/>
            <p:cNvCxnSpPr/>
            <p:nvPr/>
          </p:nvCxnSpPr>
          <p:spPr>
            <a:xfrm>
              <a:off x="4401880" y="1336243"/>
              <a:ext cx="0" cy="3115848"/>
            </a:xfrm>
            <a:prstGeom prst="line">
              <a:avLst/>
            </a:prstGeom>
            <a:ln>
              <a:gradFill flip="none" rotWithShape="1">
                <a:gsLst>
                  <a:gs pos="0">
                    <a:schemeClr val="bg1">
                      <a:alpha val="0"/>
                    </a:schemeClr>
                  </a:gs>
                  <a:gs pos="100000">
                    <a:schemeClr val="bg1">
                      <a:alpha val="0"/>
                    </a:schemeClr>
                  </a:gs>
                  <a:gs pos="50000">
                    <a:schemeClr val="bg1"/>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grpSp>
          <p:nvGrpSpPr>
            <p:cNvPr id="70667" name="Group 3"/>
            <p:cNvGrpSpPr>
              <a:grpSpLocks/>
            </p:cNvGrpSpPr>
            <p:nvPr/>
          </p:nvGrpSpPr>
          <p:grpSpPr bwMode="auto">
            <a:xfrm>
              <a:off x="6738706" y="1419993"/>
              <a:ext cx="2383695" cy="3032098"/>
              <a:chOff x="10053814" y="2271988"/>
              <a:chExt cx="3813911" cy="4851361"/>
            </a:xfrm>
          </p:grpSpPr>
          <p:sp>
            <p:nvSpPr>
              <p:cNvPr id="70669" name="Rectangle 10"/>
              <p:cNvSpPr>
                <a:spLocks noChangeArrowheads="1"/>
              </p:cNvSpPr>
              <p:nvPr/>
            </p:nvSpPr>
            <p:spPr bwMode="auto">
              <a:xfrm>
                <a:off x="10433601" y="2776542"/>
                <a:ext cx="3318752" cy="6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endParaRPr lang="en-US" sz="2700" b="1">
                  <a:solidFill>
                    <a:srgbClr val="FFFFFF"/>
                  </a:solidFill>
                </a:endParaRPr>
              </a:p>
            </p:txBody>
          </p:sp>
          <p:sp>
            <p:nvSpPr>
              <p:cNvPr id="13" name="Rectangle 13"/>
              <p:cNvSpPr>
                <a:spLocks noChangeArrowheads="1"/>
              </p:cNvSpPr>
              <p:nvPr/>
            </p:nvSpPr>
            <p:spPr bwMode="auto">
              <a:xfrm>
                <a:off x="10396870" y="4197729"/>
                <a:ext cx="3470857" cy="51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FF1414"/>
                  </a:buClr>
                  <a:defRPr/>
                </a:pPr>
                <a:endParaRPr lang="en-US" dirty="0">
                  <a:solidFill>
                    <a:srgbClr val="FFFFFF"/>
                  </a:solidFill>
                  <a:latin typeface="+mn-lt"/>
                </a:endParaRPr>
              </a:p>
            </p:txBody>
          </p:sp>
          <p:cxnSp>
            <p:nvCxnSpPr>
              <p:cNvPr id="14" name="Straight Connector 13"/>
              <p:cNvCxnSpPr/>
              <p:nvPr/>
            </p:nvCxnSpPr>
            <p:spPr>
              <a:xfrm>
                <a:off x="10002597" y="2271988"/>
                <a:ext cx="0" cy="4851361"/>
              </a:xfrm>
              <a:prstGeom prst="line">
                <a:avLst/>
              </a:prstGeom>
              <a:ln>
                <a:gradFill flip="none" rotWithShape="1">
                  <a:gsLst>
                    <a:gs pos="0">
                      <a:schemeClr val="bg1">
                        <a:alpha val="0"/>
                      </a:schemeClr>
                    </a:gs>
                    <a:gs pos="100000">
                      <a:schemeClr val="bg1">
                        <a:alpha val="0"/>
                      </a:schemeClr>
                    </a:gs>
                    <a:gs pos="50000">
                      <a:schemeClr val="bg1"/>
                    </a:gs>
                  </a:gsLst>
                  <a:lin ang="16200000" scaled="0"/>
                  <a:tileRect/>
                </a:gradFill>
              </a:ln>
              <a:effectLst/>
            </p:spPr>
            <p:style>
              <a:lnRef idx="2">
                <a:schemeClr val="accent1"/>
              </a:lnRef>
              <a:fillRef idx="0">
                <a:schemeClr val="accent1"/>
              </a:fillRef>
              <a:effectRef idx="1">
                <a:schemeClr val="accent1"/>
              </a:effectRef>
              <a:fontRef idx="minor">
                <a:schemeClr val="tx1"/>
              </a:fontRef>
            </p:style>
          </p:cxnSp>
        </p:grpSp>
        <p:sp>
          <p:nvSpPr>
            <p:cNvPr id="70668" name="Rectangle 6"/>
            <p:cNvSpPr>
              <a:spLocks noChangeArrowheads="1"/>
            </p:cNvSpPr>
            <p:nvPr/>
          </p:nvSpPr>
          <p:spPr bwMode="auto">
            <a:xfrm>
              <a:off x="2370171" y="1857693"/>
              <a:ext cx="2131600" cy="78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800" b="1">
                  <a:solidFill>
                    <a:srgbClr val="FFFFFF"/>
                  </a:solidFill>
                </a:rPr>
                <a:t>Most Advanced Security Platform</a:t>
              </a:r>
            </a:p>
          </p:txBody>
        </p:sp>
      </p:grpSp>
      <p:sp>
        <p:nvSpPr>
          <p:cNvPr id="70658" name="Rectangle 10"/>
          <p:cNvSpPr>
            <a:spLocks noChangeArrowheads="1"/>
          </p:cNvSpPr>
          <p:nvPr/>
        </p:nvSpPr>
        <p:spPr bwMode="auto">
          <a:xfrm>
            <a:off x="3937000" y="2676525"/>
            <a:ext cx="429418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p>
            <a:pPr algn="ctr">
              <a:lnSpc>
                <a:spcPct val="90000"/>
              </a:lnSpc>
            </a:pPr>
            <a:r>
              <a:rPr lang="en-US" sz="2800" b="1">
                <a:solidFill>
                  <a:srgbClr val="FFFFFF"/>
                </a:solidFill>
              </a:rPr>
              <a:t>First Converged Infrastructure in Silicon</a:t>
            </a:r>
          </a:p>
        </p:txBody>
      </p:sp>
      <p:sp>
        <p:nvSpPr>
          <p:cNvPr id="70659" name="Title 6"/>
          <p:cNvSpPr>
            <a:spLocks noGrp="1"/>
          </p:cNvSpPr>
          <p:nvPr>
            <p:ph type="title"/>
          </p:nvPr>
        </p:nvSpPr>
        <p:spPr>
          <a:xfrm>
            <a:off x="379413" y="428625"/>
            <a:ext cx="11344275" cy="889000"/>
          </a:xfrm>
        </p:spPr>
        <p:txBody>
          <a:bodyPr/>
          <a:lstStyle/>
          <a:p>
            <a:r>
              <a:rPr lang="en-US">
                <a:solidFill>
                  <a:srgbClr val="FF0000"/>
                </a:solidFill>
                <a:latin typeface="Calibri" charset="0"/>
              </a:rPr>
              <a:t>Advancing the State-of-the-Art: Always-On Security in Silicon </a:t>
            </a:r>
            <a:r>
              <a:rPr lang="en-US" sz="2400" b="1">
                <a:solidFill>
                  <a:srgbClr val="64687E"/>
                </a:solidFill>
                <a:latin typeface="Calibri" charset="0"/>
              </a:rPr>
              <a:t>Always-On Memory Protection and Encryption Pushed Down the Stack into Silicon</a:t>
            </a:r>
          </a:p>
        </p:txBody>
      </p:sp>
      <p:sp>
        <p:nvSpPr>
          <p:cNvPr id="70660" name="Rectangle 10"/>
          <p:cNvSpPr>
            <a:spLocks noChangeArrowheads="1"/>
          </p:cNvSpPr>
          <p:nvPr/>
        </p:nvSpPr>
        <p:spPr bwMode="auto">
          <a:xfrm>
            <a:off x="8094663" y="2420938"/>
            <a:ext cx="3811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p>
            <a:pPr algn="ctr">
              <a:lnSpc>
                <a:spcPct val="90000"/>
              </a:lnSpc>
            </a:pPr>
            <a:endParaRPr lang="en-US" sz="2800" b="1">
              <a:solidFill>
                <a:srgbClr val="FFFFFF"/>
              </a:solidFill>
            </a:endParaRPr>
          </a:p>
        </p:txBody>
      </p:sp>
      <p:sp>
        <p:nvSpPr>
          <p:cNvPr id="70661" name="Rectangle 10"/>
          <p:cNvSpPr>
            <a:spLocks noChangeArrowheads="1"/>
          </p:cNvSpPr>
          <p:nvPr/>
        </p:nvSpPr>
        <p:spPr bwMode="auto">
          <a:xfrm>
            <a:off x="8158163" y="2609850"/>
            <a:ext cx="3806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p>
            <a:pPr algn="ctr">
              <a:lnSpc>
                <a:spcPct val="90000"/>
              </a:lnSpc>
            </a:pPr>
            <a:r>
              <a:rPr lang="en-US" sz="2800" b="1">
                <a:solidFill>
                  <a:srgbClr val="FFFFFF"/>
                </a:solidFill>
              </a:rPr>
              <a:t>World’s Fastest Microprocessor</a:t>
            </a:r>
          </a:p>
        </p:txBody>
      </p:sp>
      <p:sp>
        <p:nvSpPr>
          <p:cNvPr id="70662" name="Rectangle 14"/>
          <p:cNvSpPr>
            <a:spLocks noChangeArrowheads="1"/>
          </p:cNvSpPr>
          <p:nvPr/>
        </p:nvSpPr>
        <p:spPr bwMode="auto">
          <a:xfrm>
            <a:off x="150813" y="4132263"/>
            <a:ext cx="39084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p>
            <a:pPr algn="ctr">
              <a:lnSpc>
                <a:spcPct val="90000"/>
              </a:lnSpc>
            </a:pPr>
            <a:r>
              <a:rPr lang="en-US" sz="2100">
                <a:solidFill>
                  <a:srgbClr val="FFFFFF"/>
                </a:solidFill>
              </a:rPr>
              <a:t>Always-on Memory Intrusion Protection &amp; wide key encryption</a:t>
            </a:r>
          </a:p>
        </p:txBody>
      </p:sp>
      <p:sp>
        <p:nvSpPr>
          <p:cNvPr id="70663" name="Rectangle 14"/>
          <p:cNvSpPr>
            <a:spLocks noChangeArrowheads="1"/>
          </p:cNvSpPr>
          <p:nvPr/>
        </p:nvSpPr>
        <p:spPr bwMode="auto">
          <a:xfrm>
            <a:off x="4146550" y="4097338"/>
            <a:ext cx="38306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p>
            <a:pPr algn="ctr"/>
            <a:r>
              <a:rPr lang="en-US" sz="2100">
                <a:solidFill>
                  <a:schemeClr val="bg1"/>
                </a:solidFill>
              </a:rPr>
              <a:t>Hardware SQL acceleration, Compression, Encryption</a:t>
            </a:r>
          </a:p>
        </p:txBody>
      </p:sp>
      <p:sp>
        <p:nvSpPr>
          <p:cNvPr id="70664" name="Rectangle 14"/>
          <p:cNvSpPr>
            <a:spLocks noChangeArrowheads="1"/>
          </p:cNvSpPr>
          <p:nvPr/>
        </p:nvSpPr>
        <p:spPr bwMode="auto">
          <a:xfrm>
            <a:off x="8134350" y="4090988"/>
            <a:ext cx="38306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8" tIns="60944" rIns="121888" bIns="60944">
            <a:spAutoFit/>
          </a:bodyPr>
          <a:lstStyle/>
          <a:p>
            <a:pPr algn="ctr"/>
            <a:r>
              <a:rPr lang="en-US" sz="2100">
                <a:solidFill>
                  <a:schemeClr val="bg1"/>
                </a:solidFill>
              </a:rPr>
              <a:t>More cores, threads, memory</a:t>
            </a:r>
          </a:p>
          <a:p>
            <a:pPr algn="ctr"/>
            <a:r>
              <a:rPr lang="en-US" sz="2100">
                <a:solidFill>
                  <a:schemeClr val="bg1"/>
                </a:solidFill>
              </a:rPr>
              <a:t>&amp; IO Bandwidth w/lower latency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1149">
              <a:defRPr/>
            </a:pPr>
            <a:r>
              <a:rPr lang="en-US" dirty="0" smtClean="0"/>
              <a:t>Benchmark </a:t>
            </a:r>
            <a:r>
              <a:rPr lang="en-US" dirty="0"/>
              <a:t>Disclosure Statement</a:t>
            </a:r>
            <a:endParaRPr lang="en-US" dirty="0">
              <a:latin typeface="+mn-lt"/>
            </a:endParaRPr>
          </a:p>
        </p:txBody>
      </p:sp>
      <p:sp>
        <p:nvSpPr>
          <p:cNvPr id="72706" name="Content Placeholder 29"/>
          <p:cNvSpPr>
            <a:spLocks noGrp="1"/>
          </p:cNvSpPr>
          <p:nvPr>
            <p:ph idx="1"/>
          </p:nvPr>
        </p:nvSpPr>
        <p:spPr>
          <a:xfrm>
            <a:off x="531813" y="1600200"/>
            <a:ext cx="11125200" cy="4267200"/>
          </a:xfrm>
        </p:spPr>
        <p:txBody>
          <a:bodyPr/>
          <a:lstStyle/>
          <a:p>
            <a:pPr marL="88900" indent="-88900">
              <a:lnSpc>
                <a:spcPct val="80000"/>
              </a:lnSpc>
              <a:spcBef>
                <a:spcPts val="600"/>
              </a:spcBef>
              <a:buClr>
                <a:schemeClr val="tx1"/>
              </a:buClr>
            </a:pPr>
            <a:r>
              <a:rPr lang="en-US" sz="1200">
                <a:latin typeface="Calibri" charset="0"/>
              </a:rPr>
              <a:t>Copyright 2015, Oracle &amp;/or its affiliates. All rights reserved. Oracle &amp; Java are registered trademarks of Oracle &amp;/or its affiliates. Other names may be trademarks of their respective owners</a:t>
            </a:r>
          </a:p>
          <a:p>
            <a:pPr marL="88900" indent="-88900">
              <a:lnSpc>
                <a:spcPct val="80000"/>
              </a:lnSpc>
              <a:spcBef>
                <a:spcPts val="600"/>
              </a:spcBef>
              <a:buClr>
                <a:schemeClr val="tx1"/>
              </a:buClr>
            </a:pPr>
            <a:r>
              <a:rPr lang="en-US" sz="1200">
                <a:latin typeface="Calibri" charset="0"/>
              </a:rPr>
              <a:t>SPEC and the benchmark name SPECjEnterprise are registered trademarks of the Standard Performance Evaluation Corporation. Results from www.spec.org as of 10/25/2015. SPARC T7-1, 25,818.85 SPECjEnterprise2010 EjOPS (unsecure); SPARC T7-1, 25,093.06 SPECjEnterprise2010 EjOPS (secure); Oracle Server X5-2, 21,504.30 SPECjEnterprise2010 EjOPS (unsecure); IBM Power S824, 22,543.34 SPECjEnterprise2010 EjOPS (unsecure); IBM x3650 M5, 19,282.14 SPECjEnterprise2010 EjOPS (unsecure).</a:t>
            </a:r>
          </a:p>
          <a:p>
            <a:pPr marL="88900" indent="-88900">
              <a:lnSpc>
                <a:spcPct val="80000"/>
              </a:lnSpc>
              <a:spcBef>
                <a:spcPts val="600"/>
              </a:spcBef>
              <a:buClr>
                <a:schemeClr val="tx1"/>
              </a:buClr>
            </a:pPr>
            <a:r>
              <a:rPr lang="en-US" sz="1200">
                <a:latin typeface="Calibri" charset="0"/>
              </a:rPr>
              <a:t>SPEC and the benchmark name SPECvirt_sc are registered trademarks of the Standard Performance Evaluation Corporation. Results from www.spec.org as of 10/25/2015. SPARC T7-2, SPECvirt_sc2013 3026@168 VMs; HP DL580 Gen9, SPECvirt_sc2013 3020@168 VMs; Lenovo x3850 X6; SPECvirt_sc2013 2655@147 VMs; Huawei FusionServer RH2288H V3, SPECvirt_sc2013 1616@95 VMs; HP ProLiant DL360 Gen9, SPECvirt_sc2013 1614@95 VMs; IBM Power S824, SPECvirt_sc2013 1371@79 VMs. </a:t>
            </a:r>
          </a:p>
          <a:p>
            <a:pPr marL="88900" indent="-88900">
              <a:lnSpc>
                <a:spcPct val="80000"/>
              </a:lnSpc>
              <a:spcBef>
                <a:spcPts val="600"/>
              </a:spcBef>
              <a:buClr>
                <a:schemeClr val="tx1"/>
              </a:buClr>
            </a:pPr>
            <a:r>
              <a:rPr lang="en-US" sz="1200">
                <a:latin typeface="Calibri" charset="0"/>
              </a:rPr>
              <a:t>SPEC and the benchmark names SPECfp and SPECint are registered trademarks of the Standard Performance Evaluation Corporation. Results as of October 25, 2015 from www.spec.org and this report.  1 chip resultsSPARC T7-1: 1200 SPECint_rate2006, 1120 SPECint_rate_base2006, 832 SPECfp_rate2006, 801 SPECfp_rate_base2006; SPARC T5-1B: 489 SPECint_rate2006, 440 SPECint_rate_base2006, 369 SPECfp_rate2006, 350 SPECfp_rate_base2006; Fujitsu SPARC M10-4S: 546 SPECint_rate2006, 479 SPECint_rate_base2006, 462 SPECfp_rate2006, 418 SPECfp_rate_base2006. IBM Power 710 Express: 289 SPECint_rate2006, 255 SPECint_rate_base2006, 248 SPECfp_rate2006, 229 SPECfp_rate_base2006; Fujitsu CELSIUS C740: 715 SPECint_rate2006, 693 SPECint_rate_base2006; NEC Express5800/R120f-1M: 474 SPECfp_rate2006, 460 SPECfp_rate_base2006. </a:t>
            </a:r>
          </a:p>
          <a:p>
            <a:pPr marL="88900" indent="-88900">
              <a:lnSpc>
                <a:spcPct val="80000"/>
              </a:lnSpc>
              <a:spcBef>
                <a:spcPts val="600"/>
              </a:spcBef>
              <a:buClr>
                <a:schemeClr val="tx1"/>
              </a:buClr>
            </a:pPr>
            <a:r>
              <a:rPr lang="en-US" sz="1200">
                <a:latin typeface="Calibri" charset="0"/>
              </a:rPr>
              <a:t>SPEC and the benchmark name SPEC OMP are registered trademarks of the Standard Performance Evaluation Corporation. Results as of October 25, 2015 from www.spec.org and this report. SPARC T7-4 (4 chips, 128 cores, 1024 threads): 27.9 SPECompG_peak2012, 26.4 SPECompG_base2012; HP ProLiant DL580 Gen9 (4 chips, 72 cores, 144 threads): 21.5 SPECompG_peak2012, 20.4 SPECompG_base2012; Cisco UCS C460 M7 (4 chips, 72 cores, 144 threads): 20.8 SPECompG_base2012. </a:t>
            </a:r>
          </a:p>
          <a:p>
            <a:pPr marL="88900" indent="-88900">
              <a:lnSpc>
                <a:spcPct val="80000"/>
              </a:lnSpc>
              <a:spcBef>
                <a:spcPts val="600"/>
              </a:spcBef>
              <a:buClr>
                <a:schemeClr val="tx1"/>
              </a:buClr>
            </a:pPr>
            <a:r>
              <a:rPr lang="en-US" sz="1200">
                <a:latin typeface="Calibri" charset="0"/>
              </a:rPr>
              <a:t>Two-tier SAP Sales and Distribution (SD) standard application benchmarks, SAP Enhancement Package 5 for SAP ERP 6.0 as of 10/23/15: SPARC T7-2 (2 processors, 64 cores, 512 threads) 30,800 SAP SD users, 2 x 4.13 GHz SPARC M7, 1 TB memory, Oracle Database 12c, Oracle Solaris 11, Cert# 2015050. IBM Power System S824 (4 processors, 24 cores, 192 threads) 21,212 SAP SD users, 4 x 3.52 GHz POWER8, 512 GB memory, DB2 10.5, AIX 7, Cert#201401. Dell PowerEdge R730 (2 processors, 36 cores, 72 threads) 16,500 SAP SD users, 2 x 2.3 GHz Intel Xeon Processor E5-2699 v3 256 GB memory, SAP ASE 16, RHEL 7, Cert#2014033. HP ProLiant DL380 Gen9 (2 processors, 36 cores, 72 threads) 16,101 SAP SD users, 2 x 2.3 GHz Intel Xeon Processor E5-2699 v3 256 GB memory, SAP ASE 16, RHEL 6.5, Cert#2014032. SAP, R/3, reg TM of SAP AG in Germany and other countries. More info www.sap.com/benchmark </a:t>
            </a:r>
          </a:p>
          <a:p>
            <a:pPr marL="88900" indent="-88900">
              <a:lnSpc>
                <a:spcPct val="80000"/>
              </a:lnSpc>
              <a:spcBef>
                <a:spcPts val="600"/>
              </a:spcBef>
              <a:buClr>
                <a:schemeClr val="tx1"/>
              </a:buClr>
            </a:pPr>
            <a:r>
              <a:rPr lang="en-US" sz="3600">
                <a:latin typeface="Calibri" charset="0"/>
              </a:rPr>
              <a:t>Additional Info: http://blogs.oracle.com/bestperf</a:t>
            </a:r>
          </a:p>
        </p:txBody>
      </p:sp>
      <p:sp>
        <p:nvSpPr>
          <p:cNvPr id="7270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786EC-B776-D649-BCCE-6AECD83E9279}" type="slidenum">
              <a:rPr lang="en-US" sz="800">
                <a:solidFill>
                  <a:srgbClr val="9F9F9F"/>
                </a:solidFill>
                <a:latin typeface="Calibri" charset="0"/>
                <a:cs typeface="Arial" charset="0"/>
              </a:rPr>
              <a:pPr eaLnBrk="1" hangingPunct="1"/>
              <a:t>27</a:t>
            </a:fld>
            <a:endParaRPr lang="en-US" sz="800">
              <a:solidFill>
                <a:srgbClr val="9F9F9F"/>
              </a:solidFill>
              <a:latin typeface="Calibri" charset="0"/>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FDDEF1-C1A8-BC43-8C19-8FCD2F4D357B}" type="datetime1">
              <a:rPr lang="en-US" sz="800">
                <a:solidFill>
                  <a:srgbClr val="9F9F9F"/>
                </a:solidFill>
                <a:latin typeface="Calibri" charset="0"/>
              </a:rPr>
              <a:pPr eaLnBrk="1" hangingPunct="1"/>
              <a:t>11/02/16</a:t>
            </a:fld>
            <a:endParaRPr lang="en-US" sz="800">
              <a:solidFill>
                <a:srgbClr val="9F9F9F"/>
              </a:solidFill>
              <a:latin typeface="Calibri" charset="0"/>
            </a:endParaRPr>
          </a:p>
        </p:txBody>
      </p:sp>
      <p:sp>
        <p:nvSpPr>
          <p:cNvPr id="30722"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6D386-2B28-8B4D-990E-BE62E1E4A277}" type="slidenum">
              <a:rPr lang="de-DE" sz="800">
                <a:solidFill>
                  <a:srgbClr val="9F9F9F"/>
                </a:solidFill>
                <a:latin typeface="Calibri" charset="0"/>
              </a:rPr>
              <a:pPr eaLnBrk="1" hangingPunct="1"/>
              <a:t>3</a:t>
            </a:fld>
            <a:endParaRPr lang="de-DE" sz="800">
              <a:solidFill>
                <a:srgbClr val="9F9F9F"/>
              </a:solidFill>
              <a:latin typeface="Calibri" charset="0"/>
            </a:endParaRPr>
          </a:p>
        </p:txBody>
      </p:sp>
      <p:sp>
        <p:nvSpPr>
          <p:cNvPr id="30723" name="TextBox 3"/>
          <p:cNvSpPr txBox="1">
            <a:spLocks noChangeArrowheads="1"/>
          </p:cNvSpPr>
          <p:nvPr/>
        </p:nvSpPr>
        <p:spPr bwMode="auto">
          <a:xfrm>
            <a:off x="981075" y="763588"/>
            <a:ext cx="97218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50000"/>
              </a:lnSpc>
            </a:pPr>
            <a:r>
              <a:rPr lang="en-US" sz="1900" b="1"/>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endParaRPr lang="de-DE" sz="1900" b="1"/>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p:cNvSpPr/>
          <p:nvPr/>
        </p:nvSpPr>
        <p:spPr>
          <a:xfrm>
            <a:off x="185738" y="4233863"/>
            <a:ext cx="11817350" cy="2100262"/>
          </a:xfrm>
          <a:prstGeom prst="rect">
            <a:avLst/>
          </a:prstGeom>
          <a:gradFill>
            <a:gsLst>
              <a:gs pos="0">
                <a:schemeClr val="bg1">
                  <a:lumMod val="65000"/>
                </a:schemeClr>
              </a:gs>
              <a:gs pos="100000">
                <a:schemeClr val="bg1"/>
              </a:gs>
            </a:gsLst>
            <a:lin ang="54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76" tIns="45689" rIns="91376" bIns="45689" anchor="ctr"/>
          <a:lstStyle/>
          <a:p>
            <a:pPr algn="ctr" defTabSz="913791" fontAlgn="auto">
              <a:lnSpc>
                <a:spcPct val="90000"/>
              </a:lnSpc>
              <a:spcBef>
                <a:spcPts val="0"/>
              </a:spcBef>
              <a:spcAft>
                <a:spcPts val="0"/>
              </a:spcAft>
              <a:defRPr/>
            </a:pPr>
            <a:endParaRPr lang="en-US" sz="1900" dirty="0">
              <a:solidFill>
                <a:srgbClr val="FFFFFF"/>
              </a:solidFill>
            </a:endParaRPr>
          </a:p>
        </p:txBody>
      </p:sp>
      <p:grpSp>
        <p:nvGrpSpPr>
          <p:cNvPr id="2" name="Group 89"/>
          <p:cNvGrpSpPr/>
          <p:nvPr/>
        </p:nvGrpSpPr>
        <p:grpSpPr>
          <a:xfrm>
            <a:off x="2380250" y="1533449"/>
            <a:ext cx="7444272" cy="2834640"/>
            <a:chOff x="569915" y="2381745"/>
            <a:chExt cx="11061129" cy="1658155"/>
          </a:xfrm>
          <a:scene3d>
            <a:camera prst="perspectiveRelaxedModerately" fov="7200000">
              <a:rot lat="18540000" lon="0" rev="0"/>
            </a:camera>
            <a:lightRig rig="threePt" dir="t"/>
          </a:scene3d>
        </p:grpSpPr>
        <p:sp>
          <p:nvSpPr>
            <p:cNvPr id="91" name="Rectangle 90"/>
            <p:cNvSpPr/>
            <p:nvPr/>
          </p:nvSpPr>
          <p:spPr>
            <a:xfrm>
              <a:off x="2174875" y="2381745"/>
              <a:ext cx="1485804" cy="1645285"/>
            </a:xfrm>
            <a:prstGeom prst="rect">
              <a:avLst/>
            </a:prstGeom>
            <a:solidFill>
              <a:schemeClr val="bg1">
                <a:lumMod val="65000"/>
              </a:schemeClr>
            </a:solidFill>
            <a:ln w="19050">
              <a:noFill/>
              <a:miter lim="800000"/>
            </a:ln>
            <a:sp3d extrusionH="825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92" name="Rectangle 91"/>
            <p:cNvSpPr/>
            <p:nvPr/>
          </p:nvSpPr>
          <p:spPr>
            <a:xfrm>
              <a:off x="3768948" y="2381745"/>
              <a:ext cx="1485804" cy="1645285"/>
            </a:xfrm>
            <a:prstGeom prst="rect">
              <a:avLst/>
            </a:prstGeom>
            <a:solidFill>
              <a:schemeClr val="bg1">
                <a:lumMod val="65000"/>
              </a:schemeClr>
            </a:solidFill>
            <a:ln w="19050">
              <a:noFill/>
              <a:miter lim="800000"/>
            </a:ln>
            <a:sp3d extrusionH="825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93" name="Rectangle 92"/>
            <p:cNvSpPr/>
            <p:nvPr/>
          </p:nvSpPr>
          <p:spPr>
            <a:xfrm>
              <a:off x="5363021" y="2381745"/>
              <a:ext cx="1485804" cy="1645285"/>
            </a:xfrm>
            <a:prstGeom prst="rect">
              <a:avLst/>
            </a:prstGeom>
            <a:solidFill>
              <a:schemeClr val="bg1">
                <a:lumMod val="65000"/>
              </a:schemeClr>
            </a:solidFill>
            <a:ln w="19050">
              <a:noFill/>
              <a:miter lim="800000"/>
            </a:ln>
            <a:sp3d extrusionH="825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94" name="Rectangle 93"/>
            <p:cNvSpPr/>
            <p:nvPr/>
          </p:nvSpPr>
          <p:spPr>
            <a:xfrm>
              <a:off x="6957094" y="2381745"/>
              <a:ext cx="1485804" cy="1645285"/>
            </a:xfrm>
            <a:prstGeom prst="rect">
              <a:avLst/>
            </a:prstGeom>
            <a:solidFill>
              <a:schemeClr val="bg1">
                <a:lumMod val="65000"/>
              </a:schemeClr>
            </a:solidFill>
            <a:ln w="19050">
              <a:noFill/>
              <a:miter lim="800000"/>
            </a:ln>
            <a:sp3d extrusionH="825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95" name="Rectangle 94"/>
            <p:cNvSpPr/>
            <p:nvPr/>
          </p:nvSpPr>
          <p:spPr>
            <a:xfrm>
              <a:off x="8551167" y="2381745"/>
              <a:ext cx="1485804" cy="1645285"/>
            </a:xfrm>
            <a:prstGeom prst="rect">
              <a:avLst/>
            </a:prstGeom>
            <a:solidFill>
              <a:schemeClr val="accent1"/>
            </a:solidFill>
            <a:ln w="19050">
              <a:noFill/>
              <a:miter lim="800000"/>
            </a:ln>
            <a:sp3d extrusionH="825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96" name="Rectangle 95"/>
            <p:cNvSpPr/>
            <p:nvPr/>
          </p:nvSpPr>
          <p:spPr>
            <a:xfrm>
              <a:off x="10145240" y="2381745"/>
              <a:ext cx="1485804" cy="1645285"/>
            </a:xfrm>
            <a:prstGeom prst="rect">
              <a:avLst/>
            </a:prstGeom>
            <a:solidFill>
              <a:schemeClr val="accent1"/>
            </a:solidFill>
            <a:ln w="19050">
              <a:noFill/>
              <a:miter lim="800000"/>
            </a:ln>
            <a:sp3d extrusionH="8890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97" name="Rectangle 96"/>
            <p:cNvSpPr/>
            <p:nvPr/>
          </p:nvSpPr>
          <p:spPr>
            <a:xfrm>
              <a:off x="569915" y="2394615"/>
              <a:ext cx="1485804" cy="1645285"/>
            </a:xfrm>
            <a:prstGeom prst="rect">
              <a:avLst/>
            </a:prstGeom>
            <a:solidFill>
              <a:schemeClr val="bg1">
                <a:lumMod val="65000"/>
              </a:schemeClr>
            </a:solidFill>
            <a:ln w="19050">
              <a:noFill/>
              <a:miter lim="800000"/>
            </a:ln>
            <a:sp3d extrusionH="825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grpSp>
      <p:grpSp>
        <p:nvGrpSpPr>
          <p:cNvPr id="3" name="Group 6"/>
          <p:cNvGrpSpPr/>
          <p:nvPr/>
        </p:nvGrpSpPr>
        <p:grpSpPr>
          <a:xfrm>
            <a:off x="583332" y="4247099"/>
            <a:ext cx="11047349" cy="1645231"/>
            <a:chOff x="583330" y="2381745"/>
            <a:chExt cx="11047714" cy="1645285"/>
          </a:xfrm>
          <a:scene3d>
            <a:camera prst="perspectiveRelaxedModerately" fov="4200000">
              <a:rot lat="21594000" lon="0" rev="0"/>
            </a:camera>
            <a:lightRig rig="threePt" dir="t"/>
          </a:scene3d>
        </p:grpSpPr>
        <p:sp>
          <p:nvSpPr>
            <p:cNvPr id="80" name="Rectangle 79"/>
            <p:cNvSpPr/>
            <p:nvPr/>
          </p:nvSpPr>
          <p:spPr>
            <a:xfrm>
              <a:off x="2174875" y="2381745"/>
              <a:ext cx="1485804" cy="1645285"/>
            </a:xfrm>
            <a:prstGeom prst="rect">
              <a:avLst/>
            </a:prstGeom>
            <a:solidFill>
              <a:schemeClr val="bg1">
                <a:lumMod val="50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82" name="Rectangle 81"/>
            <p:cNvSpPr/>
            <p:nvPr/>
          </p:nvSpPr>
          <p:spPr>
            <a:xfrm>
              <a:off x="3768948" y="2381745"/>
              <a:ext cx="1485804" cy="1645285"/>
            </a:xfrm>
            <a:prstGeom prst="rect">
              <a:avLst/>
            </a:prstGeom>
            <a:solidFill>
              <a:schemeClr val="bg1">
                <a:lumMod val="50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83" name="Rectangle 82"/>
            <p:cNvSpPr/>
            <p:nvPr/>
          </p:nvSpPr>
          <p:spPr>
            <a:xfrm>
              <a:off x="5363021" y="2381745"/>
              <a:ext cx="1485804" cy="1645285"/>
            </a:xfrm>
            <a:prstGeom prst="rect">
              <a:avLst/>
            </a:prstGeom>
            <a:solidFill>
              <a:schemeClr val="bg1">
                <a:lumMod val="50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84" name="Rectangle 83"/>
            <p:cNvSpPr/>
            <p:nvPr/>
          </p:nvSpPr>
          <p:spPr>
            <a:xfrm>
              <a:off x="6957094" y="2381745"/>
              <a:ext cx="1485804" cy="1645285"/>
            </a:xfrm>
            <a:prstGeom prst="rect">
              <a:avLst/>
            </a:prstGeom>
            <a:solidFill>
              <a:schemeClr val="bg1">
                <a:lumMod val="50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85" name="Rectangle 84"/>
            <p:cNvSpPr/>
            <p:nvPr/>
          </p:nvSpPr>
          <p:spPr>
            <a:xfrm>
              <a:off x="8551167" y="2381745"/>
              <a:ext cx="1485804" cy="1645285"/>
            </a:xfrm>
            <a:prstGeom prst="rect">
              <a:avLst/>
            </a:prstGeom>
            <a:solidFill>
              <a:schemeClr val="accent1">
                <a:lumMod val="75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87" name="Rectangle 86"/>
            <p:cNvSpPr/>
            <p:nvPr/>
          </p:nvSpPr>
          <p:spPr>
            <a:xfrm>
              <a:off x="10145240" y="2381745"/>
              <a:ext cx="1485804" cy="1645285"/>
            </a:xfrm>
            <a:prstGeom prst="rect">
              <a:avLst/>
            </a:prstGeom>
            <a:solidFill>
              <a:schemeClr val="accent1">
                <a:lumMod val="75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50" name="Rectangle 49"/>
            <p:cNvSpPr/>
            <p:nvPr/>
          </p:nvSpPr>
          <p:spPr>
            <a:xfrm>
              <a:off x="583330" y="2381745"/>
              <a:ext cx="1485804" cy="1645285"/>
            </a:xfrm>
            <a:prstGeom prst="rect">
              <a:avLst/>
            </a:prstGeom>
            <a:solidFill>
              <a:schemeClr val="bg1">
                <a:lumMod val="50000"/>
              </a:schemeClr>
            </a:solidFill>
            <a:ln w="19050">
              <a:noFill/>
              <a:miter lim="800000"/>
            </a:ln>
            <a:sp3d extrusionH="222250" prstMaterial="matte">
              <a:bevelT w="0" h="0"/>
              <a:bevelB w="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91" fontAlgn="auto">
                <a:lnSpc>
                  <a:spcPct val="90000"/>
                </a:lnSpc>
                <a:spcBef>
                  <a:spcPts val="0"/>
                </a:spcBef>
                <a:spcAft>
                  <a:spcPts val="0"/>
                </a:spcAft>
                <a:defRPr/>
              </a:pPr>
              <a:endParaRPr lang="en-US" sz="1900" dirty="0">
                <a:solidFill>
                  <a:srgbClr val="FFFFFF"/>
                </a:solidFill>
              </a:endParaRPr>
            </a:p>
          </p:txBody>
        </p:sp>
      </p:grpSp>
      <p:sp>
        <p:nvSpPr>
          <p:cNvPr id="23" name="Rectangular Callout 22"/>
          <p:cNvSpPr/>
          <p:nvPr/>
        </p:nvSpPr>
        <p:spPr>
          <a:xfrm>
            <a:off x="6442075" y="581025"/>
            <a:ext cx="5053013" cy="1117600"/>
          </a:xfrm>
          <a:prstGeom prst="wedgeRectCallout">
            <a:avLst>
              <a:gd name="adj1" fmla="val -14639"/>
              <a:gd name="adj2" fmla="val 84109"/>
            </a:avLst>
          </a:prstGeom>
          <a:gradFill>
            <a:gsLst>
              <a:gs pos="0">
                <a:srgbClr val="FB0000"/>
              </a:gs>
              <a:gs pos="64000">
                <a:srgbClr val="BB0000"/>
              </a:gs>
            </a:gsLst>
            <a:lin ang="5400000" scaled="1"/>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76" tIns="45689" rIns="91376" bIns="45689" anchor="ctr"/>
          <a:lstStyle/>
          <a:p>
            <a:pPr algn="ctr" defTabSz="913791" fontAlgn="auto">
              <a:lnSpc>
                <a:spcPct val="90000"/>
              </a:lnSpc>
              <a:spcBef>
                <a:spcPts val="0"/>
              </a:spcBef>
              <a:spcAft>
                <a:spcPts val="0"/>
              </a:spcAft>
              <a:defRPr/>
            </a:pPr>
            <a:endParaRPr lang="en-US" sz="1900" dirty="0">
              <a:solidFill>
                <a:srgbClr val="FF0000"/>
              </a:solidFill>
            </a:endParaRPr>
          </a:p>
        </p:txBody>
      </p:sp>
      <p:sp>
        <p:nvSpPr>
          <p:cNvPr id="31749" name="Title 15"/>
          <p:cNvSpPr>
            <a:spLocks noGrp="1"/>
          </p:cNvSpPr>
          <p:nvPr>
            <p:ph type="title"/>
          </p:nvPr>
        </p:nvSpPr>
        <p:spPr>
          <a:xfrm>
            <a:off x="531813" y="406400"/>
            <a:ext cx="4189412" cy="889000"/>
          </a:xfrm>
        </p:spPr>
        <p:txBody>
          <a:bodyPr/>
          <a:lstStyle/>
          <a:p>
            <a:r>
              <a:rPr lang="en-US">
                <a:latin typeface="Calibri" charset="0"/>
                <a:sym typeface="Calibri" charset="0"/>
              </a:rPr>
              <a:t>SPARC @ Oracle</a:t>
            </a:r>
            <a:endParaRPr lang="en-US">
              <a:latin typeface="Calibri" charset="0"/>
            </a:endParaRPr>
          </a:p>
        </p:txBody>
      </p:sp>
      <p:sp>
        <p:nvSpPr>
          <p:cNvPr id="31750" name="Text Placeholder 16"/>
          <p:cNvSpPr>
            <a:spLocks noGrp="1"/>
          </p:cNvSpPr>
          <p:nvPr>
            <p:ph type="body" sz="quarter" idx="13"/>
          </p:nvPr>
        </p:nvSpPr>
        <p:spPr>
          <a:xfrm>
            <a:off x="531813" y="1373188"/>
            <a:ext cx="3381375" cy="344487"/>
          </a:xfrm>
        </p:spPr>
        <p:txBody>
          <a:bodyPr/>
          <a:lstStyle/>
          <a:p>
            <a:pPr>
              <a:spcBef>
                <a:spcPct val="0"/>
              </a:spcBef>
            </a:pPr>
            <a:r>
              <a:rPr lang="en-US">
                <a:latin typeface="Calibri" charset="0"/>
                <a:sym typeface="Calibri" charset="0"/>
              </a:rPr>
              <a:t>7 Processors in 6 Years</a:t>
            </a:r>
          </a:p>
        </p:txBody>
      </p:sp>
      <p:grpSp>
        <p:nvGrpSpPr>
          <p:cNvPr id="31751" name="Group 18"/>
          <p:cNvGrpSpPr>
            <a:grpSpLocks/>
          </p:cNvGrpSpPr>
          <p:nvPr/>
        </p:nvGrpSpPr>
        <p:grpSpPr bwMode="auto">
          <a:xfrm>
            <a:off x="1370013" y="2554288"/>
            <a:ext cx="8001000" cy="1139825"/>
            <a:chOff x="1669879" y="2784432"/>
            <a:chExt cx="8814074" cy="1256508"/>
          </a:xfrm>
        </p:grpSpPr>
        <p:pic>
          <p:nvPicPr>
            <p:cNvPr id="62" name="Picture 3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65833" y="2784432"/>
              <a:ext cx="1198434" cy="1256508"/>
            </a:xfrm>
            <a:prstGeom prst="rect">
              <a:avLst/>
            </a:prstGeom>
            <a:noFill/>
            <a:ln w="9360">
              <a:noFill/>
              <a:miter lim="800000"/>
              <a:headEnd/>
              <a:tailEnd/>
            </a:ln>
            <a:effectLst>
              <a:reflection blurRad="6350" stA="52000" endA="300" endPos="35000" dir="5400000" sy="-100000" algn="bl" rotWithShape="0"/>
            </a:effectLst>
          </p:spPr>
        </p:pic>
        <p:pic>
          <p:nvPicPr>
            <p:cNvPr id="63" name="Picture 3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69879" y="2784432"/>
              <a:ext cx="1171195" cy="1218002"/>
            </a:xfrm>
            <a:prstGeom prst="rect">
              <a:avLst/>
            </a:prstGeom>
            <a:noFill/>
            <a:ln w="9360">
              <a:noFill/>
              <a:miter lim="800000"/>
              <a:headEnd/>
              <a:tailEnd/>
            </a:ln>
            <a:effectLst>
              <a:reflection blurRad="6350" stA="52000" endA="300" endPos="35000" dir="5400000" sy="-100000" algn="bl" rotWithShape="0"/>
            </a:effectLst>
          </p:spPr>
        </p:pic>
        <p:pic>
          <p:nvPicPr>
            <p:cNvPr id="64" name="Picture 33"/>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83501" y="2784432"/>
              <a:ext cx="1204612" cy="1248206"/>
            </a:xfrm>
            <a:prstGeom prst="rect">
              <a:avLst/>
            </a:prstGeom>
            <a:noFill/>
            <a:ln w="9360">
              <a:noFill/>
              <a:miter lim="800000"/>
              <a:headEnd/>
              <a:tailEnd/>
            </a:ln>
            <a:effectLst>
              <a:reflection blurRad="6350" stA="52000" endA="300" endPos="35000" dir="5400000" sy="-100000" algn="bl" rotWithShape="0"/>
            </a:effectLst>
          </p:spPr>
        </p:pic>
        <p:pic>
          <p:nvPicPr>
            <p:cNvPr id="65" name="Picture 34"/>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49099" y="2784432"/>
              <a:ext cx="1199464" cy="1246132"/>
            </a:xfrm>
            <a:prstGeom prst="rect">
              <a:avLst/>
            </a:prstGeom>
            <a:noFill/>
            <a:ln w="9360">
              <a:noFill/>
              <a:miter lim="800000"/>
              <a:headEnd/>
              <a:tailEnd/>
            </a:ln>
            <a:effectLst>
              <a:reflection blurRad="6350" stA="52000" endA="300" endPos="35000" dir="5400000" sy="-100000" algn="bl" rotWithShape="0"/>
            </a:effectLst>
          </p:spPr>
        </p:pic>
        <p:pic>
          <p:nvPicPr>
            <p:cNvPr id="67" name="Picture 35"/>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70161" y="2784432"/>
              <a:ext cx="1186080" cy="1235756"/>
            </a:xfrm>
            <a:prstGeom prst="rect">
              <a:avLst/>
            </a:prstGeom>
            <a:noFill/>
            <a:ln w="9360">
              <a:noFill/>
              <a:miter lim="800000"/>
              <a:headEnd/>
              <a:tailEnd/>
            </a:ln>
            <a:effectLst>
              <a:reflection blurRad="6350" stA="52000" endA="300" endPos="35000" dir="5400000" sy="-100000" algn="bl" rotWithShape="0"/>
            </a:effectLst>
          </p:spPr>
        </p:pic>
        <p:pic>
          <p:nvPicPr>
            <p:cNvPr id="68" name="Picture 67" descr="M7.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0108" y="2784432"/>
              <a:ext cx="1183845" cy="1252407"/>
            </a:xfrm>
            <a:prstGeom prst="rect">
              <a:avLst/>
            </a:prstGeom>
            <a:noFill/>
            <a:ln w="9360">
              <a:noFill/>
              <a:miter lim="800000"/>
              <a:headEnd/>
              <a:tailEnd/>
            </a:ln>
            <a:effectLst>
              <a:reflection blurRad="6350" stA="52000" endA="300" endPos="35000" dir="5400000" sy="-100000" algn="bl" rotWithShape="0"/>
            </a:effectLst>
          </p:spPr>
        </p:pic>
      </p:grpSp>
      <p:sp>
        <p:nvSpPr>
          <p:cNvPr id="72" name="Rectangle 21"/>
          <p:cNvSpPr>
            <a:spLocks/>
          </p:cNvSpPr>
          <p:nvPr/>
        </p:nvSpPr>
        <p:spPr bwMode="auto">
          <a:xfrm>
            <a:off x="4335443" y="3975916"/>
            <a:ext cx="622138" cy="215085"/>
          </a:xfrm>
          <a:prstGeom prst="rect">
            <a:avLst/>
          </a:prstGeom>
          <a:noFill/>
          <a:ln w="12700">
            <a:noFill/>
            <a:miter lim="800000"/>
            <a:headEnd/>
            <a:tailEnd/>
          </a:ln>
        </p:spPr>
        <p:txBody>
          <a:bodyPr lIns="0" tIns="0" rIns="0" bIns="0" anchor="ctr"/>
          <a:lstStyle/>
          <a:p>
            <a:pPr algn="ctr" defTabSz="913791">
              <a:tabLst>
                <a:tab pos="454248" algn="l"/>
                <a:tab pos="910549" algn="l"/>
              </a:tabLst>
              <a:defRPr/>
            </a:pPr>
            <a:r>
              <a:rPr lang="en-US" sz="1500" dirty="0">
                <a:solidFill>
                  <a:srgbClr val="5F5F5F">
                    <a:lumMod val="50000"/>
                  </a:srgbClr>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2013</a:t>
            </a:r>
          </a:p>
        </p:txBody>
      </p:sp>
      <p:sp>
        <p:nvSpPr>
          <p:cNvPr id="73" name="Rectangle 21"/>
          <p:cNvSpPr>
            <a:spLocks/>
          </p:cNvSpPr>
          <p:nvPr/>
        </p:nvSpPr>
        <p:spPr bwMode="auto">
          <a:xfrm>
            <a:off x="2699969" y="3975916"/>
            <a:ext cx="622138" cy="215085"/>
          </a:xfrm>
          <a:prstGeom prst="rect">
            <a:avLst/>
          </a:prstGeom>
          <a:noFill/>
          <a:ln w="12700">
            <a:noFill/>
            <a:miter lim="800000"/>
            <a:headEnd/>
            <a:tailEnd/>
          </a:ln>
        </p:spPr>
        <p:txBody>
          <a:bodyPr lIns="0" tIns="0" rIns="0" bIns="0" anchor="ctr"/>
          <a:lstStyle/>
          <a:p>
            <a:pPr algn="ctr" defTabSz="913791">
              <a:tabLst>
                <a:tab pos="454248" algn="l"/>
                <a:tab pos="910549" algn="l"/>
              </a:tabLst>
              <a:defRPr/>
            </a:pPr>
            <a:r>
              <a:rPr lang="en-US" sz="1500" dirty="0">
                <a:solidFill>
                  <a:srgbClr val="5F5F5F">
                    <a:lumMod val="50000"/>
                  </a:srgbClr>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2011</a:t>
            </a:r>
          </a:p>
        </p:txBody>
      </p:sp>
      <p:sp>
        <p:nvSpPr>
          <p:cNvPr id="74" name="Rectangle 21"/>
          <p:cNvSpPr>
            <a:spLocks/>
          </p:cNvSpPr>
          <p:nvPr/>
        </p:nvSpPr>
        <p:spPr bwMode="auto">
          <a:xfrm>
            <a:off x="1129838" y="3975916"/>
            <a:ext cx="622138" cy="215085"/>
          </a:xfrm>
          <a:prstGeom prst="rect">
            <a:avLst/>
          </a:prstGeom>
          <a:noFill/>
          <a:ln w="12700">
            <a:noFill/>
            <a:miter lim="800000"/>
            <a:headEnd/>
            <a:tailEnd/>
          </a:ln>
        </p:spPr>
        <p:txBody>
          <a:bodyPr lIns="0" tIns="0" rIns="0" bIns="0" anchor="ctr"/>
          <a:lstStyle/>
          <a:p>
            <a:pPr algn="ctr" defTabSz="913791">
              <a:tabLst>
                <a:tab pos="454248" algn="l"/>
                <a:tab pos="910549" algn="l"/>
              </a:tabLst>
              <a:defRPr/>
            </a:pPr>
            <a:r>
              <a:rPr lang="en-US" sz="1500" dirty="0">
                <a:solidFill>
                  <a:srgbClr val="5F5F5F">
                    <a:lumMod val="50000"/>
                  </a:srgbClr>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2010</a:t>
            </a:r>
          </a:p>
        </p:txBody>
      </p:sp>
      <p:sp>
        <p:nvSpPr>
          <p:cNvPr id="75" name="Rectangle 21"/>
          <p:cNvSpPr>
            <a:spLocks/>
          </p:cNvSpPr>
          <p:nvPr/>
        </p:nvSpPr>
        <p:spPr bwMode="auto">
          <a:xfrm>
            <a:off x="5849422" y="3975916"/>
            <a:ext cx="622138" cy="215085"/>
          </a:xfrm>
          <a:prstGeom prst="rect">
            <a:avLst/>
          </a:prstGeom>
          <a:noFill/>
          <a:ln w="12700">
            <a:noFill/>
            <a:miter lim="800000"/>
            <a:headEnd/>
            <a:tailEnd/>
          </a:ln>
        </p:spPr>
        <p:txBody>
          <a:bodyPr lIns="0" tIns="0" rIns="0" bIns="0" anchor="ctr"/>
          <a:lstStyle/>
          <a:p>
            <a:pPr algn="ctr" defTabSz="913791">
              <a:tabLst>
                <a:tab pos="454248" algn="l"/>
                <a:tab pos="910549" algn="l"/>
              </a:tabLst>
              <a:defRPr/>
            </a:pPr>
            <a:r>
              <a:rPr lang="en-US" sz="1500" dirty="0">
                <a:solidFill>
                  <a:srgbClr val="5F5F5F">
                    <a:lumMod val="50000"/>
                  </a:srgbClr>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2013</a:t>
            </a:r>
          </a:p>
        </p:txBody>
      </p:sp>
      <p:sp>
        <p:nvSpPr>
          <p:cNvPr id="77" name="Rectangle 21"/>
          <p:cNvSpPr>
            <a:spLocks/>
          </p:cNvSpPr>
          <p:nvPr/>
        </p:nvSpPr>
        <p:spPr bwMode="auto">
          <a:xfrm>
            <a:off x="7313614" y="3975916"/>
            <a:ext cx="622138" cy="215085"/>
          </a:xfrm>
          <a:prstGeom prst="rect">
            <a:avLst/>
          </a:prstGeom>
          <a:noFill/>
          <a:ln w="12700">
            <a:noFill/>
            <a:miter lim="800000"/>
            <a:headEnd/>
            <a:tailEnd/>
          </a:ln>
        </p:spPr>
        <p:txBody>
          <a:bodyPr lIns="0" tIns="0" rIns="0" bIns="0" anchor="ctr"/>
          <a:lstStyle/>
          <a:p>
            <a:pPr algn="ctr" defTabSz="913791">
              <a:tabLst>
                <a:tab pos="454248" algn="l"/>
                <a:tab pos="910549" algn="l"/>
              </a:tabLst>
              <a:defRPr/>
            </a:pPr>
            <a:r>
              <a:rPr lang="en-US" sz="1500" dirty="0">
                <a:solidFill>
                  <a:srgbClr val="5F5F5F">
                    <a:lumMod val="50000"/>
                  </a:srgbClr>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2013</a:t>
            </a:r>
          </a:p>
        </p:txBody>
      </p:sp>
      <p:sp>
        <p:nvSpPr>
          <p:cNvPr id="78" name="Rectangle 21"/>
          <p:cNvSpPr>
            <a:spLocks/>
          </p:cNvSpPr>
          <p:nvPr/>
        </p:nvSpPr>
        <p:spPr bwMode="auto">
          <a:xfrm>
            <a:off x="10400586" y="3886200"/>
            <a:ext cx="622138" cy="215085"/>
          </a:xfrm>
          <a:prstGeom prst="rect">
            <a:avLst/>
          </a:prstGeom>
          <a:noFill/>
          <a:ln w="12700">
            <a:noFill/>
            <a:miter lim="800000"/>
            <a:headEnd/>
            <a:tailEnd/>
          </a:ln>
        </p:spPr>
        <p:txBody>
          <a:bodyPr lIns="0" tIns="0" rIns="0" bIns="0" anchor="ctr"/>
          <a:lstStyle/>
          <a:p>
            <a:pPr algn="ctr" defTabSz="913791">
              <a:tabLst>
                <a:tab pos="454248" algn="l"/>
                <a:tab pos="910549" algn="l"/>
              </a:tabLst>
              <a:defRPr/>
            </a:pPr>
            <a:r>
              <a:rPr lang="en-US" dirty="0">
                <a:solidFill>
                  <a:srgbClr val="FFFFFF"/>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 . . </a:t>
            </a:r>
          </a:p>
        </p:txBody>
      </p:sp>
      <p:sp>
        <p:nvSpPr>
          <p:cNvPr id="31758" name="Rectangle 24"/>
          <p:cNvSpPr>
            <a:spLocks/>
          </p:cNvSpPr>
          <p:nvPr/>
        </p:nvSpPr>
        <p:spPr bwMode="auto">
          <a:xfrm>
            <a:off x="541338" y="4900613"/>
            <a:ext cx="15557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457" tIns="63457" rIns="60797" bIns="63457"/>
          <a:lstStyle/>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16 x  2</a:t>
            </a:r>
            <a:r>
              <a:rPr lang="en-US" sz="1500" baseline="30000">
                <a:solidFill>
                  <a:srgbClr val="FFFFFF"/>
                </a:solidFill>
                <a:latin typeface="Calibri" charset="0"/>
                <a:sym typeface="Calibri" charset="0"/>
              </a:rPr>
              <a:t>nd</a:t>
            </a:r>
            <a:r>
              <a:rPr lang="en-US" sz="1500">
                <a:solidFill>
                  <a:srgbClr val="FFFFFF"/>
                </a:solidFill>
                <a:latin typeface="Calibri" charset="0"/>
                <a:sym typeface="Calibri" charset="0"/>
              </a:rPr>
              <a:t> Gen cores</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4MB L3 Cache</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1.65 GHz</a:t>
            </a:r>
          </a:p>
        </p:txBody>
      </p:sp>
      <p:sp>
        <p:nvSpPr>
          <p:cNvPr id="31759" name="Rectangle 27"/>
          <p:cNvSpPr>
            <a:spLocks/>
          </p:cNvSpPr>
          <p:nvPr/>
        </p:nvSpPr>
        <p:spPr bwMode="auto">
          <a:xfrm>
            <a:off x="2171700" y="4929188"/>
            <a:ext cx="14652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457" tIns="63457" rIns="60797" bIns="63457"/>
          <a:lstStyle/>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8 x 3</a:t>
            </a:r>
            <a:r>
              <a:rPr lang="en-US" sz="1500" baseline="30000">
                <a:solidFill>
                  <a:srgbClr val="FFFFFF"/>
                </a:solidFill>
                <a:latin typeface="Calibri" charset="0"/>
                <a:sym typeface="Calibri" charset="0"/>
              </a:rPr>
              <a:t>rd</a:t>
            </a:r>
            <a:r>
              <a:rPr lang="en-US" sz="1500">
                <a:solidFill>
                  <a:srgbClr val="FFFFFF"/>
                </a:solidFill>
                <a:latin typeface="Calibri" charset="0"/>
                <a:sym typeface="Calibri" charset="0"/>
              </a:rPr>
              <a:t> Gen Cores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4MB L3 Cache</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3.0 GHz</a:t>
            </a:r>
          </a:p>
        </p:txBody>
      </p:sp>
      <p:sp>
        <p:nvSpPr>
          <p:cNvPr id="31760" name="Rectangle 30"/>
          <p:cNvSpPr>
            <a:spLocks/>
          </p:cNvSpPr>
          <p:nvPr/>
        </p:nvSpPr>
        <p:spPr bwMode="auto">
          <a:xfrm>
            <a:off x="3673475" y="4897438"/>
            <a:ext cx="16113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457" tIns="63457" rIns="60797" bIns="63457"/>
          <a:lstStyle/>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16 x 3</a:t>
            </a:r>
            <a:r>
              <a:rPr lang="en-US" sz="1500" baseline="30000">
                <a:solidFill>
                  <a:srgbClr val="FFFFFF"/>
                </a:solidFill>
                <a:latin typeface="Calibri" charset="0"/>
                <a:sym typeface="Calibri" charset="0"/>
              </a:rPr>
              <a:t>rd</a:t>
            </a:r>
            <a:r>
              <a:rPr lang="en-US" sz="1500">
                <a:solidFill>
                  <a:srgbClr val="FFFFFF"/>
                </a:solidFill>
                <a:latin typeface="Calibri" charset="0"/>
                <a:sym typeface="Calibri" charset="0"/>
              </a:rPr>
              <a:t> Gen Cores</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8MB L3 Cache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3.6 GHz</a:t>
            </a:r>
          </a:p>
        </p:txBody>
      </p:sp>
      <p:sp>
        <p:nvSpPr>
          <p:cNvPr id="31761" name="Rectangle 51"/>
          <p:cNvSpPr>
            <a:spLocks/>
          </p:cNvSpPr>
          <p:nvPr/>
        </p:nvSpPr>
        <p:spPr bwMode="auto">
          <a:xfrm>
            <a:off x="6932613" y="4897438"/>
            <a:ext cx="1503362"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457" tIns="63457" rIns="60797" bIns="63457"/>
          <a:lstStyle/>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12 x 3</a:t>
            </a:r>
            <a:r>
              <a:rPr lang="en-US" sz="1500" baseline="30000">
                <a:solidFill>
                  <a:srgbClr val="FFFFFF"/>
                </a:solidFill>
                <a:latin typeface="Calibri" charset="0"/>
                <a:sym typeface="Calibri" charset="0"/>
              </a:rPr>
              <a:t>rd</a:t>
            </a:r>
            <a:r>
              <a:rPr lang="en-US" sz="1500">
                <a:solidFill>
                  <a:srgbClr val="FFFFFF"/>
                </a:solidFill>
                <a:latin typeface="Calibri" charset="0"/>
                <a:sym typeface="Calibri" charset="0"/>
              </a:rPr>
              <a:t> Gen Cores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48MB L3 Cache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3.6 GHz</a:t>
            </a:r>
          </a:p>
        </p:txBody>
      </p:sp>
      <p:sp>
        <p:nvSpPr>
          <p:cNvPr id="31762" name="Rectangle 48"/>
          <p:cNvSpPr>
            <a:spLocks/>
          </p:cNvSpPr>
          <p:nvPr/>
        </p:nvSpPr>
        <p:spPr bwMode="auto">
          <a:xfrm>
            <a:off x="5397500" y="4897438"/>
            <a:ext cx="14319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457" tIns="63457" rIns="60797" bIns="63457"/>
          <a:lstStyle/>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6 x 3</a:t>
            </a:r>
            <a:r>
              <a:rPr lang="en-US" sz="1500" baseline="30000">
                <a:solidFill>
                  <a:srgbClr val="FFFFFF"/>
                </a:solidFill>
                <a:latin typeface="Calibri" charset="0"/>
                <a:sym typeface="Calibri" charset="0"/>
              </a:rPr>
              <a:t>rd</a:t>
            </a:r>
            <a:r>
              <a:rPr lang="en-US" sz="1500">
                <a:solidFill>
                  <a:srgbClr val="FFFFFF"/>
                </a:solidFill>
                <a:latin typeface="Calibri" charset="0"/>
                <a:sym typeface="Calibri" charset="0"/>
              </a:rPr>
              <a:t> Gen Cores</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48MB L3 Cache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3.6 GHz</a:t>
            </a:r>
          </a:p>
        </p:txBody>
      </p:sp>
      <p:sp>
        <p:nvSpPr>
          <p:cNvPr id="31763" name="Rectangle 105"/>
          <p:cNvSpPr>
            <a:spLocks noChangeArrowheads="1"/>
          </p:cNvSpPr>
          <p:nvPr/>
        </p:nvSpPr>
        <p:spPr bwMode="auto">
          <a:xfrm>
            <a:off x="792163" y="4425950"/>
            <a:ext cx="974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9" rIns="91376" bIns="45689">
            <a:spAutoFit/>
          </a:bodyPr>
          <a:lstStyle/>
          <a:p>
            <a:pPr algn="ctr" defTabSz="911225">
              <a:tabLst>
                <a:tab pos="452438" algn="l"/>
                <a:tab pos="908050" algn="l"/>
                <a:tab pos="1365250" algn="l"/>
                <a:tab pos="1819275" algn="l"/>
              </a:tabLst>
            </a:pPr>
            <a:r>
              <a:rPr lang="en-US" sz="1600">
                <a:solidFill>
                  <a:srgbClr val="FFFFFF"/>
                </a:solidFill>
                <a:latin typeface="Calibri" charset="0"/>
                <a:sym typeface="Calibri Bold" charset="0"/>
              </a:rPr>
              <a:t>SPARC T3</a:t>
            </a:r>
          </a:p>
        </p:txBody>
      </p:sp>
      <p:sp>
        <p:nvSpPr>
          <p:cNvPr id="31764" name="Rectangle 106"/>
          <p:cNvSpPr>
            <a:spLocks noChangeArrowheads="1"/>
          </p:cNvSpPr>
          <p:nvPr/>
        </p:nvSpPr>
        <p:spPr bwMode="auto">
          <a:xfrm>
            <a:off x="2408238" y="4425950"/>
            <a:ext cx="979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9" rIns="91376" bIns="45689">
            <a:spAutoFit/>
          </a:bodyPr>
          <a:lstStyle/>
          <a:p>
            <a:pPr algn="ctr" defTabSz="911225">
              <a:tabLst>
                <a:tab pos="452438" algn="l"/>
                <a:tab pos="908050" algn="l"/>
                <a:tab pos="1365250" algn="l"/>
                <a:tab pos="1819275" algn="l"/>
              </a:tabLst>
            </a:pPr>
            <a:r>
              <a:rPr lang="en-US" sz="1600">
                <a:solidFill>
                  <a:srgbClr val="FFFFFF"/>
                </a:solidFill>
                <a:latin typeface="Calibri" charset="0"/>
                <a:sym typeface="Calibri Bold" charset="0"/>
              </a:rPr>
              <a:t>SPARC T4</a:t>
            </a:r>
          </a:p>
        </p:txBody>
      </p:sp>
      <p:sp>
        <p:nvSpPr>
          <p:cNvPr id="31765" name="Rectangle 107"/>
          <p:cNvSpPr>
            <a:spLocks noChangeArrowheads="1"/>
          </p:cNvSpPr>
          <p:nvPr/>
        </p:nvSpPr>
        <p:spPr bwMode="auto">
          <a:xfrm>
            <a:off x="4052888" y="4425950"/>
            <a:ext cx="974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9" rIns="91376" bIns="45689">
            <a:spAutoFit/>
          </a:bodyPr>
          <a:lstStyle/>
          <a:p>
            <a:pPr algn="ctr" defTabSz="911225">
              <a:tabLst>
                <a:tab pos="452438" algn="l"/>
                <a:tab pos="908050" algn="l"/>
                <a:tab pos="1365250" algn="l"/>
                <a:tab pos="1819275" algn="l"/>
              </a:tabLst>
            </a:pPr>
            <a:r>
              <a:rPr lang="en-US" sz="1600">
                <a:solidFill>
                  <a:srgbClr val="FFFFFF"/>
                </a:solidFill>
                <a:latin typeface="Calibri" charset="0"/>
                <a:sym typeface="Calibri Bold" charset="0"/>
              </a:rPr>
              <a:t>SPARC T5</a:t>
            </a:r>
          </a:p>
        </p:txBody>
      </p:sp>
      <p:sp>
        <p:nvSpPr>
          <p:cNvPr id="31766" name="Rectangle 108"/>
          <p:cNvSpPr>
            <a:spLocks noChangeArrowheads="1"/>
          </p:cNvSpPr>
          <p:nvPr/>
        </p:nvSpPr>
        <p:spPr bwMode="auto">
          <a:xfrm>
            <a:off x="5635625" y="4425950"/>
            <a:ext cx="1049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9" rIns="91376" bIns="45689">
            <a:spAutoFit/>
          </a:bodyPr>
          <a:lstStyle/>
          <a:p>
            <a:pPr algn="ctr" defTabSz="911225">
              <a:tabLst>
                <a:tab pos="452438" algn="l"/>
                <a:tab pos="908050" algn="l"/>
                <a:tab pos="1365250" algn="l"/>
                <a:tab pos="1819275" algn="l"/>
              </a:tabLst>
            </a:pPr>
            <a:r>
              <a:rPr lang="en-US" sz="1600">
                <a:solidFill>
                  <a:srgbClr val="FFFFFF"/>
                </a:solidFill>
                <a:latin typeface="Calibri" charset="0"/>
                <a:sym typeface="Calibri Bold" charset="0"/>
              </a:rPr>
              <a:t>SPARC M5</a:t>
            </a:r>
          </a:p>
        </p:txBody>
      </p:sp>
      <p:sp>
        <p:nvSpPr>
          <p:cNvPr id="31767" name="Rectangle 109"/>
          <p:cNvSpPr>
            <a:spLocks noChangeArrowheads="1"/>
          </p:cNvSpPr>
          <p:nvPr/>
        </p:nvSpPr>
        <p:spPr bwMode="auto">
          <a:xfrm>
            <a:off x="7173913" y="4425950"/>
            <a:ext cx="1050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9" rIns="91376" bIns="45689">
            <a:spAutoFit/>
          </a:bodyPr>
          <a:lstStyle/>
          <a:p>
            <a:pPr algn="ctr" defTabSz="911225">
              <a:tabLst>
                <a:tab pos="452438" algn="l"/>
                <a:tab pos="908050" algn="l"/>
                <a:tab pos="1365250" algn="l"/>
                <a:tab pos="1819275" algn="l"/>
              </a:tabLst>
            </a:pPr>
            <a:r>
              <a:rPr lang="en-US" sz="1600">
                <a:solidFill>
                  <a:srgbClr val="FFFFFF"/>
                </a:solidFill>
                <a:latin typeface="Calibri" charset="0"/>
                <a:sym typeface="Calibri Bold" charset="0"/>
              </a:rPr>
              <a:t>SPARC M6</a:t>
            </a:r>
          </a:p>
        </p:txBody>
      </p:sp>
      <p:sp>
        <p:nvSpPr>
          <p:cNvPr id="31768" name="Rectangle 110"/>
          <p:cNvSpPr>
            <a:spLocks noChangeArrowheads="1"/>
          </p:cNvSpPr>
          <p:nvPr/>
        </p:nvSpPr>
        <p:spPr bwMode="auto">
          <a:xfrm>
            <a:off x="10161588" y="4333875"/>
            <a:ext cx="14176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9" rIns="91376" bIns="45689">
            <a:spAutoFit/>
          </a:bodyPr>
          <a:lstStyle/>
          <a:p>
            <a:pPr algn="ctr" defTabSz="911225">
              <a:lnSpc>
                <a:spcPct val="80000"/>
              </a:lnSpc>
              <a:tabLst>
                <a:tab pos="452438" algn="l"/>
                <a:tab pos="908050" algn="l"/>
                <a:tab pos="1365250" algn="l"/>
                <a:tab pos="1819275" algn="l"/>
              </a:tabLst>
            </a:pPr>
            <a:r>
              <a:rPr lang="en-US" sz="1900">
                <a:solidFill>
                  <a:srgbClr val="FFFFFF"/>
                </a:solidFill>
                <a:latin typeface="Calibri" charset="0"/>
                <a:sym typeface="Calibri Bold" charset="0"/>
              </a:rPr>
              <a:t>Low Cost SPARC</a:t>
            </a:r>
          </a:p>
        </p:txBody>
      </p:sp>
      <p:sp>
        <p:nvSpPr>
          <p:cNvPr id="31769" name="Rectangle 19"/>
          <p:cNvSpPr>
            <a:spLocks noChangeArrowheads="1"/>
          </p:cNvSpPr>
          <p:nvPr/>
        </p:nvSpPr>
        <p:spPr bwMode="auto">
          <a:xfrm>
            <a:off x="6623050" y="792163"/>
            <a:ext cx="22002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9" rIns="91376" bIns="45689">
            <a:spAutoFit/>
          </a:bodyPr>
          <a:lstStyle/>
          <a:p>
            <a:pPr algn="ctr" defTabSz="911225">
              <a:buClr>
                <a:srgbClr val="F20000"/>
              </a:buClr>
              <a:buSzPct val="43000"/>
              <a:tabLst>
                <a:tab pos="452438" algn="l"/>
                <a:tab pos="908050" algn="l"/>
                <a:tab pos="1365250" algn="l"/>
                <a:tab pos="1819275" algn="l"/>
              </a:tabLst>
            </a:pPr>
            <a:r>
              <a:rPr lang="en-US" sz="1900" b="1">
                <a:solidFill>
                  <a:srgbClr val="FFFFFF"/>
                </a:solidFill>
                <a:latin typeface="Calibri" charset="0"/>
                <a:sym typeface="Calibri" charset="0"/>
              </a:rPr>
              <a:t>Including</a:t>
            </a:r>
          </a:p>
          <a:p>
            <a:pPr algn="ctr" defTabSz="911225">
              <a:buClr>
                <a:srgbClr val="F20000"/>
              </a:buClr>
              <a:buSzPct val="43000"/>
              <a:tabLst>
                <a:tab pos="452438" algn="l"/>
                <a:tab pos="908050" algn="l"/>
                <a:tab pos="1365250" algn="l"/>
                <a:tab pos="1819275" algn="l"/>
              </a:tabLst>
            </a:pPr>
            <a:r>
              <a:rPr lang="en-US" sz="1900" b="1">
                <a:solidFill>
                  <a:srgbClr val="FFFFFF"/>
                </a:solidFill>
                <a:latin typeface="Calibri" charset="0"/>
                <a:sym typeface="Calibri" charset="0"/>
              </a:rPr>
              <a:t>Software in Silicon</a:t>
            </a:r>
          </a:p>
        </p:txBody>
      </p:sp>
      <p:sp>
        <p:nvSpPr>
          <p:cNvPr id="31770" name="Rectangle 23"/>
          <p:cNvSpPr>
            <a:spLocks noChangeArrowheads="1"/>
          </p:cNvSpPr>
          <p:nvPr/>
        </p:nvSpPr>
        <p:spPr bwMode="auto">
          <a:xfrm>
            <a:off x="9005888" y="611188"/>
            <a:ext cx="236378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9" rIns="91376" bIns="45689">
            <a:spAutoFit/>
          </a:bodyPr>
          <a:lstStyle/>
          <a:p>
            <a:pPr marL="282575" indent="-282575" defTabSz="911225">
              <a:buClr>
                <a:srgbClr val="FFFFFF"/>
              </a:buClr>
              <a:buFont typeface="Arial" charset="0"/>
              <a:buChar char="•"/>
              <a:tabLst>
                <a:tab pos="452438" algn="l"/>
                <a:tab pos="908050" algn="l"/>
                <a:tab pos="1365250" algn="l"/>
                <a:tab pos="1819275" algn="l"/>
              </a:tabLst>
            </a:pPr>
            <a:r>
              <a:rPr lang="en-US" sz="1600">
                <a:solidFill>
                  <a:srgbClr val="FFFFFF"/>
                </a:solidFill>
                <a:latin typeface="Calibri" charset="0"/>
                <a:sym typeface="Calibri" charset="0"/>
              </a:rPr>
              <a:t>App Data Integrity</a:t>
            </a:r>
          </a:p>
          <a:p>
            <a:pPr marL="282575" indent="-282575" defTabSz="911225">
              <a:buClr>
                <a:srgbClr val="FFFFFF"/>
              </a:buClr>
              <a:buFont typeface="Arial" charset="0"/>
              <a:buChar char="•"/>
              <a:tabLst>
                <a:tab pos="452438" algn="l"/>
                <a:tab pos="908050" algn="l"/>
                <a:tab pos="1365250" algn="l"/>
                <a:tab pos="1819275" algn="l"/>
              </a:tabLst>
            </a:pPr>
            <a:r>
              <a:rPr lang="en-US" sz="1600">
                <a:solidFill>
                  <a:srgbClr val="FFFFFF"/>
                </a:solidFill>
                <a:latin typeface="Calibri" charset="0"/>
                <a:sym typeface="Calibri" charset="0"/>
              </a:rPr>
              <a:t>DB Query Acceleration</a:t>
            </a:r>
          </a:p>
          <a:p>
            <a:pPr marL="282575" indent="-282575" defTabSz="911225">
              <a:buClr>
                <a:srgbClr val="FFFFFF"/>
              </a:buClr>
              <a:buFont typeface="Arial" charset="0"/>
              <a:buChar char="•"/>
              <a:tabLst>
                <a:tab pos="452438" algn="l"/>
                <a:tab pos="908050" algn="l"/>
                <a:tab pos="1365250" algn="l"/>
                <a:tab pos="1819275" algn="l"/>
              </a:tabLst>
            </a:pPr>
            <a:r>
              <a:rPr lang="en-US" sz="1600">
                <a:solidFill>
                  <a:srgbClr val="FFFFFF"/>
                </a:solidFill>
                <a:latin typeface="Calibri" charset="0"/>
                <a:sym typeface="Calibri" charset="0"/>
              </a:rPr>
              <a:t>Inline Decompression</a:t>
            </a:r>
          </a:p>
          <a:p>
            <a:pPr marL="282575" indent="-282575" defTabSz="911225">
              <a:buClr>
                <a:srgbClr val="FFFFFF"/>
              </a:buClr>
              <a:buFont typeface="Arial" charset="0"/>
              <a:buChar char="•"/>
              <a:tabLst>
                <a:tab pos="452438" algn="l"/>
                <a:tab pos="908050" algn="l"/>
                <a:tab pos="1365250" algn="l"/>
                <a:tab pos="1819275" algn="l"/>
              </a:tabLst>
            </a:pPr>
            <a:r>
              <a:rPr lang="en-US" sz="1600">
                <a:solidFill>
                  <a:srgbClr val="FFFFFF"/>
                </a:solidFill>
                <a:latin typeface="Calibri" charset="0"/>
                <a:sym typeface="Calibri" charset="0"/>
              </a:rPr>
              <a:t>More….</a:t>
            </a:r>
          </a:p>
        </p:txBody>
      </p:sp>
      <p:sp>
        <p:nvSpPr>
          <p:cNvPr id="26" name="TextBox 25"/>
          <p:cNvSpPr txBox="1"/>
          <p:nvPr/>
        </p:nvSpPr>
        <p:spPr>
          <a:xfrm>
            <a:off x="8736013" y="695325"/>
            <a:ext cx="304800" cy="889000"/>
          </a:xfrm>
          <a:prstGeom prst="rect">
            <a:avLst/>
          </a:prstGeom>
          <a:noFill/>
        </p:spPr>
        <p:txBody>
          <a:bodyPr lIns="0" tIns="0" rIns="0" bIns="0"/>
          <a:lstStyle/>
          <a:p>
            <a:pPr defTabSz="913791" fontAlgn="auto">
              <a:lnSpc>
                <a:spcPct val="90000"/>
              </a:lnSpc>
              <a:spcBef>
                <a:spcPts val="0"/>
              </a:spcBef>
              <a:spcAft>
                <a:spcPts val="0"/>
              </a:spcAft>
              <a:defRPr/>
            </a:pPr>
            <a:r>
              <a:rPr lang="en-US" sz="5500" dirty="0">
                <a:solidFill>
                  <a:srgbClr val="FFFFFF"/>
                </a:solidFill>
                <a:latin typeface="Calibri"/>
                <a:ea typeface="+mn-ea"/>
              </a:rPr>
              <a:t>}</a:t>
            </a:r>
          </a:p>
        </p:txBody>
      </p:sp>
      <p:sp>
        <p:nvSpPr>
          <p:cNvPr id="98" name="Rectangle 21"/>
          <p:cNvSpPr>
            <a:spLocks/>
          </p:cNvSpPr>
          <p:nvPr/>
        </p:nvSpPr>
        <p:spPr bwMode="auto">
          <a:xfrm>
            <a:off x="8913812" y="3886200"/>
            <a:ext cx="622138" cy="215085"/>
          </a:xfrm>
          <a:prstGeom prst="rect">
            <a:avLst/>
          </a:prstGeom>
          <a:noFill/>
          <a:ln w="12700">
            <a:noFill/>
            <a:miter lim="800000"/>
            <a:headEnd/>
            <a:tailEnd/>
          </a:ln>
        </p:spPr>
        <p:txBody>
          <a:bodyPr lIns="0" tIns="0" rIns="0" bIns="0" anchor="ctr"/>
          <a:lstStyle/>
          <a:p>
            <a:pPr algn="ctr" defTabSz="913791" fontAlgn="auto">
              <a:spcBef>
                <a:spcPts val="0"/>
              </a:spcBef>
              <a:spcAft>
                <a:spcPts val="0"/>
              </a:spcAft>
              <a:tabLst>
                <a:tab pos="454248" algn="l"/>
                <a:tab pos="910549" algn="l"/>
              </a:tabLst>
              <a:defRPr/>
            </a:pPr>
            <a:r>
              <a:rPr lang="en-US" dirty="0">
                <a:solidFill>
                  <a:srgbClr val="FFFFFF"/>
                </a:solidFill>
                <a:effectLst>
                  <a:reflection blurRad="6350" stA="55000" endA="300" endPos="45500" dir="5400000" sy="-100000" algn="bl" rotWithShape="0"/>
                </a:effectLst>
                <a:latin typeface="Calibri Bold" charset="0"/>
                <a:ea typeface="MS PGothic" pitchFamily="34" charset="-128"/>
                <a:cs typeface="ヒラギノ角ゴ ProN W3"/>
                <a:sym typeface="Calibri Bold" charset="0"/>
              </a:rPr>
              <a:t>2015</a:t>
            </a:r>
          </a:p>
        </p:txBody>
      </p:sp>
      <p:sp>
        <p:nvSpPr>
          <p:cNvPr id="31773" name="Rectangle 51"/>
          <p:cNvSpPr>
            <a:spLocks/>
          </p:cNvSpPr>
          <p:nvPr/>
        </p:nvSpPr>
        <p:spPr bwMode="auto">
          <a:xfrm>
            <a:off x="8550275" y="4916488"/>
            <a:ext cx="1495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457" tIns="63457" rIns="60797" bIns="63457"/>
          <a:lstStyle/>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32 x 4</a:t>
            </a:r>
            <a:r>
              <a:rPr lang="en-US" sz="1500" baseline="30000">
                <a:solidFill>
                  <a:srgbClr val="FFFFFF"/>
                </a:solidFill>
                <a:latin typeface="Calibri" charset="0"/>
                <a:sym typeface="Calibri" charset="0"/>
              </a:rPr>
              <a:t>th</a:t>
            </a:r>
            <a:r>
              <a:rPr lang="en-US" sz="1500">
                <a:solidFill>
                  <a:srgbClr val="FFFFFF"/>
                </a:solidFill>
                <a:latin typeface="Calibri" charset="0"/>
                <a:sym typeface="Calibri" charset="0"/>
              </a:rPr>
              <a:t> Gen Cores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64MB L3 Cache </a:t>
            </a:r>
          </a:p>
          <a:p>
            <a:pPr algn="ctr" defTabSz="911225">
              <a:buClr>
                <a:srgbClr val="F20000"/>
              </a:buClr>
              <a:buSzPct val="43000"/>
              <a:tabLst>
                <a:tab pos="452438" algn="l"/>
                <a:tab pos="908050" algn="l"/>
                <a:tab pos="1365250" algn="l"/>
                <a:tab pos="1819275" algn="l"/>
              </a:tabLst>
            </a:pPr>
            <a:r>
              <a:rPr lang="en-US" sz="1500">
                <a:solidFill>
                  <a:srgbClr val="FFFFFF"/>
                </a:solidFill>
                <a:latin typeface="Calibri" charset="0"/>
                <a:sym typeface="Calibri" charset="0"/>
              </a:rPr>
              <a:t>4.1 GHz</a:t>
            </a:r>
          </a:p>
        </p:txBody>
      </p:sp>
      <p:sp>
        <p:nvSpPr>
          <p:cNvPr id="31774" name="Rectangle 104"/>
          <p:cNvSpPr>
            <a:spLocks noChangeArrowheads="1"/>
          </p:cNvSpPr>
          <p:nvPr/>
        </p:nvSpPr>
        <p:spPr bwMode="auto">
          <a:xfrm>
            <a:off x="8648700" y="4419600"/>
            <a:ext cx="12128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6" tIns="45689" rIns="91376" bIns="45689">
            <a:spAutoFit/>
          </a:bodyPr>
          <a:lstStyle/>
          <a:p>
            <a:pPr algn="ctr" defTabSz="911225">
              <a:tabLst>
                <a:tab pos="452438" algn="l"/>
                <a:tab pos="908050" algn="l"/>
                <a:tab pos="1365250" algn="l"/>
                <a:tab pos="1819275" algn="l"/>
              </a:tabLst>
            </a:pPr>
            <a:r>
              <a:rPr lang="en-US" sz="1900">
                <a:solidFill>
                  <a:srgbClr val="FFFFFF"/>
                </a:solidFill>
                <a:latin typeface="Calibri" charset="0"/>
                <a:sym typeface="Calibri Bold" charset="0"/>
              </a:rPr>
              <a:t>SPARC M7</a:t>
            </a:r>
          </a:p>
        </p:txBody>
      </p:sp>
      <p:sp>
        <p:nvSpPr>
          <p:cNvPr id="113" name="TextBox 112"/>
          <p:cNvSpPr txBox="1"/>
          <p:nvPr/>
        </p:nvSpPr>
        <p:spPr>
          <a:xfrm>
            <a:off x="10437813" y="5021263"/>
            <a:ext cx="914400" cy="828675"/>
          </a:xfrm>
          <a:prstGeom prst="rect">
            <a:avLst/>
          </a:prstGeom>
          <a:noFill/>
        </p:spPr>
        <p:txBody>
          <a:bodyPr wrap="none" lIns="0" tIns="0" rIns="0" bIns="0"/>
          <a:lstStyle/>
          <a:p>
            <a:pPr algn="ctr" defTabSz="913791" fontAlgn="auto">
              <a:lnSpc>
                <a:spcPct val="90000"/>
              </a:lnSpc>
              <a:spcBef>
                <a:spcPts val="0"/>
              </a:spcBef>
              <a:spcAft>
                <a:spcPts val="0"/>
              </a:spcAft>
              <a:buClr>
                <a:srgbClr val="F20000"/>
              </a:buClr>
              <a:buSzPct val="43000"/>
              <a:tabLst>
                <a:tab pos="454248" algn="l"/>
                <a:tab pos="910549" algn="l"/>
                <a:tab pos="1366822" algn="l"/>
                <a:tab pos="1821092" algn="l"/>
              </a:tabLst>
              <a:defRPr/>
            </a:pPr>
            <a:r>
              <a:rPr lang="en-US" sz="1500" dirty="0">
                <a:solidFill>
                  <a:srgbClr val="FFFFFF"/>
                </a:solidFill>
                <a:latin typeface="Calibri"/>
                <a:ea typeface="MS PGothic" pitchFamily="34" charset="-128"/>
                <a:cs typeface="ヒラギノ角ゴ ProN W3"/>
              </a:rPr>
              <a:t>8 </a:t>
            </a:r>
            <a:r>
              <a:rPr lang="en-US" sz="1500" dirty="0" err="1">
                <a:solidFill>
                  <a:srgbClr val="FFFFFF"/>
                </a:solidFill>
                <a:latin typeface="Calibri"/>
                <a:ea typeface="MS PGothic" pitchFamily="34" charset="-128"/>
                <a:cs typeface="ヒラギノ角ゴ ProN W3"/>
              </a:rPr>
              <a:t>x</a:t>
            </a:r>
            <a:r>
              <a:rPr lang="en-US" sz="1500" dirty="0">
                <a:solidFill>
                  <a:srgbClr val="FFFFFF"/>
                </a:solidFill>
                <a:latin typeface="Calibri"/>
                <a:ea typeface="MS PGothic" pitchFamily="34" charset="-128"/>
                <a:cs typeface="ヒラギノ角ゴ ProN W3"/>
              </a:rPr>
              <a:t> </a:t>
            </a:r>
            <a:r>
              <a:rPr lang="en-US" sz="1500" dirty="0">
                <a:solidFill>
                  <a:srgbClr val="FFFFFF"/>
                </a:solidFill>
                <a:latin typeface="Calibri"/>
                <a:ea typeface="MS PGothic" pitchFamily="34" charset="-128"/>
                <a:cs typeface="ヒラギノ角ゴ ProN W3"/>
                <a:sym typeface="Calibri" pitchFamily="34" charset="0"/>
              </a:rPr>
              <a:t>4</a:t>
            </a:r>
            <a:r>
              <a:rPr lang="en-US" sz="1500" baseline="30000" dirty="0">
                <a:solidFill>
                  <a:srgbClr val="FFFFFF"/>
                </a:solidFill>
                <a:latin typeface="Calibri"/>
                <a:ea typeface="MS PGothic" pitchFamily="34" charset="-128"/>
                <a:cs typeface="ヒラギノ角ゴ ProN W3"/>
                <a:sym typeface="Calibri" pitchFamily="34" charset="0"/>
              </a:rPr>
              <a:t>th</a:t>
            </a:r>
            <a:r>
              <a:rPr lang="en-US" sz="1500" dirty="0">
                <a:solidFill>
                  <a:srgbClr val="FFFFFF"/>
                </a:solidFill>
                <a:latin typeface="Calibri"/>
                <a:ea typeface="MS PGothic" pitchFamily="34" charset="-128"/>
                <a:cs typeface="ヒラギノ角ゴ ProN W3"/>
              </a:rPr>
              <a:t> Gen Cores</a:t>
            </a:r>
          </a:p>
          <a:p>
            <a:pPr algn="ctr" defTabSz="913791" fontAlgn="auto">
              <a:lnSpc>
                <a:spcPct val="90000"/>
              </a:lnSpc>
              <a:spcBef>
                <a:spcPts val="0"/>
              </a:spcBef>
              <a:spcAft>
                <a:spcPts val="0"/>
              </a:spcAft>
              <a:buClr>
                <a:srgbClr val="F20000"/>
              </a:buClr>
              <a:buSzPct val="43000"/>
              <a:tabLst>
                <a:tab pos="454248" algn="l"/>
                <a:tab pos="910549" algn="l"/>
                <a:tab pos="1366822" algn="l"/>
                <a:tab pos="1821092" algn="l"/>
              </a:tabLst>
              <a:defRPr/>
            </a:pPr>
            <a:r>
              <a:rPr lang="en-US" sz="1500" dirty="0">
                <a:solidFill>
                  <a:srgbClr val="FFFFFF"/>
                </a:solidFill>
                <a:latin typeface="Calibri"/>
                <a:ea typeface="MS PGothic" pitchFamily="34" charset="-128"/>
                <a:cs typeface="ヒラギノ角ゴ ProN W3"/>
              </a:rPr>
              <a:t>16MB L3 cache</a:t>
            </a:r>
          </a:p>
          <a:p>
            <a:pPr algn="ctr" defTabSz="913791" fontAlgn="auto">
              <a:lnSpc>
                <a:spcPct val="90000"/>
              </a:lnSpc>
              <a:spcBef>
                <a:spcPts val="0"/>
              </a:spcBef>
              <a:spcAft>
                <a:spcPts val="0"/>
              </a:spcAft>
              <a:buClr>
                <a:srgbClr val="F20000"/>
              </a:buClr>
              <a:buSzPct val="43000"/>
              <a:tabLst>
                <a:tab pos="454248" algn="l"/>
                <a:tab pos="910549" algn="l"/>
                <a:tab pos="1366822" algn="l"/>
                <a:tab pos="1821092" algn="l"/>
              </a:tabLst>
              <a:defRPr/>
            </a:pPr>
            <a:r>
              <a:rPr lang="en-US" sz="1500" dirty="0">
                <a:solidFill>
                  <a:srgbClr val="FFFFFF"/>
                </a:solidFill>
                <a:latin typeface="Calibri"/>
                <a:ea typeface="MS PGothic" pitchFamily="34" charset="-128"/>
                <a:cs typeface="ヒラギノ角ゴ ProN W3"/>
              </a:rPr>
              <a:t>IB</a:t>
            </a:r>
            <a:endParaRPr lang="en-US" sz="1900" dirty="0">
              <a:solidFill>
                <a:srgbClr val="5F5F5F"/>
              </a:solidFill>
              <a:latin typeface="Calibri"/>
              <a:ea typeface="+mn-ea"/>
            </a:endParaRPr>
          </a:p>
        </p:txBody>
      </p:sp>
      <p:pic>
        <p:nvPicPr>
          <p:cNvPr id="11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71340" y="3010293"/>
            <a:ext cx="1078992" cy="629635"/>
          </a:xfrm>
          <a:prstGeom prst="rect">
            <a:avLst/>
          </a:prstGeom>
          <a:noFill/>
          <a:ln w="9360">
            <a:noFill/>
            <a:miter lim="800000"/>
            <a:headEnd/>
            <a:tailEnd/>
          </a:ln>
          <a:effectLst>
            <a:reflection blurRad="6350" stA="52000" endA="300" endPos="35000" dir="5400000" sy="-100000" algn="bl" rotWithShape="0"/>
          </a:effectLst>
        </p:spPr>
      </p:pic>
      <p:sp>
        <p:nvSpPr>
          <p:cNvPr id="8" name="Rectangle 7"/>
          <p:cNvSpPr/>
          <p:nvPr/>
        </p:nvSpPr>
        <p:spPr>
          <a:xfrm>
            <a:off x="2068513" y="4248150"/>
            <a:ext cx="106362" cy="119063"/>
          </a:xfrm>
          <a:prstGeom prst="rect">
            <a:avLst/>
          </a:prstGeom>
          <a:solidFill>
            <a:srgbClr val="0E0E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76" tIns="45689" rIns="91376" bIns="45689" anchor="ctr"/>
          <a:lstStyle/>
          <a:p>
            <a:pPr algn="ctr" defTabSz="913791" fontAlgn="auto">
              <a:lnSpc>
                <a:spcPct val="90000"/>
              </a:lnSpc>
              <a:spcBef>
                <a:spcPts val="0"/>
              </a:spcBef>
              <a:spcAft>
                <a:spcPts val="0"/>
              </a:spcAft>
              <a:defRPr/>
            </a:pPr>
            <a:endParaRPr lang="en-US" sz="1900" dirty="0">
              <a:solidFill>
                <a:srgbClr val="FFFFFF"/>
              </a:solidFill>
            </a:endParaRPr>
          </a:p>
        </p:txBody>
      </p:sp>
      <p:sp>
        <p:nvSpPr>
          <p:cNvPr id="116" name="Rectangle 115"/>
          <p:cNvSpPr/>
          <p:nvPr/>
        </p:nvSpPr>
        <p:spPr>
          <a:xfrm>
            <a:off x="3657600" y="4248150"/>
            <a:ext cx="68263" cy="119063"/>
          </a:xfrm>
          <a:prstGeom prst="rect">
            <a:avLst/>
          </a:prstGeom>
          <a:solidFill>
            <a:srgbClr val="0E0E0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376" tIns="45689" rIns="91376" bIns="45689" anchor="ctr"/>
          <a:lstStyle/>
          <a:p>
            <a:pPr algn="ctr" defTabSz="913791" fontAlgn="auto">
              <a:lnSpc>
                <a:spcPct val="90000"/>
              </a:lnSpc>
              <a:spcBef>
                <a:spcPts val="0"/>
              </a:spcBef>
              <a:spcAft>
                <a:spcPts val="0"/>
              </a:spcAft>
              <a:defRPr/>
            </a:pPr>
            <a:endParaRPr lang="en-US" sz="1900"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atin typeface="Calibri" charset="0"/>
              </a:rPr>
              <a:t>Chip Advances in the Last Decade</a:t>
            </a:r>
          </a:p>
        </p:txBody>
      </p:sp>
      <p:sp>
        <p:nvSpPr>
          <p:cNvPr id="3" name="Content Placeholder 2"/>
          <p:cNvSpPr>
            <a:spLocks noGrp="1"/>
          </p:cNvSpPr>
          <p:nvPr>
            <p:ph idx="1"/>
          </p:nvPr>
        </p:nvSpPr>
        <p:spPr>
          <a:xfrm>
            <a:off x="549275" y="2060575"/>
            <a:ext cx="11126788" cy="4038600"/>
          </a:xfrm>
        </p:spPr>
        <p:txBody>
          <a:bodyPr/>
          <a:lstStyle/>
          <a:p>
            <a:pPr eaLnBrk="1" hangingPunct="1">
              <a:lnSpc>
                <a:spcPct val="100000"/>
              </a:lnSpc>
            </a:pPr>
            <a:r>
              <a:rPr lang="en-US">
                <a:latin typeface="Calibri" charset="0"/>
              </a:rPr>
              <a:t>Focus on better/faster general purpose chip</a:t>
            </a:r>
          </a:p>
          <a:p>
            <a:pPr eaLnBrk="1" hangingPunct="1">
              <a:lnSpc>
                <a:spcPct val="100000"/>
              </a:lnSpc>
            </a:pPr>
            <a:r>
              <a:rPr lang="en-US">
                <a:latin typeface="Calibri" charset="0"/>
              </a:rPr>
              <a:t>More CPU cores per chip</a:t>
            </a:r>
          </a:p>
          <a:p>
            <a:pPr eaLnBrk="1" hangingPunct="1">
              <a:lnSpc>
                <a:spcPct val="100000"/>
              </a:lnSpc>
            </a:pPr>
            <a:r>
              <a:rPr lang="en-US">
                <a:latin typeface="Calibri" charset="0"/>
              </a:rPr>
              <a:t>Memory &amp; PCI interfaces moved on-chip</a:t>
            </a:r>
          </a:p>
          <a:p>
            <a:pPr eaLnBrk="1" hangingPunct="1">
              <a:lnSpc>
                <a:spcPct val="100000"/>
              </a:lnSpc>
            </a:pPr>
            <a:r>
              <a:rPr lang="en-US">
                <a:latin typeface="Calibri" charset="0"/>
              </a:rPr>
              <a:t>Improved pipelines, branch prediction, cache coherency, reliability, clock rates, etc.</a:t>
            </a:r>
          </a:p>
          <a:p>
            <a:pPr eaLnBrk="1" hangingPunct="1">
              <a:lnSpc>
                <a:spcPct val="100000"/>
              </a:lnSpc>
            </a:pPr>
            <a:r>
              <a:rPr lang="en-US" b="1">
                <a:latin typeface="Calibri" charset="0"/>
              </a:rPr>
              <a:t>New Functionality</a:t>
            </a:r>
            <a:r>
              <a:rPr lang="en-US">
                <a:latin typeface="Calibri" charset="0"/>
              </a:rPr>
              <a:t>: </a:t>
            </a:r>
            <a:r>
              <a:rPr lang="en-US" b="1">
                <a:solidFill>
                  <a:srgbClr val="FF0000"/>
                </a:solidFill>
                <a:latin typeface="Calibri" charset="0"/>
              </a:rPr>
              <a:t>encryption</a:t>
            </a:r>
            <a:r>
              <a:rPr lang="en-US">
                <a:latin typeface="Calibri" charset="0"/>
              </a:rPr>
              <a:t>, vector processing, virtualization</a:t>
            </a:r>
          </a:p>
          <a:p>
            <a:pPr lvl="1" eaLnBrk="1" hangingPunct="1">
              <a:lnSpc>
                <a:spcPct val="100000"/>
              </a:lnSpc>
            </a:pPr>
            <a:r>
              <a:rPr lang="en-US">
                <a:latin typeface="Calibri" charset="0"/>
              </a:rPr>
              <a:t>Encryption on-chip is 10X faster and frees CPU cores to do other work</a:t>
            </a:r>
          </a:p>
          <a:p>
            <a:pPr lvl="1" eaLnBrk="1" hangingPunct="1">
              <a:lnSpc>
                <a:spcPct val="100000"/>
              </a:lnSpc>
            </a:pPr>
            <a:r>
              <a:rPr lang="en-US">
                <a:latin typeface="Calibri" charset="0"/>
              </a:rPr>
              <a:t>Database optimizations on chip are analogous</a:t>
            </a:r>
          </a:p>
          <a:p>
            <a:pPr eaLnBrk="1" hangingPunct="1"/>
            <a:endParaRPr lang="en-US">
              <a:latin typeface="Calibri" charset="0"/>
            </a:endParaRPr>
          </a:p>
        </p:txBody>
      </p:sp>
      <p:sp>
        <p:nvSpPr>
          <p:cNvPr id="33795"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58B62D-3B1C-AB42-8A65-C3A76AF12303}" type="datetime1">
              <a:rPr lang="en-US" sz="800">
                <a:solidFill>
                  <a:srgbClr val="9F9F9F"/>
                </a:solidFill>
                <a:latin typeface="Calibri" charset="0"/>
                <a:cs typeface="Arial" charset="0"/>
              </a:rPr>
              <a:pPr eaLnBrk="1" hangingPunct="1"/>
              <a:t>11/02/16</a:t>
            </a:fld>
            <a:endParaRPr lang="en-US" sz="800">
              <a:solidFill>
                <a:srgbClr val="9F9F9F"/>
              </a:solidFill>
              <a:latin typeface="Calibri" charset="0"/>
              <a:cs typeface="Arial" charset="0"/>
            </a:endParaRPr>
          </a:p>
        </p:txBody>
      </p:sp>
      <p:sp>
        <p:nvSpPr>
          <p:cNvPr id="33796" name="Slide Number Placeholder 4"/>
          <p:cNvSpPr>
            <a:spLocks noGrp="1"/>
          </p:cNvSpPr>
          <p:nvPr>
            <p:ph type="sldNum" sz="quarter" idx="12"/>
          </p:nvPr>
        </p:nvSpPr>
        <p:spPr bwMode="auto">
          <a:xfrm>
            <a:off x="8777288" y="6556375"/>
            <a:ext cx="2498725"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8" tIns="60944" rIns="121888" bIns="60944" anchor="t"/>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1F78D7E1-5439-7D43-88B6-1709DF27ADD0}" type="slidenum">
              <a:rPr lang="en-US" sz="800">
                <a:solidFill>
                  <a:srgbClr val="9F9F9F"/>
                </a:solidFill>
                <a:latin typeface="Calibri" charset="0"/>
                <a:cs typeface="Arial" charset="0"/>
              </a:rPr>
              <a:pPr algn="l" eaLnBrk="1" hangingPunct="1"/>
              <a:t>5</a:t>
            </a:fld>
            <a:endParaRPr lang="en-US" sz="800">
              <a:solidFill>
                <a:srgbClr val="9F9F9F"/>
              </a:solidFill>
              <a:latin typeface="Calibri" charset="0"/>
              <a:cs typeface="Arial" charset="0"/>
            </a:endParaRPr>
          </a:p>
        </p:txBody>
      </p:sp>
      <p:pic>
        <p:nvPicPr>
          <p:cNvPr id="33797"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389813" y="533400"/>
            <a:ext cx="41910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a:xfrm>
            <a:off x="531813" y="406400"/>
            <a:ext cx="11390312" cy="644525"/>
          </a:xfrm>
        </p:spPr>
        <p:txBody>
          <a:bodyPr/>
          <a:lstStyle/>
          <a:p>
            <a:r>
              <a:rPr lang="en-US">
                <a:latin typeface="Calibri" charset="0"/>
              </a:rPr>
              <a:t>Lower Latency, Lower Power, and Cost for Scale-Out</a:t>
            </a:r>
          </a:p>
        </p:txBody>
      </p:sp>
      <p:sp>
        <p:nvSpPr>
          <p:cNvPr id="47" name="Right Arrow 46"/>
          <p:cNvSpPr/>
          <p:nvPr/>
        </p:nvSpPr>
        <p:spPr bwMode="auto">
          <a:xfrm>
            <a:off x="6780213" y="3119438"/>
            <a:ext cx="1308100" cy="1165225"/>
          </a:xfrm>
          <a:prstGeom prst="rightArrow">
            <a:avLst/>
          </a:prstGeom>
          <a:solidFill>
            <a:srgbClr val="FF0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lIns="121888" tIns="60944" rIns="121888" bIns="60944"/>
          <a:lstStyle/>
          <a:p>
            <a:pPr defTabSz="1218885">
              <a:defRPr/>
            </a:pPr>
            <a:endParaRPr lang="en-US" sz="1600" dirty="0">
              <a:solidFill>
                <a:srgbClr val="000000"/>
              </a:solidFill>
              <a:ea typeface="ヒラギノ角ゴ ProN W3" charset="0"/>
              <a:cs typeface="ヒラギノ角ゴ ProN W3" charset="0"/>
              <a:sym typeface="Arial" charset="0"/>
            </a:endParaRPr>
          </a:p>
        </p:txBody>
      </p:sp>
      <p:pic>
        <p:nvPicPr>
          <p:cNvPr id="48" name="Picture 4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3828" y="3113692"/>
            <a:ext cx="2054277" cy="1199801"/>
          </a:xfrm>
          <a:prstGeom prst="rect">
            <a:avLst/>
          </a:prstGeom>
          <a:ln>
            <a:noFill/>
          </a:ln>
          <a:effectLst>
            <a:glow rad="63500">
              <a:srgbClr val="FFFF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0" name="TextBox 49"/>
          <p:cNvSpPr txBox="1"/>
          <p:nvPr/>
        </p:nvSpPr>
        <p:spPr>
          <a:xfrm>
            <a:off x="8761413" y="2422525"/>
            <a:ext cx="1866900" cy="698500"/>
          </a:xfrm>
          <a:prstGeom prst="rect">
            <a:avLst/>
          </a:prstGeom>
          <a:noFill/>
        </p:spPr>
        <p:txBody>
          <a:bodyPr lIns="121888" tIns="60944" rIns="121888" bIns="60944">
            <a:spAutoFit/>
          </a:bodyPr>
          <a:lstStyle/>
          <a:p>
            <a:pPr>
              <a:defRPr/>
            </a:pPr>
            <a:r>
              <a:rPr lang="en-US" sz="3700" b="1" dirty="0">
                <a:solidFill>
                  <a:srgbClr val="FF0000"/>
                </a:solidFill>
                <a:latin typeface="+mn-lt"/>
              </a:rPr>
              <a:t>Sonoma</a:t>
            </a:r>
          </a:p>
        </p:txBody>
      </p:sp>
      <p:sp>
        <p:nvSpPr>
          <p:cNvPr id="34821" name="Rectangle 13"/>
          <p:cNvSpPr>
            <a:spLocks/>
          </p:cNvSpPr>
          <p:nvPr/>
        </p:nvSpPr>
        <p:spPr bwMode="auto">
          <a:xfrm>
            <a:off x="11276013" y="6556375"/>
            <a:ext cx="4064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764" bIns="0"/>
          <a:lstStyle/>
          <a:p>
            <a:pPr marL="34925"/>
            <a:fld id="{6ABF792A-8107-5540-9900-24F23015BD04}" type="slidenum">
              <a:rPr lang="en-US" sz="800">
                <a:solidFill>
                  <a:srgbClr val="5F5F5F"/>
                </a:solidFill>
                <a:latin typeface="Calibri" charset="0"/>
                <a:cs typeface="MS PGothic" charset="0"/>
                <a:sym typeface="Calibri" charset="0"/>
              </a:rPr>
              <a:pPr marL="34925"/>
              <a:t>6</a:t>
            </a:fld>
            <a:endParaRPr lang="en-US" sz="800">
              <a:solidFill>
                <a:srgbClr val="5F5F5F"/>
              </a:solidFill>
              <a:latin typeface="Calibri" charset="0"/>
              <a:cs typeface="MS PGothic" charset="0"/>
              <a:sym typeface="Calibri" charset="0"/>
            </a:endParaRPr>
          </a:p>
        </p:txBody>
      </p:sp>
      <p:cxnSp>
        <p:nvCxnSpPr>
          <p:cNvPr id="56" name="Straight Arrow Connector 55"/>
          <p:cNvCxnSpPr/>
          <p:nvPr/>
        </p:nvCxnSpPr>
        <p:spPr bwMode="auto">
          <a:xfrm flipV="1">
            <a:off x="6881813" y="4949825"/>
            <a:ext cx="12700" cy="901700"/>
          </a:xfrm>
          <a:prstGeom prst="straightConnector1">
            <a:avLst/>
          </a:prstGeom>
          <a:solidFill>
            <a:srgbClr val="00B8FF"/>
          </a:solidFill>
          <a:ln w="635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p:nvPr/>
        </p:nvCxnSpPr>
        <p:spPr bwMode="auto">
          <a:xfrm>
            <a:off x="6856413" y="5829300"/>
            <a:ext cx="939800" cy="0"/>
          </a:xfrm>
          <a:prstGeom prst="straightConnector1">
            <a:avLst/>
          </a:prstGeom>
          <a:solidFill>
            <a:srgbClr val="00B8FF"/>
          </a:solidFill>
          <a:ln w="6350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6297613" y="4560888"/>
            <a:ext cx="1714500" cy="400050"/>
          </a:xfrm>
          <a:prstGeom prst="rect">
            <a:avLst/>
          </a:prstGeom>
          <a:noFill/>
        </p:spPr>
        <p:txBody>
          <a:bodyPr lIns="121888" tIns="60944" rIns="121888" bIns="60944">
            <a:spAutoFit/>
          </a:bodyPr>
          <a:lstStyle/>
          <a:p>
            <a:pPr>
              <a:defRPr/>
            </a:pPr>
            <a:r>
              <a:rPr lang="en-US" dirty="0">
                <a:latin typeface="+mn-lt"/>
              </a:rPr>
              <a:t>Scale-Up</a:t>
            </a:r>
          </a:p>
        </p:txBody>
      </p:sp>
      <p:sp>
        <p:nvSpPr>
          <p:cNvPr id="67" name="TextBox 66"/>
          <p:cNvSpPr txBox="1"/>
          <p:nvPr/>
        </p:nvSpPr>
        <p:spPr>
          <a:xfrm>
            <a:off x="7808913" y="5532438"/>
            <a:ext cx="1712912" cy="400050"/>
          </a:xfrm>
          <a:prstGeom prst="rect">
            <a:avLst/>
          </a:prstGeom>
          <a:noFill/>
        </p:spPr>
        <p:txBody>
          <a:bodyPr lIns="121888" tIns="60944" rIns="121888" bIns="60944">
            <a:spAutoFit/>
          </a:bodyPr>
          <a:lstStyle/>
          <a:p>
            <a:pPr>
              <a:defRPr/>
            </a:pPr>
            <a:r>
              <a:rPr lang="en-US" dirty="0">
                <a:latin typeface="+mn-lt"/>
              </a:rPr>
              <a:t>Scale-Out</a:t>
            </a:r>
          </a:p>
        </p:txBody>
      </p:sp>
      <p:grpSp>
        <p:nvGrpSpPr>
          <p:cNvPr id="34826" name="Group 52"/>
          <p:cNvGrpSpPr>
            <a:grpSpLocks/>
          </p:cNvGrpSpPr>
          <p:nvPr/>
        </p:nvGrpSpPr>
        <p:grpSpPr bwMode="auto">
          <a:xfrm>
            <a:off x="546100" y="1050925"/>
            <a:ext cx="5357813" cy="5041900"/>
            <a:chOff x="314325" y="876300"/>
            <a:chExt cx="4019550" cy="4200524"/>
          </a:xfrm>
        </p:grpSpPr>
        <p:sp>
          <p:nvSpPr>
            <p:cNvPr id="51" name="Rectangle 50"/>
            <p:cNvSpPr/>
            <p:nvPr/>
          </p:nvSpPr>
          <p:spPr bwMode="auto">
            <a:xfrm>
              <a:off x="314325" y="885825"/>
              <a:ext cx="4019550" cy="4190999"/>
            </a:xfrm>
            <a:prstGeom prst="rect">
              <a:avLst/>
            </a:prstGeom>
            <a:solidFill>
              <a:schemeClr val="bg1">
                <a:lumMod val="95000"/>
              </a:schemeClr>
            </a:solidFill>
            <a:ln w="762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a:lstStyle/>
            <a:p>
              <a:pPr defTabSz="1218885">
                <a:defRPr/>
              </a:pPr>
              <a:endParaRPr lang="en-US" sz="1600" dirty="0">
                <a:solidFill>
                  <a:srgbClr val="000000"/>
                </a:solidFill>
                <a:ea typeface="ヒラギノ角ゴ ProN W3" charset="0"/>
                <a:cs typeface="ヒラギノ角ゴ ProN W3" charset="0"/>
                <a:sym typeface="Arial" charset="0"/>
              </a:endParaRPr>
            </a:p>
          </p:txBody>
        </p:sp>
        <p:sp>
          <p:nvSpPr>
            <p:cNvPr id="34830" name="Line 16"/>
            <p:cNvSpPr>
              <a:spLocks noChangeShapeType="1"/>
            </p:cNvSpPr>
            <p:nvPr/>
          </p:nvSpPr>
          <p:spPr bwMode="auto">
            <a:xfrm>
              <a:off x="4086225" y="2511425"/>
              <a:ext cx="1064" cy="1946507"/>
            </a:xfrm>
            <a:prstGeom prst="line">
              <a:avLst/>
            </a:prstGeom>
            <a:noFill/>
            <a:ln w="25560">
              <a:solidFill>
                <a:srgbClr val="FFFFFF">
                  <a:alpha val="0"/>
                </a:srgbClr>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1" name="Picture 1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9615" y="1421204"/>
              <a:ext cx="1563754" cy="1805326"/>
            </a:xfrm>
            <a:prstGeom prst="rect">
              <a:avLst/>
            </a:prstGeom>
            <a:noFill/>
            <a:ln w="9525">
              <a:noFill/>
              <a:round/>
              <a:headEnd/>
              <a:tailEnd/>
            </a:ln>
            <a:effectLst>
              <a:outerShdw blurRad="50800" dist="38100" dir="2700000" algn="tl" rotWithShape="0">
                <a:prstClr val="black">
                  <a:alpha val="40000"/>
                </a:prstClr>
              </a:outerShdw>
            </a:effectLst>
          </p:spPr>
        </p:pic>
        <p:sp>
          <p:nvSpPr>
            <p:cNvPr id="12" name="AutoShape 20"/>
            <p:cNvSpPr>
              <a:spLocks/>
            </p:cNvSpPr>
            <p:nvPr/>
          </p:nvSpPr>
          <p:spPr bwMode="auto">
            <a:xfrm>
              <a:off x="1133718" y="1573302"/>
              <a:ext cx="382304" cy="162677"/>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13" name="AutoShape 21"/>
            <p:cNvSpPr>
              <a:spLocks/>
            </p:cNvSpPr>
            <p:nvPr/>
          </p:nvSpPr>
          <p:spPr bwMode="auto">
            <a:xfrm>
              <a:off x="1133718" y="2013721"/>
              <a:ext cx="382304" cy="162678"/>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14" name="AutoShape 22"/>
            <p:cNvSpPr>
              <a:spLocks/>
            </p:cNvSpPr>
            <p:nvPr/>
          </p:nvSpPr>
          <p:spPr bwMode="auto">
            <a:xfrm>
              <a:off x="1133718" y="2454142"/>
              <a:ext cx="382304" cy="162677"/>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15" name="AutoShape 23"/>
            <p:cNvSpPr>
              <a:spLocks/>
            </p:cNvSpPr>
            <p:nvPr/>
          </p:nvSpPr>
          <p:spPr bwMode="auto">
            <a:xfrm>
              <a:off x="1133718" y="2894562"/>
              <a:ext cx="382304" cy="162678"/>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20" name="AutoShape 28"/>
            <p:cNvSpPr>
              <a:spLocks/>
            </p:cNvSpPr>
            <p:nvPr/>
          </p:nvSpPr>
          <p:spPr bwMode="auto">
            <a:xfrm rot="-5400000">
              <a:off x="1866803" y="3397496"/>
              <a:ext cx="382226" cy="161973"/>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21" name="AutoShape 29"/>
            <p:cNvSpPr>
              <a:spLocks/>
            </p:cNvSpPr>
            <p:nvPr/>
          </p:nvSpPr>
          <p:spPr bwMode="auto">
            <a:xfrm rot="-5400000">
              <a:off x="2070460" y="3397496"/>
              <a:ext cx="382226" cy="161973"/>
            </a:xfrm>
            <a:prstGeom prst="leftRightArrow">
              <a:avLst>
                <a:gd name="adj1" fmla="val 50000"/>
                <a:gd name="adj2" fmla="val 4671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22" name="AutoShape 30"/>
            <p:cNvSpPr>
              <a:spLocks/>
            </p:cNvSpPr>
            <p:nvPr/>
          </p:nvSpPr>
          <p:spPr bwMode="auto">
            <a:xfrm rot="-5400000">
              <a:off x="2274117" y="3397496"/>
              <a:ext cx="382226" cy="161973"/>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23" name="AutoShape 31"/>
            <p:cNvSpPr>
              <a:spLocks/>
            </p:cNvSpPr>
            <p:nvPr/>
          </p:nvSpPr>
          <p:spPr bwMode="auto">
            <a:xfrm rot="-5400000">
              <a:off x="2477775" y="3397496"/>
              <a:ext cx="382226" cy="161973"/>
            </a:xfrm>
            <a:prstGeom prst="leftRightArrow">
              <a:avLst>
                <a:gd name="adj1" fmla="val 50000"/>
                <a:gd name="adj2" fmla="val 4671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24" name="Rectangle 32"/>
            <p:cNvSpPr>
              <a:spLocks/>
            </p:cNvSpPr>
            <p:nvPr/>
          </p:nvSpPr>
          <p:spPr bwMode="auto">
            <a:xfrm>
              <a:off x="1953110" y="4505468"/>
              <a:ext cx="837258" cy="238065"/>
            </a:xfrm>
            <a:prstGeom prst="rect">
              <a:avLst/>
            </a:prstGeom>
            <a:noFill/>
            <a:ln w="12700">
              <a:noFill/>
              <a:miter lim="800000"/>
              <a:headEnd/>
              <a:tailEnd/>
            </a:ln>
          </p:spPr>
          <p:txBody>
            <a:bodyPr lIns="0" tIns="0" rIns="39200" bIns="0"/>
            <a:lstStyle/>
            <a:p>
              <a:pPr marL="50786" algn="ctr">
                <a:lnSpc>
                  <a:spcPct val="102000"/>
                </a:lnSpc>
                <a:tabLst>
                  <a:tab pos="660228" algn="l"/>
                  <a:tab pos="1269671" algn="l"/>
                  <a:tab pos="1879114" algn="l"/>
                  <a:tab pos="2437771" algn="l"/>
                </a:tabLst>
                <a:defRPr/>
              </a:pPr>
              <a:r>
                <a:rPr lang="en-US" sz="1600" b="1" dirty="0">
                  <a:latin typeface="+mn-lt"/>
                  <a:ea typeface="MS PGothic" pitchFamily="34" charset="-128"/>
                  <a:sym typeface="Calibri" pitchFamily="34" charset="0"/>
                </a:rPr>
                <a:t>PCIe Gen3 Interfaces</a:t>
              </a:r>
            </a:p>
          </p:txBody>
        </p:sp>
        <p:pic>
          <p:nvPicPr>
            <p:cNvPr id="29" name="Picture 3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900" y="1515108"/>
              <a:ext cx="398977" cy="280388"/>
            </a:xfrm>
            <a:prstGeom prst="rect">
              <a:avLst/>
            </a:prstGeom>
            <a:noFill/>
            <a:ln w="9525">
              <a:noFill/>
              <a:round/>
              <a:headEnd/>
              <a:tailEnd/>
            </a:ln>
            <a:effectLst>
              <a:outerShdw blurRad="50800" dist="38100" dir="2700000" algn="tl" rotWithShape="0">
                <a:prstClr val="black">
                  <a:alpha val="40000"/>
                </a:prstClr>
              </a:outerShdw>
            </a:effectLst>
          </p:spPr>
        </p:pic>
        <p:pic>
          <p:nvPicPr>
            <p:cNvPr id="30" name="Picture 38"/>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900" y="1954206"/>
              <a:ext cx="398977" cy="281710"/>
            </a:xfrm>
            <a:prstGeom prst="rect">
              <a:avLst/>
            </a:prstGeom>
            <a:noFill/>
            <a:ln w="9525">
              <a:noFill/>
              <a:round/>
              <a:headEnd/>
              <a:tailEnd/>
            </a:ln>
            <a:effectLst>
              <a:outerShdw blurRad="50800" dist="38100" dir="2700000" algn="tl" rotWithShape="0">
                <a:prstClr val="black">
                  <a:alpha val="40000"/>
                </a:prstClr>
              </a:outerShdw>
            </a:effectLst>
          </p:spPr>
        </p:pic>
        <p:pic>
          <p:nvPicPr>
            <p:cNvPr id="31" name="Picture 39"/>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900" y="2394625"/>
              <a:ext cx="398977" cy="281711"/>
            </a:xfrm>
            <a:prstGeom prst="rect">
              <a:avLst/>
            </a:prstGeom>
            <a:noFill/>
            <a:ln w="9525">
              <a:noFill/>
              <a:round/>
              <a:headEnd/>
              <a:tailEnd/>
            </a:ln>
            <a:effectLst>
              <a:outerShdw blurRad="50800" dist="38100" dir="2700000" algn="tl" rotWithShape="0">
                <a:prstClr val="black">
                  <a:alpha val="40000"/>
                </a:prstClr>
              </a:outerShdw>
            </a:effectLst>
          </p:spPr>
        </p:pic>
        <p:pic>
          <p:nvPicPr>
            <p:cNvPr id="32" name="Picture 40"/>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900" y="2835046"/>
              <a:ext cx="398977" cy="281710"/>
            </a:xfrm>
            <a:prstGeom prst="rect">
              <a:avLst/>
            </a:prstGeom>
            <a:noFill/>
            <a:ln w="9525">
              <a:noFill/>
              <a:round/>
              <a:headEnd/>
              <a:tailEnd/>
            </a:ln>
            <a:effectLst>
              <a:outerShdw blurRad="50800" dist="38100" dir="2700000" algn="tl" rotWithShape="0">
                <a:prstClr val="black">
                  <a:alpha val="40000"/>
                </a:prstClr>
              </a:outerShdw>
            </a:effectLst>
          </p:spPr>
        </p:pic>
        <p:sp>
          <p:nvSpPr>
            <p:cNvPr id="33" name="Rectangle 41"/>
            <p:cNvSpPr>
              <a:spLocks/>
            </p:cNvSpPr>
            <p:nvPr/>
          </p:nvSpPr>
          <p:spPr bwMode="auto">
            <a:xfrm>
              <a:off x="417940" y="1087913"/>
              <a:ext cx="833684" cy="382227"/>
            </a:xfrm>
            <a:prstGeom prst="rect">
              <a:avLst/>
            </a:prstGeom>
            <a:noFill/>
            <a:ln w="12700">
              <a:noFill/>
              <a:miter lim="800000"/>
              <a:headEnd/>
              <a:tailEnd/>
            </a:ln>
          </p:spPr>
          <p:txBody>
            <a:bodyPr lIns="0" tIns="0" rIns="39200" bIns="0"/>
            <a:lstStyle/>
            <a:p>
              <a:pPr marL="50786" algn="ctr">
                <a:lnSpc>
                  <a:spcPct val="102000"/>
                </a:lnSpc>
                <a:tabLst>
                  <a:tab pos="660228" algn="l"/>
                  <a:tab pos="1269671" algn="l"/>
                  <a:tab pos="2437771" algn="l"/>
                </a:tabLst>
                <a:defRPr/>
              </a:pPr>
              <a:r>
                <a:rPr lang="en-US" sz="1600" b="1" dirty="0">
                  <a:latin typeface="+mn-lt"/>
                  <a:ea typeface="MS PGothic" pitchFamily="34" charset="-128"/>
                  <a:sym typeface="Calibri" pitchFamily="34" charset="0"/>
                </a:rPr>
                <a:t>DDR4 Interfaces</a:t>
              </a:r>
            </a:p>
          </p:txBody>
        </p:sp>
        <p:pic>
          <p:nvPicPr>
            <p:cNvPr id="34" name="Picture 4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78121" y="3696047"/>
              <a:ext cx="764608" cy="735356"/>
            </a:xfrm>
            <a:prstGeom prst="rect">
              <a:avLst/>
            </a:prstGeom>
            <a:noFill/>
            <a:ln w="9525">
              <a:noFill/>
              <a:round/>
              <a:headEnd/>
              <a:tailEnd/>
            </a:ln>
            <a:effectLst>
              <a:outerShdw blurRad="50800" dist="38100" dir="2700000" algn="tl" rotWithShape="0">
                <a:prstClr val="black">
                  <a:alpha val="40000"/>
                </a:prstClr>
              </a:outerShdw>
            </a:effectLst>
          </p:spPr>
        </p:pic>
        <p:sp>
          <p:nvSpPr>
            <p:cNvPr id="35" name="AutoShape 20"/>
            <p:cNvSpPr>
              <a:spLocks/>
            </p:cNvSpPr>
            <p:nvPr/>
          </p:nvSpPr>
          <p:spPr bwMode="auto">
            <a:xfrm>
              <a:off x="3171481" y="1573302"/>
              <a:ext cx="383495" cy="162677"/>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36" name="AutoShape 21"/>
            <p:cNvSpPr>
              <a:spLocks/>
            </p:cNvSpPr>
            <p:nvPr/>
          </p:nvSpPr>
          <p:spPr bwMode="auto">
            <a:xfrm>
              <a:off x="3171481" y="2013721"/>
              <a:ext cx="383495" cy="162678"/>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37" name="AutoShape 22"/>
            <p:cNvSpPr>
              <a:spLocks/>
            </p:cNvSpPr>
            <p:nvPr/>
          </p:nvSpPr>
          <p:spPr bwMode="auto">
            <a:xfrm>
              <a:off x="3171481" y="2454142"/>
              <a:ext cx="383495" cy="162677"/>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38" name="AutoShape 23"/>
            <p:cNvSpPr>
              <a:spLocks/>
            </p:cNvSpPr>
            <p:nvPr/>
          </p:nvSpPr>
          <p:spPr bwMode="auto">
            <a:xfrm>
              <a:off x="3171481" y="2894562"/>
              <a:ext cx="383495" cy="162678"/>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pic>
          <p:nvPicPr>
            <p:cNvPr id="39" name="Picture 3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3333" y="1515108"/>
              <a:ext cx="398978" cy="280388"/>
            </a:xfrm>
            <a:prstGeom prst="rect">
              <a:avLst/>
            </a:prstGeom>
            <a:noFill/>
            <a:ln w="9525">
              <a:noFill/>
              <a:round/>
              <a:headEnd/>
              <a:tailEnd/>
            </a:ln>
            <a:effectLst>
              <a:outerShdw blurRad="50800" dist="38100" dir="2700000" algn="tl" rotWithShape="0">
                <a:prstClr val="black">
                  <a:alpha val="40000"/>
                </a:prstClr>
              </a:outerShdw>
            </a:effectLst>
          </p:spPr>
        </p:pic>
        <p:pic>
          <p:nvPicPr>
            <p:cNvPr id="40" name="Picture 38"/>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3333" y="1954206"/>
              <a:ext cx="398978" cy="281710"/>
            </a:xfrm>
            <a:prstGeom prst="rect">
              <a:avLst/>
            </a:prstGeom>
            <a:noFill/>
            <a:ln w="9525">
              <a:noFill/>
              <a:round/>
              <a:headEnd/>
              <a:tailEnd/>
            </a:ln>
            <a:effectLst>
              <a:outerShdw blurRad="50800" dist="38100" dir="2700000" algn="tl" rotWithShape="0">
                <a:prstClr val="black">
                  <a:alpha val="40000"/>
                </a:prstClr>
              </a:outerShdw>
            </a:effectLst>
          </p:spPr>
        </p:pic>
        <p:pic>
          <p:nvPicPr>
            <p:cNvPr id="41" name="Picture 39"/>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3333" y="2394625"/>
              <a:ext cx="398978" cy="281711"/>
            </a:xfrm>
            <a:prstGeom prst="rect">
              <a:avLst/>
            </a:prstGeom>
            <a:noFill/>
            <a:ln w="9525">
              <a:noFill/>
              <a:round/>
              <a:headEnd/>
              <a:tailEnd/>
            </a:ln>
            <a:effectLst>
              <a:outerShdw blurRad="50800" dist="38100" dir="2700000" algn="tl" rotWithShape="0">
                <a:prstClr val="black">
                  <a:alpha val="40000"/>
                </a:prstClr>
              </a:outerShdw>
            </a:effectLst>
          </p:spPr>
        </p:pic>
        <p:pic>
          <p:nvPicPr>
            <p:cNvPr id="42" name="Picture 40"/>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3333" y="2835046"/>
              <a:ext cx="398978" cy="281710"/>
            </a:xfrm>
            <a:prstGeom prst="rect">
              <a:avLst/>
            </a:prstGeom>
            <a:noFill/>
            <a:ln w="9525">
              <a:noFill/>
              <a:round/>
              <a:headEnd/>
              <a:tailEnd/>
            </a:ln>
            <a:effectLst>
              <a:outerShdw blurRad="50800" dist="38100" dir="2700000" algn="tl" rotWithShape="0">
                <a:prstClr val="black">
                  <a:alpha val="40000"/>
                </a:prstClr>
              </a:outerShdw>
            </a:effectLst>
          </p:spPr>
        </p:pic>
        <p:sp>
          <p:nvSpPr>
            <p:cNvPr id="43" name="Rectangle 41"/>
            <p:cNvSpPr>
              <a:spLocks/>
            </p:cNvSpPr>
            <p:nvPr/>
          </p:nvSpPr>
          <p:spPr bwMode="auto">
            <a:xfrm>
              <a:off x="3389429" y="1058816"/>
              <a:ext cx="833684" cy="383549"/>
            </a:xfrm>
            <a:prstGeom prst="rect">
              <a:avLst/>
            </a:prstGeom>
            <a:noFill/>
            <a:ln w="12700">
              <a:noFill/>
              <a:miter lim="800000"/>
              <a:headEnd/>
              <a:tailEnd/>
            </a:ln>
          </p:spPr>
          <p:txBody>
            <a:bodyPr lIns="0" tIns="0" rIns="39200" bIns="0"/>
            <a:lstStyle/>
            <a:p>
              <a:pPr marL="50786" algn="ctr">
                <a:lnSpc>
                  <a:spcPct val="102000"/>
                </a:lnSpc>
                <a:tabLst>
                  <a:tab pos="660228" algn="l"/>
                  <a:tab pos="1269671" algn="l"/>
                  <a:tab pos="2437771" algn="l"/>
                </a:tabLst>
                <a:defRPr/>
              </a:pPr>
              <a:r>
                <a:rPr lang="en-US" sz="1600" b="1" dirty="0">
                  <a:latin typeface="+mn-lt"/>
                  <a:ea typeface="MS PGothic" pitchFamily="34" charset="-128"/>
                  <a:sym typeface="Calibri" pitchFamily="34" charset="0"/>
                </a:rPr>
                <a:t>DDR4 Interfaces</a:t>
              </a:r>
            </a:p>
          </p:txBody>
        </p:sp>
        <p:sp>
          <p:nvSpPr>
            <p:cNvPr id="44" name="AutoShape 30"/>
            <p:cNvSpPr>
              <a:spLocks/>
            </p:cNvSpPr>
            <p:nvPr/>
          </p:nvSpPr>
          <p:spPr bwMode="auto">
            <a:xfrm>
              <a:off x="2793941" y="3825660"/>
              <a:ext cx="382304" cy="162678"/>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pic>
          <p:nvPicPr>
            <p:cNvPr id="45" name="Picture 44" descr="InfiniBand_Chip.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28648" y="3696047"/>
              <a:ext cx="400168" cy="428517"/>
            </a:xfrm>
            <a:prstGeom prst="rect">
              <a:avLst/>
            </a:prstGeom>
            <a:effectLst>
              <a:outerShdw blurRad="50800" dist="38100" dir="2700000" algn="tl" rotWithShape="0">
                <a:prstClr val="black">
                  <a:alpha val="40000"/>
                </a:prstClr>
              </a:outerShdw>
            </a:effectLst>
          </p:spPr>
        </p:pic>
        <p:sp>
          <p:nvSpPr>
            <p:cNvPr id="46" name="Rectangle 32"/>
            <p:cNvSpPr>
              <a:spLocks/>
            </p:cNvSpPr>
            <p:nvPr/>
          </p:nvSpPr>
          <p:spPr bwMode="auto">
            <a:xfrm>
              <a:off x="3024990" y="4582178"/>
              <a:ext cx="838448" cy="238065"/>
            </a:xfrm>
            <a:prstGeom prst="rect">
              <a:avLst/>
            </a:prstGeom>
            <a:noFill/>
            <a:ln w="12700">
              <a:noFill/>
              <a:miter lim="800000"/>
              <a:headEnd/>
              <a:tailEnd/>
            </a:ln>
          </p:spPr>
          <p:txBody>
            <a:bodyPr lIns="0" tIns="0" rIns="39200" bIns="0"/>
            <a:lstStyle/>
            <a:p>
              <a:pPr marL="50786" algn="ctr">
                <a:lnSpc>
                  <a:spcPct val="102000"/>
                </a:lnSpc>
                <a:tabLst>
                  <a:tab pos="660228" algn="l"/>
                  <a:tab pos="1269671" algn="l"/>
                  <a:tab pos="1879114" algn="l"/>
                  <a:tab pos="2437771" algn="l"/>
                </a:tabLst>
                <a:defRPr/>
              </a:pPr>
              <a:r>
                <a:rPr lang="en-US" sz="1600" b="1" dirty="0">
                  <a:latin typeface="+mn-lt"/>
                  <a:ea typeface="MS PGothic" pitchFamily="34" charset="-128"/>
                  <a:sym typeface="Calibri" pitchFamily="34" charset="0"/>
                </a:rPr>
                <a:t>InfiniBand</a:t>
              </a:r>
            </a:p>
          </p:txBody>
        </p:sp>
        <p:sp>
          <p:nvSpPr>
            <p:cNvPr id="49" name="TextBox 48"/>
            <p:cNvSpPr txBox="1"/>
            <p:nvPr/>
          </p:nvSpPr>
          <p:spPr>
            <a:xfrm>
              <a:off x="2010277" y="876300"/>
              <a:ext cx="630028" cy="551518"/>
            </a:xfrm>
            <a:prstGeom prst="rect">
              <a:avLst/>
            </a:prstGeom>
            <a:noFill/>
          </p:spPr>
          <p:txBody>
            <a:bodyPr wrap="none">
              <a:spAutoFit/>
            </a:bodyPr>
            <a:lstStyle/>
            <a:p>
              <a:pPr>
                <a:defRPr/>
              </a:pPr>
              <a:r>
                <a:rPr lang="en-US" sz="3700" b="1" dirty="0">
                  <a:solidFill>
                    <a:srgbClr val="FF0000"/>
                  </a:solidFill>
                  <a:latin typeface="+mn-lt"/>
                </a:rPr>
                <a:t>M7</a:t>
              </a:r>
            </a:p>
          </p:txBody>
        </p:sp>
        <p:pic>
          <p:nvPicPr>
            <p:cNvPr id="54" name="Picture 53" descr="InfiniBand_Chip.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2220" y="4152339"/>
              <a:ext cx="400168" cy="429839"/>
            </a:xfrm>
            <a:prstGeom prst="rect">
              <a:avLst/>
            </a:prstGeom>
            <a:effectLst>
              <a:outerShdw blurRad="50800" dist="38100" dir="2700000" algn="tl" rotWithShape="0">
                <a:prstClr val="black">
                  <a:alpha val="40000"/>
                </a:prstClr>
              </a:outerShdw>
            </a:effectLst>
          </p:spPr>
        </p:pic>
        <p:sp>
          <p:nvSpPr>
            <p:cNvPr id="55" name="AutoShape 30"/>
            <p:cNvSpPr>
              <a:spLocks/>
            </p:cNvSpPr>
            <p:nvPr/>
          </p:nvSpPr>
          <p:spPr bwMode="auto">
            <a:xfrm>
              <a:off x="3650254" y="3816403"/>
              <a:ext cx="383495" cy="162677"/>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57" name="AutoShape 30"/>
            <p:cNvSpPr>
              <a:spLocks/>
            </p:cNvSpPr>
            <p:nvPr/>
          </p:nvSpPr>
          <p:spPr bwMode="auto">
            <a:xfrm>
              <a:off x="3650254" y="4235661"/>
              <a:ext cx="383495" cy="162678"/>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sp>
          <p:nvSpPr>
            <p:cNvPr id="59" name="AutoShape 30"/>
            <p:cNvSpPr>
              <a:spLocks/>
            </p:cNvSpPr>
            <p:nvPr/>
          </p:nvSpPr>
          <p:spPr bwMode="auto">
            <a:xfrm>
              <a:off x="2793941" y="4225080"/>
              <a:ext cx="382304" cy="164000"/>
            </a:xfrm>
            <a:prstGeom prst="leftRightArrow">
              <a:avLst>
                <a:gd name="adj1" fmla="val 50000"/>
                <a:gd name="adj2" fmla="val 46841"/>
              </a:avLst>
            </a:prstGeom>
            <a:solidFill>
              <a:srgbClr val="C0C0C0"/>
            </a:solidFill>
            <a:ln w="9525">
              <a:solidFill>
                <a:srgbClr val="808080"/>
              </a:solidFill>
              <a:round/>
              <a:headEnd/>
              <a:tailEnd/>
            </a:ln>
            <a:effectLst>
              <a:outerShdw blurRad="50800" dist="38100" dir="2700000" algn="tl" rotWithShape="0">
                <a:prstClr val="black">
                  <a:alpha val="40000"/>
                </a:prstClr>
              </a:outerShdw>
            </a:effectLst>
          </p:spPr>
          <p:txBody>
            <a:bodyPr lIns="0" tIns="0" rIns="0" bIns="0"/>
            <a:lstStyle/>
            <a:p>
              <a:pPr>
                <a:defRPr/>
              </a:pPr>
              <a:endParaRPr lang="en-US" dirty="0"/>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9"/>
          <p:cNvSpPr>
            <a:spLocks noGrp="1"/>
          </p:cNvSpPr>
          <p:nvPr>
            <p:ph type="title"/>
          </p:nvPr>
        </p:nvSpPr>
        <p:spPr>
          <a:xfrm>
            <a:off x="587375" y="447675"/>
            <a:ext cx="11125200" cy="889000"/>
          </a:xfrm>
        </p:spPr>
        <p:txBody>
          <a:bodyPr/>
          <a:lstStyle/>
          <a:p>
            <a:r>
              <a:rPr lang="en-US">
                <a:latin typeface="Calibri" charset="0"/>
              </a:rPr>
              <a:t>Advancing the State-of-the-Art</a:t>
            </a:r>
            <a:br>
              <a:rPr lang="en-US">
                <a:latin typeface="Calibri" charset="0"/>
              </a:rPr>
            </a:br>
            <a:endParaRPr lang="en-US">
              <a:latin typeface="Calibri" charset="0"/>
            </a:endParaRPr>
          </a:p>
        </p:txBody>
      </p:sp>
      <p:sp>
        <p:nvSpPr>
          <p:cNvPr id="35842" name="Content Placeholder 50"/>
          <p:cNvSpPr>
            <a:spLocks noGrp="1"/>
          </p:cNvSpPr>
          <p:nvPr>
            <p:ph idx="1"/>
          </p:nvPr>
        </p:nvSpPr>
        <p:spPr>
          <a:xfrm>
            <a:off x="5789613" y="2057400"/>
            <a:ext cx="6629400" cy="4191000"/>
          </a:xfrm>
        </p:spPr>
        <p:txBody>
          <a:bodyPr/>
          <a:lstStyle/>
          <a:p>
            <a:pPr>
              <a:buClr>
                <a:schemeClr val="tx1"/>
              </a:buClr>
            </a:pPr>
            <a:r>
              <a:rPr lang="en-US">
                <a:latin typeface="Calibri" charset="0"/>
              </a:rPr>
              <a:t>SQL in Silicon</a:t>
            </a:r>
          </a:p>
          <a:p>
            <a:pPr lvl="1">
              <a:buClr>
                <a:schemeClr val="tx1"/>
              </a:buClr>
            </a:pPr>
            <a:r>
              <a:rPr lang="en-US">
                <a:latin typeface="Calibri" charset="0"/>
              </a:rPr>
              <a:t>High-Speed Memory Decompression</a:t>
            </a:r>
          </a:p>
          <a:p>
            <a:pPr lvl="1">
              <a:buClr>
                <a:schemeClr val="tx1"/>
              </a:buClr>
            </a:pPr>
            <a:r>
              <a:rPr lang="en-US">
                <a:latin typeface="Calibri" charset="0"/>
              </a:rPr>
              <a:t>Accelerates In-Memory Database </a:t>
            </a:r>
          </a:p>
          <a:p>
            <a:pPr>
              <a:buClr>
                <a:schemeClr val="tx1"/>
              </a:buClr>
            </a:pPr>
            <a:r>
              <a:rPr lang="en-US">
                <a:latin typeface="Calibri" charset="0"/>
              </a:rPr>
              <a:t> Always-On Security in Silicon</a:t>
            </a:r>
          </a:p>
          <a:p>
            <a:pPr lvl="1">
              <a:buClr>
                <a:schemeClr val="tx1"/>
              </a:buClr>
            </a:pPr>
            <a:r>
              <a:rPr lang="en-US">
                <a:latin typeface="Calibri" charset="0"/>
              </a:rPr>
              <a:t>Memory intrusion detection</a:t>
            </a:r>
          </a:p>
          <a:p>
            <a:pPr>
              <a:buClr>
                <a:schemeClr val="tx1"/>
              </a:buClr>
            </a:pPr>
            <a:r>
              <a:rPr lang="en-US">
                <a:latin typeface="Calibri" charset="0"/>
              </a:rPr>
              <a:t>High-Speed Encryption</a:t>
            </a:r>
          </a:p>
          <a:p>
            <a:pPr lvl="1">
              <a:buClr>
                <a:schemeClr val="tx1"/>
              </a:buClr>
            </a:pPr>
            <a:r>
              <a:rPr lang="en-US">
                <a:latin typeface="Calibri" charset="0"/>
              </a:rPr>
              <a:t>Near zero performance impact</a:t>
            </a:r>
          </a:p>
        </p:txBody>
      </p:sp>
      <p:sp>
        <p:nvSpPr>
          <p:cNvPr id="35843" name="Text Placeholder 8"/>
          <p:cNvSpPr>
            <a:spLocks noGrp="1"/>
          </p:cNvSpPr>
          <p:nvPr>
            <p:ph type="body" sz="quarter" idx="13"/>
          </p:nvPr>
        </p:nvSpPr>
        <p:spPr>
          <a:xfrm>
            <a:off x="587375" y="955675"/>
            <a:ext cx="11125200" cy="344488"/>
          </a:xfrm>
        </p:spPr>
        <p:txBody>
          <a:bodyPr/>
          <a:lstStyle/>
          <a:p>
            <a:pPr>
              <a:spcBef>
                <a:spcPct val="0"/>
              </a:spcBef>
            </a:pPr>
            <a:r>
              <a:rPr lang="en-US">
                <a:solidFill>
                  <a:schemeClr val="accent1"/>
                </a:solidFill>
                <a:latin typeface="Calibri" charset="0"/>
              </a:rPr>
              <a:t>M7 Microprocessor – World’s First Implementation of Software Features in Silicon</a:t>
            </a:r>
          </a:p>
          <a:p>
            <a:pPr>
              <a:spcBef>
                <a:spcPct val="0"/>
              </a:spcBef>
            </a:pPr>
            <a:endParaRPr lang="en-US">
              <a:latin typeface="Calibri" charset="0"/>
            </a:endParaRPr>
          </a:p>
        </p:txBody>
      </p:sp>
      <p:sp>
        <p:nvSpPr>
          <p:cNvPr id="35844" name="Line 10"/>
          <p:cNvSpPr>
            <a:spLocks noChangeShapeType="1"/>
          </p:cNvSpPr>
          <p:nvPr/>
        </p:nvSpPr>
        <p:spPr bwMode="auto">
          <a:xfrm>
            <a:off x="4200525" y="2111375"/>
            <a:ext cx="1588" cy="2905125"/>
          </a:xfrm>
          <a:prstGeom prst="line">
            <a:avLst/>
          </a:prstGeom>
          <a:noFill/>
          <a:ln w="25560">
            <a:solidFill>
              <a:srgbClr val="FFFFFF">
                <a:alpha val="0"/>
              </a:srgbClr>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5845" name="Picture 6" descr="M7_DiePhoto_7758_1248x108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742157" y="1996281"/>
            <a:ext cx="41275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6"/>
          <p:cNvSpPr>
            <a:spLocks noGrp="1"/>
          </p:cNvSpPr>
          <p:nvPr>
            <p:ph type="title"/>
          </p:nvPr>
        </p:nvSpPr>
        <p:spPr>
          <a:xfrm>
            <a:off x="531813" y="2600325"/>
            <a:ext cx="11125200" cy="1371600"/>
          </a:xfrm>
        </p:spPr>
        <p:txBody>
          <a:bodyPr/>
          <a:lstStyle/>
          <a:p>
            <a:r>
              <a:rPr lang="en-US">
                <a:latin typeface="Calibri" charset="0"/>
              </a:rPr>
              <a:t>SQL in Silicon</a:t>
            </a:r>
          </a:p>
        </p:txBody>
      </p:sp>
      <p:sp>
        <p:nvSpPr>
          <p:cNvPr id="37890" name="Text Placeholder 7"/>
          <p:cNvSpPr>
            <a:spLocks noGrp="1"/>
          </p:cNvSpPr>
          <p:nvPr>
            <p:ph type="body" idx="1"/>
          </p:nvPr>
        </p:nvSpPr>
        <p:spPr>
          <a:xfrm>
            <a:off x="531813" y="4038600"/>
            <a:ext cx="11125200" cy="914400"/>
          </a:xfrm>
        </p:spPr>
        <p:txBody>
          <a:bodyPr/>
          <a:lstStyle/>
          <a:p>
            <a:pPr>
              <a:spcBef>
                <a:spcPct val="0"/>
              </a:spcBef>
            </a:pPr>
            <a:r>
              <a:rPr lang="en-US">
                <a:latin typeface="Calibri" charset="0"/>
              </a:rPr>
              <a:t>Speeding Up “</a:t>
            </a:r>
            <a:r>
              <a:rPr lang="en-US" altLang="ja-JP">
                <a:latin typeface="Courier" charset="0"/>
                <a:cs typeface="Courier" charset="0"/>
              </a:rPr>
              <a:t>inmemory</a:t>
            </a:r>
            <a:r>
              <a:rPr lang="en-US">
                <a:latin typeface="Courier" charset="0"/>
                <a:cs typeface="Courier" charset="0"/>
              </a:rPr>
              <a:t>”</a:t>
            </a:r>
            <a:r>
              <a:rPr lang="en-US" altLang="ja-JP">
                <a:latin typeface="Calibri" charset="0"/>
              </a:rPr>
              <a:t> Processing in the Oracle 12c Database (12.1.0.2 BP13)</a:t>
            </a:r>
            <a:endParaRPr lang="en-US">
              <a:latin typeface="Calibri" charset="0"/>
            </a:endParaRPr>
          </a:p>
        </p:txBody>
      </p:sp>
      <p:sp>
        <p:nvSpPr>
          <p:cNvPr id="378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A3ABAB-0FAE-3A40-B5F4-2B08123927E6}" type="slidenum">
              <a:rPr lang="de-DE" sz="800">
                <a:solidFill>
                  <a:srgbClr val="9F9F9F"/>
                </a:solidFill>
                <a:latin typeface="Calibri" charset="0"/>
                <a:cs typeface="Arial" charset="0"/>
              </a:rPr>
              <a:pPr eaLnBrk="1" hangingPunct="1"/>
              <a:t>8</a:t>
            </a:fld>
            <a:endParaRPr lang="de-DE" sz="800">
              <a:solidFill>
                <a:srgbClr val="9F9F9F"/>
              </a:solidFill>
              <a:latin typeface="Calibri" charset="0"/>
              <a:cs typeface="Arial" charset="0"/>
            </a:endParaRPr>
          </a:p>
        </p:txBody>
      </p:sp>
      <p:pic>
        <p:nvPicPr>
          <p:cNvPr id="37892" name="Picture 4" descr="oracle-sparc-m7.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8375" y="476250"/>
            <a:ext cx="41148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p:cNvCxnSpPr/>
          <p:nvPr/>
        </p:nvCxnSpPr>
        <p:spPr>
          <a:xfrm>
            <a:off x="4873625" y="2749550"/>
            <a:ext cx="1027113" cy="0"/>
          </a:xfrm>
          <a:prstGeom prst="straightConnector1">
            <a:avLst/>
          </a:prstGeom>
          <a:ln w="38100" cmpd="sng">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9938" name="Title 1"/>
          <p:cNvSpPr>
            <a:spLocks noGrp="1"/>
          </p:cNvSpPr>
          <p:nvPr>
            <p:ph type="title"/>
          </p:nvPr>
        </p:nvSpPr>
        <p:spPr/>
        <p:txBody>
          <a:bodyPr/>
          <a:lstStyle/>
          <a:p>
            <a:pPr eaLnBrk="1" hangingPunct="1"/>
            <a:r>
              <a:rPr lang="en-US" sz="3700">
                <a:latin typeface="Calibri" charset="0"/>
              </a:rPr>
              <a:t>Dual Format Database </a:t>
            </a:r>
            <a:r>
              <a:rPr lang="ja-JP" altLang="en-US" sz="3700">
                <a:latin typeface="Calibri" charset="0"/>
              </a:rPr>
              <a:t>“</a:t>
            </a:r>
            <a:r>
              <a:rPr lang="en-US" altLang="ja-JP" sz="3700">
                <a:latin typeface="Calibri" charset="0"/>
              </a:rPr>
              <a:t>in-memory In a Nutshell</a:t>
            </a:r>
            <a:r>
              <a:rPr lang="ja-JP" altLang="en-US" sz="3700">
                <a:latin typeface="Calibri" charset="0"/>
              </a:rPr>
              <a:t>”</a:t>
            </a:r>
            <a:endParaRPr lang="en-US">
              <a:latin typeface="Calibri" charset="0"/>
            </a:endParaRPr>
          </a:p>
        </p:txBody>
      </p:sp>
      <p:sp>
        <p:nvSpPr>
          <p:cNvPr id="4" name="Text Placeholder 3"/>
          <p:cNvSpPr>
            <a:spLocks noGrp="1"/>
          </p:cNvSpPr>
          <p:nvPr>
            <p:ph type="body" sz="half" idx="2"/>
          </p:nvPr>
        </p:nvSpPr>
        <p:spPr>
          <a:xfrm>
            <a:off x="7016750" y="2073275"/>
            <a:ext cx="4648200" cy="4137025"/>
          </a:xfrm>
        </p:spPr>
        <p:txBody>
          <a:bodyPr rtlCol="0">
            <a:normAutofit fontScale="92500" lnSpcReduction="10000"/>
          </a:bodyPr>
          <a:lstStyle/>
          <a:p>
            <a:pPr marL="456881" indent="-456881" defTabSz="912358" eaLnBrk="1" fontAlgn="auto" hangingPunct="1">
              <a:spcAft>
                <a:spcPts val="0"/>
              </a:spcAft>
              <a:buClr>
                <a:schemeClr val="tx1">
                  <a:lumMod val="60000"/>
                  <a:lumOff val="40000"/>
                </a:schemeClr>
              </a:buClr>
              <a:buFont typeface="Arial"/>
              <a:buChar char="•"/>
              <a:defRPr/>
            </a:pPr>
            <a:r>
              <a:rPr lang="en-US" sz="2700" b="1" dirty="0">
                <a:solidFill>
                  <a:schemeClr val="accent1"/>
                </a:solidFill>
                <a:ea typeface="+mn-ea"/>
                <a:cs typeface="+mn-cs"/>
              </a:rPr>
              <a:t>BOTH</a:t>
            </a:r>
            <a:r>
              <a:rPr lang="en-US" sz="2700" dirty="0">
                <a:solidFill>
                  <a:schemeClr val="accent1"/>
                </a:solidFill>
                <a:ea typeface="+mn-ea"/>
                <a:cs typeface="+mn-cs"/>
              </a:rPr>
              <a:t> </a:t>
            </a:r>
            <a:r>
              <a:rPr lang="en-US" sz="2700" dirty="0">
                <a:ea typeface="+mn-ea"/>
                <a:cs typeface="+mn-cs"/>
              </a:rPr>
              <a:t>row and column formats for same table</a:t>
            </a:r>
          </a:p>
          <a:p>
            <a:pPr marL="380741" indent="-380741" defTabSz="912358" eaLnBrk="1" fontAlgn="auto" hangingPunct="1">
              <a:spcAft>
                <a:spcPts val="0"/>
              </a:spcAft>
              <a:buClr>
                <a:schemeClr val="tx1">
                  <a:lumMod val="60000"/>
                  <a:lumOff val="40000"/>
                </a:schemeClr>
              </a:buClr>
              <a:buFont typeface="Arial"/>
              <a:buChar char="•"/>
              <a:defRPr/>
            </a:pPr>
            <a:r>
              <a:rPr lang="en-US" sz="2700" dirty="0">
                <a:ea typeface="+mn-ea"/>
                <a:cs typeface="+mn-cs"/>
              </a:rPr>
              <a:t>Simultaneously active and </a:t>
            </a:r>
            <a:r>
              <a:rPr lang="en-US" sz="2700" dirty="0" err="1">
                <a:ea typeface="+mn-ea"/>
                <a:cs typeface="+mn-cs"/>
              </a:rPr>
              <a:t>transactionally</a:t>
            </a:r>
            <a:r>
              <a:rPr lang="en-US" sz="2700" dirty="0">
                <a:ea typeface="+mn-ea"/>
                <a:cs typeface="+mn-cs"/>
              </a:rPr>
              <a:t> consistent</a:t>
            </a:r>
          </a:p>
          <a:p>
            <a:pPr marL="380741" indent="-380741" defTabSz="912358" eaLnBrk="1" fontAlgn="auto" hangingPunct="1">
              <a:spcAft>
                <a:spcPts val="0"/>
              </a:spcAft>
              <a:buClr>
                <a:schemeClr val="tx1">
                  <a:lumMod val="60000"/>
                  <a:lumOff val="40000"/>
                </a:schemeClr>
              </a:buClr>
              <a:buFont typeface="Arial"/>
              <a:buChar char="•"/>
              <a:defRPr/>
            </a:pPr>
            <a:r>
              <a:rPr lang="en-US" sz="2700" dirty="0">
                <a:ea typeface="+mn-ea"/>
                <a:cs typeface="+mn-cs"/>
              </a:rPr>
              <a:t>Analytics &amp; reporting use new in-memory Column format</a:t>
            </a:r>
          </a:p>
          <a:p>
            <a:pPr marL="380741" indent="-380741" defTabSz="912358" eaLnBrk="1" fontAlgn="auto" hangingPunct="1">
              <a:spcAft>
                <a:spcPts val="0"/>
              </a:spcAft>
              <a:buClr>
                <a:schemeClr val="tx1">
                  <a:lumMod val="60000"/>
                  <a:lumOff val="40000"/>
                </a:schemeClr>
              </a:buClr>
              <a:buFont typeface="Arial"/>
              <a:buChar char="•"/>
              <a:defRPr/>
            </a:pPr>
            <a:r>
              <a:rPr lang="en-US" sz="2700" dirty="0">
                <a:ea typeface="+mn-ea"/>
                <a:cs typeface="+mn-cs"/>
              </a:rPr>
              <a:t>OLTP uses proven row format</a:t>
            </a:r>
          </a:p>
          <a:p>
            <a:pPr marL="380741" indent="-380741" defTabSz="912358" eaLnBrk="1" fontAlgn="auto" hangingPunct="1">
              <a:spcAft>
                <a:spcPts val="0"/>
              </a:spcAft>
              <a:buClr>
                <a:schemeClr val="tx1">
                  <a:lumMod val="60000"/>
                  <a:lumOff val="40000"/>
                </a:schemeClr>
              </a:buClr>
              <a:buFont typeface="Arial"/>
              <a:buChar char="•"/>
              <a:defRPr/>
            </a:pPr>
            <a:r>
              <a:rPr lang="en-US" sz="2700" dirty="0">
                <a:ea typeface="+mn-ea"/>
                <a:cs typeface="+mn-cs"/>
              </a:rPr>
              <a:t>“Two stage” compression</a:t>
            </a:r>
          </a:p>
          <a:p>
            <a:pPr marL="837664" lvl="1" indent="-380741" defTabSz="912358" eaLnBrk="1" fontAlgn="auto" hangingPunct="1">
              <a:spcAft>
                <a:spcPts val="0"/>
              </a:spcAft>
              <a:buClr>
                <a:schemeClr val="tx1">
                  <a:lumMod val="60000"/>
                  <a:lumOff val="40000"/>
                </a:schemeClr>
              </a:buClr>
              <a:buFont typeface="Arial"/>
              <a:buChar char="•"/>
              <a:defRPr/>
            </a:pPr>
            <a:r>
              <a:rPr lang="en-US" sz="1900" dirty="0">
                <a:ea typeface="+mn-ea"/>
              </a:rPr>
              <a:t>Column header</a:t>
            </a:r>
          </a:p>
          <a:p>
            <a:pPr marL="837664" lvl="1" indent="-380741" defTabSz="912358" eaLnBrk="1" fontAlgn="auto" hangingPunct="1">
              <a:spcAft>
                <a:spcPts val="0"/>
              </a:spcAft>
              <a:buClr>
                <a:schemeClr val="tx1">
                  <a:lumMod val="60000"/>
                  <a:lumOff val="40000"/>
                </a:schemeClr>
              </a:buClr>
              <a:buFont typeface="Arial"/>
              <a:buChar char="•"/>
              <a:defRPr/>
            </a:pPr>
            <a:r>
              <a:rPr lang="en-US" sz="1900" dirty="0">
                <a:ea typeface="+mn-ea"/>
              </a:rPr>
              <a:t>Column contents (</a:t>
            </a:r>
            <a:r>
              <a:rPr lang="en-US" sz="1900" dirty="0">
                <a:latin typeface="Courier"/>
                <a:ea typeface="+mn-ea"/>
                <a:cs typeface="Courier"/>
              </a:rPr>
              <a:t>“</a:t>
            </a:r>
            <a:r>
              <a:rPr lang="en-US" sz="1900" dirty="0" err="1">
                <a:latin typeface="Courier"/>
                <a:ea typeface="+mn-ea"/>
                <a:cs typeface="Courier"/>
              </a:rPr>
              <a:t>memcompress</a:t>
            </a:r>
            <a:r>
              <a:rPr lang="en-US" sz="1900" dirty="0">
                <a:latin typeface="Courier"/>
                <a:ea typeface="+mn-ea"/>
                <a:cs typeface="Courier"/>
              </a:rPr>
              <a:t> for ...”</a:t>
            </a:r>
            <a:r>
              <a:rPr lang="en-US" sz="1900" dirty="0">
                <a:ea typeface="+mn-ea"/>
              </a:rPr>
              <a:t>)</a:t>
            </a:r>
          </a:p>
        </p:txBody>
      </p:sp>
      <p:sp>
        <p:nvSpPr>
          <p:cNvPr id="3994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CF6F4C-17E4-F44F-BD8A-EEE5A7ABC745}" type="slidenum">
              <a:rPr lang="en-US" sz="800">
                <a:solidFill>
                  <a:srgbClr val="9F9F9F"/>
                </a:solidFill>
                <a:latin typeface="Calibri" charset="0"/>
              </a:rPr>
              <a:pPr eaLnBrk="1" hangingPunct="1"/>
              <a:t>9</a:t>
            </a:fld>
            <a:endParaRPr lang="en-US" sz="800">
              <a:solidFill>
                <a:srgbClr val="9F9F9F"/>
              </a:solidFill>
              <a:latin typeface="Calibri" charset="0"/>
            </a:endParaRPr>
          </a:p>
        </p:txBody>
      </p:sp>
      <p:sp>
        <p:nvSpPr>
          <p:cNvPr id="39941" name="TextBox 33"/>
          <p:cNvSpPr txBox="1">
            <a:spLocks noChangeArrowheads="1"/>
          </p:cNvSpPr>
          <p:nvPr/>
        </p:nvSpPr>
        <p:spPr bwMode="auto">
          <a:xfrm>
            <a:off x="5799138" y="93663"/>
            <a:ext cx="12176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endParaRPr lang="de-DE" sz="1900">
              <a:latin typeface="Calibri" charset="0"/>
            </a:endParaRPr>
          </a:p>
        </p:txBody>
      </p:sp>
      <p:cxnSp>
        <p:nvCxnSpPr>
          <p:cNvPr id="35" name="Straight Connector 34"/>
          <p:cNvCxnSpPr/>
          <p:nvPr/>
        </p:nvCxnSpPr>
        <p:spPr>
          <a:xfrm flipH="1">
            <a:off x="4621213" y="3429000"/>
            <a:ext cx="4762" cy="1384300"/>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677988" y="1627188"/>
            <a:ext cx="1806575" cy="2730500"/>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35" tIns="60917" rIns="121835" bIns="60917" anchor="ctr"/>
          <a:lstStyle/>
          <a:p>
            <a:pPr algn="ctr" fontAlgn="auto">
              <a:lnSpc>
                <a:spcPct val="90000"/>
              </a:lnSpc>
              <a:spcBef>
                <a:spcPts val="0"/>
              </a:spcBef>
              <a:spcAft>
                <a:spcPts val="0"/>
              </a:spcAft>
              <a:defRPr/>
            </a:pPr>
            <a:endParaRPr lang="en-US"/>
          </a:p>
        </p:txBody>
      </p:sp>
      <p:cxnSp>
        <p:nvCxnSpPr>
          <p:cNvPr id="40" name="Straight Connector 39"/>
          <p:cNvCxnSpPr/>
          <p:nvPr/>
        </p:nvCxnSpPr>
        <p:spPr>
          <a:xfrm flipH="1">
            <a:off x="3567113" y="4965700"/>
            <a:ext cx="4762" cy="438150"/>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pic>
        <p:nvPicPr>
          <p:cNvPr id="39945"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2125" y="4521200"/>
            <a:ext cx="10763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Box 15"/>
          <p:cNvSpPr txBox="1">
            <a:spLocks noChangeArrowheads="1"/>
          </p:cNvSpPr>
          <p:nvPr/>
        </p:nvSpPr>
        <p:spPr bwMode="auto">
          <a:xfrm>
            <a:off x="2092325" y="1789113"/>
            <a:ext cx="97948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900">
                <a:latin typeface="Calibri" charset="0"/>
              </a:rPr>
              <a:t>Memory</a:t>
            </a:r>
          </a:p>
        </p:txBody>
      </p:sp>
      <p:sp>
        <p:nvSpPr>
          <p:cNvPr id="39947" name="TextBox 17"/>
          <p:cNvSpPr txBox="1">
            <a:spLocks noChangeArrowheads="1"/>
          </p:cNvSpPr>
          <p:nvPr/>
        </p:nvSpPr>
        <p:spPr bwMode="auto">
          <a:xfrm>
            <a:off x="2092325" y="3286125"/>
            <a:ext cx="9794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900">
                <a:latin typeface="Calibri" charset="0"/>
              </a:rPr>
              <a:t>SALES</a:t>
            </a:r>
          </a:p>
        </p:txBody>
      </p:sp>
      <p:sp>
        <p:nvSpPr>
          <p:cNvPr id="39948" name="TextBox 19"/>
          <p:cNvSpPr txBox="1">
            <a:spLocks noChangeArrowheads="1"/>
          </p:cNvSpPr>
          <p:nvPr/>
        </p:nvSpPr>
        <p:spPr bwMode="auto">
          <a:xfrm>
            <a:off x="2092325" y="3700463"/>
            <a:ext cx="9794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900">
                <a:latin typeface="Calibri" charset="0"/>
              </a:rPr>
              <a:t>Row</a:t>
            </a:r>
          </a:p>
          <a:p>
            <a:pPr algn="ctr" eaLnBrk="1" hangingPunct="1">
              <a:lnSpc>
                <a:spcPct val="90000"/>
              </a:lnSpc>
            </a:pPr>
            <a:r>
              <a:rPr lang="en-US" sz="1900">
                <a:latin typeface="Calibri" charset="0"/>
              </a:rPr>
              <a:t>Format</a:t>
            </a:r>
          </a:p>
        </p:txBody>
      </p:sp>
      <p:cxnSp>
        <p:nvCxnSpPr>
          <p:cNvPr id="23" name="Straight Connector 22"/>
          <p:cNvCxnSpPr/>
          <p:nvPr/>
        </p:nvCxnSpPr>
        <p:spPr>
          <a:xfrm>
            <a:off x="2000250" y="3624263"/>
            <a:ext cx="1243013"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000250" y="2101850"/>
            <a:ext cx="1243013"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59050" y="4794250"/>
            <a:ext cx="454025" cy="0"/>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17975" y="4794250"/>
            <a:ext cx="508000" cy="0"/>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9948" idx="2"/>
          </p:cNvCxnSpPr>
          <p:nvPr/>
        </p:nvCxnSpPr>
        <p:spPr>
          <a:xfrm flipH="1">
            <a:off x="2578100" y="4357688"/>
            <a:ext cx="4763" cy="436562"/>
          </a:xfrm>
          <a:prstGeom prst="line">
            <a:avLst/>
          </a:prstGeom>
          <a:ln w="28575" cmpd="sng">
            <a:solidFill>
              <a:schemeClr val="accent5"/>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11263" y="2663825"/>
            <a:ext cx="390525" cy="0"/>
          </a:xfrm>
          <a:prstGeom prst="straightConnector1">
            <a:avLst/>
          </a:prstGeom>
          <a:ln w="38100" cmpd="sng">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39955" name="Picture 5" descr="database-sale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813" y="5430838"/>
            <a:ext cx="121443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6" name="Picture 11" descr="creditcard.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3213" y="2447925"/>
            <a:ext cx="8763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57" name="Group 32"/>
          <p:cNvGrpSpPr>
            <a:grpSpLocks/>
          </p:cNvGrpSpPr>
          <p:nvPr/>
        </p:nvGrpSpPr>
        <p:grpSpPr bwMode="auto">
          <a:xfrm>
            <a:off x="1700213" y="2159000"/>
            <a:ext cx="1633537" cy="1089025"/>
            <a:chOff x="1274977" y="1618954"/>
            <a:chExt cx="1226570" cy="817130"/>
          </a:xfrm>
        </p:grpSpPr>
        <p:pic>
          <p:nvPicPr>
            <p:cNvPr id="39975" name="Picture 21" descr="table-row2_no-arrow.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12041" y="1618954"/>
              <a:ext cx="1089506" cy="81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6" name="Picture 27" descr="arrow_row_left.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1274977" y="1945466"/>
              <a:ext cx="1086514" cy="13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89"/>
          <p:cNvGrpSpPr>
            <a:grpSpLocks/>
          </p:cNvGrpSpPr>
          <p:nvPr/>
        </p:nvGrpSpPr>
        <p:grpSpPr bwMode="auto">
          <a:xfrm>
            <a:off x="3679825" y="1627188"/>
            <a:ext cx="1804988" cy="2730500"/>
            <a:chOff x="2760300" y="1220098"/>
            <a:chExt cx="1354784" cy="2047768"/>
          </a:xfrm>
        </p:grpSpPr>
        <p:sp>
          <p:nvSpPr>
            <p:cNvPr id="37" name="Rounded Rectangle 36"/>
            <p:cNvSpPr/>
            <p:nvPr/>
          </p:nvSpPr>
          <p:spPr>
            <a:xfrm>
              <a:off x="2760300" y="1220098"/>
              <a:ext cx="1354784" cy="2047768"/>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a:p>
          </p:txBody>
        </p:sp>
        <p:sp>
          <p:nvSpPr>
            <p:cNvPr id="39969" name="TextBox 16"/>
            <p:cNvSpPr txBox="1">
              <a:spLocks noChangeArrowheads="1"/>
            </p:cNvSpPr>
            <p:nvPr/>
          </p:nvSpPr>
          <p:spPr bwMode="auto">
            <a:xfrm>
              <a:off x="3075053" y="1355667"/>
              <a:ext cx="734873" cy="21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900">
                  <a:latin typeface="Calibri" charset="0"/>
                </a:rPr>
                <a:t>Memory</a:t>
              </a:r>
            </a:p>
          </p:txBody>
        </p:sp>
        <p:sp>
          <p:nvSpPr>
            <p:cNvPr id="39970" name="TextBox 18"/>
            <p:cNvSpPr txBox="1">
              <a:spLocks noChangeArrowheads="1"/>
            </p:cNvSpPr>
            <p:nvPr/>
          </p:nvSpPr>
          <p:spPr bwMode="auto">
            <a:xfrm>
              <a:off x="3075053" y="2497997"/>
              <a:ext cx="734873" cy="21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900">
                  <a:latin typeface="Calibri" charset="0"/>
                </a:rPr>
                <a:t>SALES</a:t>
              </a:r>
            </a:p>
          </p:txBody>
        </p:sp>
        <p:sp>
          <p:nvSpPr>
            <p:cNvPr id="39971" name="TextBox 20"/>
            <p:cNvSpPr txBox="1">
              <a:spLocks noChangeArrowheads="1"/>
            </p:cNvSpPr>
            <p:nvPr/>
          </p:nvSpPr>
          <p:spPr bwMode="auto">
            <a:xfrm>
              <a:off x="3075053" y="2775546"/>
              <a:ext cx="734873" cy="49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1900">
                  <a:latin typeface="Calibri" charset="0"/>
                </a:rPr>
                <a:t>Column</a:t>
              </a:r>
            </a:p>
            <a:p>
              <a:pPr algn="ctr" eaLnBrk="1" hangingPunct="1">
                <a:lnSpc>
                  <a:spcPct val="90000"/>
                </a:lnSpc>
              </a:pPr>
              <a:r>
                <a:rPr lang="en-US" sz="1900">
                  <a:latin typeface="Calibri" charset="0"/>
                </a:rPr>
                <a:t>Format</a:t>
              </a:r>
            </a:p>
          </p:txBody>
        </p:sp>
        <p:cxnSp>
          <p:nvCxnSpPr>
            <p:cNvPr id="25" name="Straight Connector 24"/>
            <p:cNvCxnSpPr/>
            <p:nvPr/>
          </p:nvCxnSpPr>
          <p:spPr>
            <a:xfrm>
              <a:off x="2997417" y="1577267"/>
              <a:ext cx="932977"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97417" y="2719016"/>
              <a:ext cx="932977"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pic>
          <p:nvPicPr>
            <p:cNvPr id="39974" name="Picture 28" descr="table-column-2.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28021" y="1618954"/>
              <a:ext cx="1041829" cy="87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59" name="Picture 3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78513" y="2255838"/>
            <a:ext cx="12096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ounded Rectangle 74"/>
          <p:cNvSpPr/>
          <p:nvPr/>
        </p:nvSpPr>
        <p:spPr>
          <a:xfrm>
            <a:off x="4211638" y="2255838"/>
            <a:ext cx="804862" cy="1316037"/>
          </a:xfrm>
          <a:prstGeom prst="roundRect">
            <a:avLst>
              <a:gd name="adj" fmla="val 8788"/>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121835" tIns="60917" rIns="121835" bIns="60917" anchor="ctr"/>
          <a:lstStyle/>
          <a:p>
            <a:pPr algn="ctr" fontAlgn="auto">
              <a:lnSpc>
                <a:spcPct val="90000"/>
              </a:lnSpc>
              <a:spcBef>
                <a:spcPts val="0"/>
              </a:spcBef>
              <a:spcAft>
                <a:spcPts val="0"/>
              </a:spcAft>
              <a:defRPr/>
            </a:pPr>
            <a:endParaRPr lang="en-US"/>
          </a:p>
        </p:txBody>
      </p:sp>
      <p:sp>
        <p:nvSpPr>
          <p:cNvPr id="76" name="TextBox 75"/>
          <p:cNvSpPr txBox="1">
            <a:spLocks noChangeArrowheads="1"/>
          </p:cNvSpPr>
          <p:nvPr/>
        </p:nvSpPr>
        <p:spPr bwMode="auto">
          <a:xfrm>
            <a:off x="4235450" y="2319338"/>
            <a:ext cx="758825"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800">
                <a:latin typeface="Calibri" charset="0"/>
              </a:rPr>
              <a:t>Memory</a:t>
            </a:r>
          </a:p>
        </p:txBody>
      </p:sp>
      <p:sp>
        <p:nvSpPr>
          <p:cNvPr id="77" name="TextBox 76"/>
          <p:cNvSpPr txBox="1">
            <a:spLocks noChangeArrowheads="1"/>
          </p:cNvSpPr>
          <p:nvPr/>
        </p:nvSpPr>
        <p:spPr bwMode="auto">
          <a:xfrm>
            <a:off x="4316413" y="3038475"/>
            <a:ext cx="5969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800">
                <a:latin typeface="Calibri" charset="0"/>
              </a:rPr>
              <a:t>SALES</a:t>
            </a:r>
          </a:p>
        </p:txBody>
      </p:sp>
      <p:pic>
        <p:nvPicPr>
          <p:cNvPr id="81" name="Picture 80" descr="table-column-2.pn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95775" y="2489200"/>
            <a:ext cx="6365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Straight Connector 86"/>
          <p:cNvCxnSpPr/>
          <p:nvPr/>
        </p:nvCxnSpPr>
        <p:spPr>
          <a:xfrm>
            <a:off x="4362450" y="3175000"/>
            <a:ext cx="504825"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78" name="TextBox 77"/>
          <p:cNvSpPr txBox="1">
            <a:spLocks noChangeArrowheads="1"/>
          </p:cNvSpPr>
          <p:nvPr/>
        </p:nvSpPr>
        <p:spPr bwMode="auto">
          <a:xfrm>
            <a:off x="4310063" y="3205163"/>
            <a:ext cx="609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en-US" sz="800" b="1">
                <a:latin typeface="Calibri" charset="0"/>
              </a:rPr>
              <a:t>Compressed</a:t>
            </a:r>
            <a:endParaRPr lang="en-US" sz="800">
              <a:latin typeface="Calibri" charset="0"/>
            </a:endParaRPr>
          </a:p>
          <a:p>
            <a:pPr algn="ctr" eaLnBrk="1" hangingPunct="1">
              <a:lnSpc>
                <a:spcPct val="90000"/>
              </a:lnSpc>
            </a:pPr>
            <a:r>
              <a:rPr lang="en-US" sz="800">
                <a:latin typeface="Calibri" charset="0"/>
              </a:rPr>
              <a:t>Column</a:t>
            </a:r>
          </a:p>
          <a:p>
            <a:pPr algn="ctr" eaLnBrk="1" hangingPunct="1">
              <a:lnSpc>
                <a:spcPct val="90000"/>
              </a:lnSpc>
            </a:pPr>
            <a:r>
              <a:rPr lang="en-US" sz="800">
                <a:latin typeface="Calibri" charset="0"/>
              </a:rPr>
              <a:t>Format</a:t>
            </a:r>
          </a:p>
        </p:txBody>
      </p:sp>
      <p:cxnSp>
        <p:nvCxnSpPr>
          <p:cNvPr id="97" name="Straight Connector 96"/>
          <p:cNvCxnSpPr/>
          <p:nvPr/>
        </p:nvCxnSpPr>
        <p:spPr>
          <a:xfrm>
            <a:off x="4362450" y="2452688"/>
            <a:ext cx="504825" cy="0"/>
          </a:xfrm>
          <a:prstGeom prst="line">
            <a:avLst/>
          </a:prstGeom>
          <a:ln w="19050">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39967" name="Rectangle 40"/>
          <p:cNvSpPr>
            <a:spLocks noChangeArrowheads="1"/>
          </p:cNvSpPr>
          <p:nvPr/>
        </p:nvSpPr>
        <p:spPr bwMode="auto">
          <a:xfrm>
            <a:off x="5302250" y="6524625"/>
            <a:ext cx="577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2" tIns="45697" rIns="91392" bIns="45697">
            <a:spAutoFit/>
          </a:bodyPr>
          <a:lstStyle/>
          <a:p>
            <a:fld id="{A8092AC1-91A3-AD46-A420-3578CD9EB8BE}" type="datetime1">
              <a:rPr lang="en-US" sz="800">
                <a:solidFill>
                  <a:srgbClr val="9F9F9F"/>
                </a:solidFill>
                <a:latin typeface="Calibri" charset="0"/>
              </a:rPr>
              <a:pPr/>
              <a:t>11/02/16</a:t>
            </a:fld>
            <a:endParaRPr lang="de-DE"/>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9" presetClass="entr" presetSubtype="0" fill="hold" grpId="0" nodeType="withEffect">
                                  <p:stCondLst>
                                    <p:cond delay="0"/>
                                  </p:stCondLst>
                                  <p:childTnLst>
                                    <p:set>
                                      <p:cBhvr>
                                        <p:cTn id="11" dur="1" fill="hold">
                                          <p:stCondLst>
                                            <p:cond delay="0"/>
                                          </p:stCondLst>
                                        </p:cTn>
                                        <p:tgtEl>
                                          <p:spTgt spid="78">
                                            <p:txEl>
                                              <p:pRg st="0" end="0"/>
                                            </p:txEl>
                                          </p:spTgt>
                                        </p:tgtEl>
                                        <p:attrNameLst>
                                          <p:attrName>style.visibility</p:attrName>
                                        </p:attrNameLst>
                                      </p:cBhvr>
                                      <p:to>
                                        <p:strVal val="visible"/>
                                      </p:to>
                                    </p:set>
                                    <p:animEffect transition="in" filter="dissolve">
                                      <p:cBhvr>
                                        <p:cTn id="12" dur="500"/>
                                        <p:tgtEl>
                                          <p:spTgt spid="78">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8">
                                            <p:txEl>
                                              <p:pRg st="1" end="1"/>
                                            </p:txEl>
                                          </p:spTgt>
                                        </p:tgtEl>
                                        <p:attrNameLst>
                                          <p:attrName>style.visibility</p:attrName>
                                        </p:attrNameLst>
                                      </p:cBhvr>
                                      <p:to>
                                        <p:strVal val="visible"/>
                                      </p:to>
                                    </p:set>
                                    <p:animEffect transition="in" filter="dissolve">
                                      <p:cBhvr>
                                        <p:cTn id="15" dur="500"/>
                                        <p:tgtEl>
                                          <p:spTgt spid="78">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8">
                                            <p:txEl>
                                              <p:pRg st="2" end="2"/>
                                            </p:txEl>
                                          </p:spTgt>
                                        </p:tgtEl>
                                        <p:attrNameLst>
                                          <p:attrName>style.visibility</p:attrName>
                                        </p:attrNameLst>
                                      </p:cBhvr>
                                      <p:to>
                                        <p:strVal val="visible"/>
                                      </p:to>
                                    </p:set>
                                    <p:animEffect transition="in" filter="dissolve">
                                      <p:cBhvr>
                                        <p:cTn id="18" dur="500"/>
                                        <p:tgtEl>
                                          <p:spTgt spid="78">
                                            <p:txEl>
                                              <p:pRg st="2" end="2"/>
                                            </p:txEl>
                                          </p:spTgt>
                                        </p:tgtEl>
                                      </p:cBhvr>
                                    </p:animEffect>
                                  </p:childTnLst>
                                </p:cTn>
                              </p:par>
                              <p:par>
                                <p:cTn id="19" presetID="35" presetClass="emph" presetSubtype="0" repeatCount="indefinite" fill="hold" nodeType="withEffect">
                                  <p:stCondLst>
                                    <p:cond delay="0"/>
                                  </p:stCondLst>
                                  <p:childTnLst>
                                    <p:anim calcmode="discrete" valueType="str">
                                      <p:cBhvr>
                                        <p:cTn id="20" dur="1000" fill="hold"/>
                                        <p:tgtEl>
                                          <p:spTgt spid="78">
                                            <p:txEl>
                                              <p:pRg st="0" end="0"/>
                                            </p:txEl>
                                          </p:spTgt>
                                        </p:tgtEl>
                                        <p:attrNameLst>
                                          <p:attrName>style.visibility</p:attrName>
                                        </p:attrNameLst>
                                      </p:cBhvr>
                                      <p:tavLst>
                                        <p:tav tm="0">
                                          <p:val>
                                            <p:strVal val="hidden"/>
                                          </p:val>
                                        </p:tav>
                                        <p:tav tm="50000">
                                          <p:val>
                                            <p:strVal val="visible"/>
                                          </p:val>
                                        </p:tav>
                                      </p:tavLst>
                                    </p:anim>
                                  </p:childTnLst>
                                </p:cTn>
                              </p:par>
                              <p:par>
                                <p:cTn id="21" presetID="9"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dissolve">
                                      <p:cBhvr>
                                        <p:cTn id="23" dur="500"/>
                                        <p:tgtEl>
                                          <p:spTgt spid="8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dissolve">
                                      <p:cBhvr>
                                        <p:cTn id="26" dur="500"/>
                                        <p:tgtEl>
                                          <p:spTgt spid="77"/>
                                        </p:tgtEl>
                                      </p:cBhvr>
                                    </p:animEffect>
                                  </p:childTnLst>
                                </p:cTn>
                              </p:par>
                              <p:par>
                                <p:cTn id="27" presetID="9"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dissolve">
                                      <p:cBhvr>
                                        <p:cTn id="32" dur="500"/>
                                        <p:tgtEl>
                                          <p:spTgt spid="8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dissolve">
                                      <p:cBhvr>
                                        <p:cTn id="35" dur="500"/>
                                        <p:tgtEl>
                                          <p:spTgt spid="7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dissolve">
                                      <p:cBhvr>
                                        <p:cTn id="3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MartinM">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4742</TotalTime>
  <Words>3741</Words>
  <Application>Microsoft Macintosh PowerPoint</Application>
  <PresentationFormat>Custom</PresentationFormat>
  <Paragraphs>596</Paragraphs>
  <Slides>28</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ＭＳ Ｐゴシック</vt:lpstr>
      <vt:lpstr>Calibri</vt:lpstr>
      <vt:lpstr>Calibri Bold</vt:lpstr>
      <vt:lpstr>MS PGothic</vt:lpstr>
      <vt:lpstr>ヒラギノ角ゴ ProN W3</vt:lpstr>
      <vt:lpstr>Courier</vt:lpstr>
      <vt:lpstr>CourierPS</vt:lpstr>
      <vt:lpstr>Courier New</vt:lpstr>
      <vt:lpstr>1_Oracle_16x9_2014_521</vt:lpstr>
      <vt:lpstr>MartinM</vt:lpstr>
      <vt:lpstr>PowerPoint Presentation</vt:lpstr>
      <vt:lpstr>SPARC M7 Software on Silicon </vt:lpstr>
      <vt:lpstr>PowerPoint Presentation</vt:lpstr>
      <vt:lpstr>SPARC @ Oracle</vt:lpstr>
      <vt:lpstr>Chip Advances in the Last Decade</vt:lpstr>
      <vt:lpstr>Lower Latency, Lower Power, and Cost for Scale-Out</vt:lpstr>
      <vt:lpstr>Advancing the State-of-the-Art </vt:lpstr>
      <vt:lpstr>SQL in Silicon</vt:lpstr>
      <vt:lpstr>Dual Format Database “in-memory In a Nutshell”</vt:lpstr>
      <vt:lpstr>Database In-Memory Acceleration Engines</vt:lpstr>
      <vt:lpstr>Analytic Scans using “in-memory”</vt:lpstr>
      <vt:lpstr>Analytic Scans using “in-memory”</vt:lpstr>
      <vt:lpstr>Analytic Scans Using “in-memory” on SPARC M7</vt:lpstr>
      <vt:lpstr>Joining and Combining Data</vt:lpstr>
      <vt:lpstr>Silicon Secured Memory</vt:lpstr>
      <vt:lpstr>Heartbleed - Impacted Websites Using OpenSSL</vt:lpstr>
      <vt:lpstr>PowerPoint Presentation</vt:lpstr>
      <vt:lpstr>PowerPoint Presentation</vt:lpstr>
      <vt:lpstr>SSM Implementation: Application Data Integrity</vt:lpstr>
      <vt:lpstr>Silent Data Corruption: Without ADI</vt:lpstr>
      <vt:lpstr>Prevent Silent Data Corruption With ADI</vt:lpstr>
      <vt:lpstr>libadimalloc.so: Linear Overflow Protection for the Masses</vt:lpstr>
      <vt:lpstr>Example Use of libadimalloc.so</vt:lpstr>
      <vt:lpstr>Output of Demo</vt:lpstr>
      <vt:lpstr>ADI Caveats</vt:lpstr>
      <vt:lpstr>Advancing the State-of-the-Art: Always-On Security in Silicon Always-On Memory Protection and Encryption Pushed Down the Stack into Silicon</vt:lpstr>
      <vt:lpstr>Benchmark Disclosure Statement</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martimue</dc:creator>
  <cp:keywords>Oracle corporate Tagline</cp:keywords>
  <cp:lastModifiedBy>Martin Müller</cp:lastModifiedBy>
  <cp:revision>75</cp:revision>
  <dcterms:created xsi:type="dcterms:W3CDTF">2014-09-26T08:16:48Z</dcterms:created>
  <dcterms:modified xsi:type="dcterms:W3CDTF">2016-02-11T10:47:20Z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