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av" ContentType="audio/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183"/>
  </p:notesMasterIdLst>
  <p:handoutMasterIdLst>
    <p:handoutMasterId r:id="rId184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9" r:id="rId27"/>
    <p:sldId id="280" r:id="rId28"/>
    <p:sldId id="455" r:id="rId29"/>
    <p:sldId id="282" r:id="rId30"/>
    <p:sldId id="283" r:id="rId31"/>
    <p:sldId id="284" r:id="rId32"/>
    <p:sldId id="456" r:id="rId33"/>
    <p:sldId id="294" r:id="rId34"/>
    <p:sldId id="295" r:id="rId35"/>
    <p:sldId id="296" r:id="rId36"/>
    <p:sldId id="297" r:id="rId37"/>
    <p:sldId id="298" r:id="rId38"/>
    <p:sldId id="457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49" r:id="rId88"/>
    <p:sldId id="350" r:id="rId89"/>
    <p:sldId id="351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59" r:id="rId98"/>
    <p:sldId id="360" r:id="rId99"/>
    <p:sldId id="361" r:id="rId100"/>
    <p:sldId id="362" r:id="rId101"/>
    <p:sldId id="363" r:id="rId102"/>
    <p:sldId id="364" r:id="rId103"/>
    <p:sldId id="365" r:id="rId104"/>
    <p:sldId id="366" r:id="rId105"/>
    <p:sldId id="367" r:id="rId106"/>
    <p:sldId id="368" r:id="rId107"/>
    <p:sldId id="369" r:id="rId108"/>
    <p:sldId id="370" r:id="rId109"/>
    <p:sldId id="371" r:id="rId110"/>
    <p:sldId id="372" r:id="rId111"/>
    <p:sldId id="373" r:id="rId112"/>
    <p:sldId id="374" r:id="rId113"/>
    <p:sldId id="375" r:id="rId114"/>
    <p:sldId id="376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6" r:id="rId125"/>
    <p:sldId id="387" r:id="rId126"/>
    <p:sldId id="388" r:id="rId127"/>
    <p:sldId id="389" r:id="rId128"/>
    <p:sldId id="390" r:id="rId129"/>
    <p:sldId id="391" r:id="rId130"/>
    <p:sldId id="392" r:id="rId131"/>
    <p:sldId id="458" r:id="rId132"/>
    <p:sldId id="459" r:id="rId133"/>
    <p:sldId id="460" r:id="rId134"/>
    <p:sldId id="461" r:id="rId135"/>
    <p:sldId id="397" r:id="rId136"/>
    <p:sldId id="398" r:id="rId137"/>
    <p:sldId id="399" r:id="rId138"/>
    <p:sldId id="400" r:id="rId139"/>
    <p:sldId id="401" r:id="rId140"/>
    <p:sldId id="402" r:id="rId141"/>
    <p:sldId id="403" r:id="rId142"/>
    <p:sldId id="404" r:id="rId143"/>
    <p:sldId id="405" r:id="rId144"/>
    <p:sldId id="406" r:id="rId145"/>
    <p:sldId id="407" r:id="rId146"/>
    <p:sldId id="408" r:id="rId147"/>
    <p:sldId id="409" r:id="rId148"/>
    <p:sldId id="410" r:id="rId149"/>
    <p:sldId id="411" r:id="rId150"/>
    <p:sldId id="412" r:id="rId151"/>
    <p:sldId id="413" r:id="rId152"/>
    <p:sldId id="414" r:id="rId153"/>
    <p:sldId id="415" r:id="rId154"/>
    <p:sldId id="416" r:id="rId155"/>
    <p:sldId id="417" r:id="rId156"/>
    <p:sldId id="418" r:id="rId157"/>
    <p:sldId id="419" r:id="rId158"/>
    <p:sldId id="420" r:id="rId159"/>
    <p:sldId id="421" r:id="rId160"/>
    <p:sldId id="422" r:id="rId161"/>
    <p:sldId id="423" r:id="rId162"/>
    <p:sldId id="424" r:id="rId163"/>
    <p:sldId id="425" r:id="rId164"/>
    <p:sldId id="426" r:id="rId165"/>
    <p:sldId id="427" r:id="rId166"/>
    <p:sldId id="428" r:id="rId167"/>
    <p:sldId id="429" r:id="rId168"/>
    <p:sldId id="430" r:id="rId169"/>
    <p:sldId id="431" r:id="rId170"/>
    <p:sldId id="432" r:id="rId171"/>
    <p:sldId id="433" r:id="rId172"/>
    <p:sldId id="434" r:id="rId173"/>
    <p:sldId id="435" r:id="rId174"/>
    <p:sldId id="436" r:id="rId175"/>
    <p:sldId id="446" r:id="rId176"/>
    <p:sldId id="447" r:id="rId177"/>
    <p:sldId id="448" r:id="rId178"/>
    <p:sldId id="449" r:id="rId179"/>
    <p:sldId id="450" r:id="rId180"/>
    <p:sldId id="451" r:id="rId181"/>
    <p:sldId id="452" r:id="rId182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56" autoAdjust="0"/>
    <p:restoredTop sz="88272" autoAdjust="0"/>
  </p:normalViewPr>
  <p:slideViewPr>
    <p:cSldViewPr snapToGrid="0">
      <p:cViewPr>
        <p:scale>
          <a:sx n="160" d="100"/>
          <a:sy n="160" d="100"/>
        </p:scale>
        <p:origin x="-80" y="62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36.xml"/><Relationship Id="rId143" Type="http://schemas.openxmlformats.org/officeDocument/2006/relationships/slide" Target="slides/slide137.xml"/><Relationship Id="rId144" Type="http://schemas.openxmlformats.org/officeDocument/2006/relationships/slide" Target="slides/slide138.xml"/><Relationship Id="rId145" Type="http://schemas.openxmlformats.org/officeDocument/2006/relationships/slide" Target="slides/slide139.xml"/><Relationship Id="rId146" Type="http://schemas.openxmlformats.org/officeDocument/2006/relationships/slide" Target="slides/slide140.xml"/><Relationship Id="rId147" Type="http://schemas.openxmlformats.org/officeDocument/2006/relationships/slide" Target="slides/slide141.xml"/><Relationship Id="rId148" Type="http://schemas.openxmlformats.org/officeDocument/2006/relationships/slide" Target="slides/slide142.xml"/><Relationship Id="rId149" Type="http://schemas.openxmlformats.org/officeDocument/2006/relationships/slide" Target="slides/slide143.xml"/><Relationship Id="rId180" Type="http://schemas.openxmlformats.org/officeDocument/2006/relationships/slide" Target="slides/slide174.xml"/><Relationship Id="rId181" Type="http://schemas.openxmlformats.org/officeDocument/2006/relationships/slide" Target="slides/slide175.xml"/><Relationship Id="rId182" Type="http://schemas.openxmlformats.org/officeDocument/2006/relationships/slide" Target="slides/slide176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83" Type="http://schemas.openxmlformats.org/officeDocument/2006/relationships/notesMaster" Target="notesMasters/notesMaster1.xml"/><Relationship Id="rId184" Type="http://schemas.openxmlformats.org/officeDocument/2006/relationships/handoutMaster" Target="handoutMasters/handoutMaster1.xml"/><Relationship Id="rId185" Type="http://schemas.openxmlformats.org/officeDocument/2006/relationships/presProps" Target="presProps.xml"/><Relationship Id="rId186" Type="http://schemas.openxmlformats.org/officeDocument/2006/relationships/viewProps" Target="viewProps.xml"/><Relationship Id="rId187" Type="http://schemas.openxmlformats.org/officeDocument/2006/relationships/theme" Target="theme/theme1.xml"/><Relationship Id="rId188" Type="http://schemas.openxmlformats.org/officeDocument/2006/relationships/tableStyles" Target="tableStyles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Relationship Id="rId150" Type="http://schemas.openxmlformats.org/officeDocument/2006/relationships/slide" Target="slides/slide144.xml"/><Relationship Id="rId151" Type="http://schemas.openxmlformats.org/officeDocument/2006/relationships/slide" Target="slides/slide145.xml"/><Relationship Id="rId152" Type="http://schemas.openxmlformats.org/officeDocument/2006/relationships/slide" Target="slides/slide14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53" Type="http://schemas.openxmlformats.org/officeDocument/2006/relationships/slide" Target="slides/slide147.xml"/><Relationship Id="rId154" Type="http://schemas.openxmlformats.org/officeDocument/2006/relationships/slide" Target="slides/slide148.xml"/><Relationship Id="rId155" Type="http://schemas.openxmlformats.org/officeDocument/2006/relationships/slide" Target="slides/slide149.xml"/><Relationship Id="rId156" Type="http://schemas.openxmlformats.org/officeDocument/2006/relationships/slide" Target="slides/slide150.xml"/><Relationship Id="rId157" Type="http://schemas.openxmlformats.org/officeDocument/2006/relationships/slide" Target="slides/slide151.xml"/><Relationship Id="rId158" Type="http://schemas.openxmlformats.org/officeDocument/2006/relationships/slide" Target="slides/slide152.xml"/><Relationship Id="rId159" Type="http://schemas.openxmlformats.org/officeDocument/2006/relationships/slide" Target="slides/slide15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20" Type="http://schemas.openxmlformats.org/officeDocument/2006/relationships/slide" Target="slides/slide114.xml"/><Relationship Id="rId121" Type="http://schemas.openxmlformats.org/officeDocument/2006/relationships/slide" Target="slides/slide115.xml"/><Relationship Id="rId122" Type="http://schemas.openxmlformats.org/officeDocument/2006/relationships/slide" Target="slides/slide116.xml"/><Relationship Id="rId123" Type="http://schemas.openxmlformats.org/officeDocument/2006/relationships/slide" Target="slides/slide117.xml"/><Relationship Id="rId124" Type="http://schemas.openxmlformats.org/officeDocument/2006/relationships/slide" Target="slides/slide118.xml"/><Relationship Id="rId125" Type="http://schemas.openxmlformats.org/officeDocument/2006/relationships/slide" Target="slides/slide119.xml"/><Relationship Id="rId126" Type="http://schemas.openxmlformats.org/officeDocument/2006/relationships/slide" Target="slides/slide120.xml"/><Relationship Id="rId127" Type="http://schemas.openxmlformats.org/officeDocument/2006/relationships/slide" Target="slides/slide121.xml"/><Relationship Id="rId128" Type="http://schemas.openxmlformats.org/officeDocument/2006/relationships/slide" Target="slides/slide122.xml"/><Relationship Id="rId129" Type="http://schemas.openxmlformats.org/officeDocument/2006/relationships/slide" Target="slides/slide123.xml"/><Relationship Id="rId160" Type="http://schemas.openxmlformats.org/officeDocument/2006/relationships/slide" Target="slides/slide154.xml"/><Relationship Id="rId161" Type="http://schemas.openxmlformats.org/officeDocument/2006/relationships/slide" Target="slides/slide155.xml"/><Relationship Id="rId162" Type="http://schemas.openxmlformats.org/officeDocument/2006/relationships/slide" Target="slides/slide156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63" Type="http://schemas.openxmlformats.org/officeDocument/2006/relationships/slide" Target="slides/slide157.xml"/><Relationship Id="rId164" Type="http://schemas.openxmlformats.org/officeDocument/2006/relationships/slide" Target="slides/slide158.xml"/><Relationship Id="rId165" Type="http://schemas.openxmlformats.org/officeDocument/2006/relationships/slide" Target="slides/slide159.xml"/><Relationship Id="rId166" Type="http://schemas.openxmlformats.org/officeDocument/2006/relationships/slide" Target="slides/slide160.xml"/><Relationship Id="rId167" Type="http://schemas.openxmlformats.org/officeDocument/2006/relationships/slide" Target="slides/slide161.xml"/><Relationship Id="rId168" Type="http://schemas.openxmlformats.org/officeDocument/2006/relationships/slide" Target="slides/slide162.xml"/><Relationship Id="rId169" Type="http://schemas.openxmlformats.org/officeDocument/2006/relationships/slide" Target="slides/slide16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130" Type="http://schemas.openxmlformats.org/officeDocument/2006/relationships/slide" Target="slides/slide124.xml"/><Relationship Id="rId131" Type="http://schemas.openxmlformats.org/officeDocument/2006/relationships/slide" Target="slides/slide125.xml"/><Relationship Id="rId132" Type="http://schemas.openxmlformats.org/officeDocument/2006/relationships/slide" Target="slides/slide126.xml"/><Relationship Id="rId133" Type="http://schemas.openxmlformats.org/officeDocument/2006/relationships/slide" Target="slides/slide127.xml"/><Relationship Id="rId134" Type="http://schemas.openxmlformats.org/officeDocument/2006/relationships/slide" Target="slides/slide128.xml"/><Relationship Id="rId135" Type="http://schemas.openxmlformats.org/officeDocument/2006/relationships/slide" Target="slides/slide129.xml"/><Relationship Id="rId136" Type="http://schemas.openxmlformats.org/officeDocument/2006/relationships/slide" Target="slides/slide130.xml"/><Relationship Id="rId137" Type="http://schemas.openxmlformats.org/officeDocument/2006/relationships/slide" Target="slides/slide131.xml"/><Relationship Id="rId138" Type="http://schemas.openxmlformats.org/officeDocument/2006/relationships/slide" Target="slides/slide132.xml"/><Relationship Id="rId139" Type="http://schemas.openxmlformats.org/officeDocument/2006/relationships/slide" Target="slides/slide133.xml"/><Relationship Id="rId170" Type="http://schemas.openxmlformats.org/officeDocument/2006/relationships/slide" Target="slides/slide164.xml"/><Relationship Id="rId171" Type="http://schemas.openxmlformats.org/officeDocument/2006/relationships/slide" Target="slides/slide165.xml"/><Relationship Id="rId172" Type="http://schemas.openxmlformats.org/officeDocument/2006/relationships/slide" Target="slides/slide166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173" Type="http://schemas.openxmlformats.org/officeDocument/2006/relationships/slide" Target="slides/slide167.xml"/><Relationship Id="rId174" Type="http://schemas.openxmlformats.org/officeDocument/2006/relationships/slide" Target="slides/slide168.xml"/><Relationship Id="rId175" Type="http://schemas.openxmlformats.org/officeDocument/2006/relationships/slide" Target="slides/slide169.xml"/><Relationship Id="rId176" Type="http://schemas.openxmlformats.org/officeDocument/2006/relationships/slide" Target="slides/slide170.xml"/><Relationship Id="rId177" Type="http://schemas.openxmlformats.org/officeDocument/2006/relationships/slide" Target="slides/slide171.xml"/><Relationship Id="rId178" Type="http://schemas.openxmlformats.org/officeDocument/2006/relationships/slide" Target="slides/slide172.xml"/><Relationship Id="rId179" Type="http://schemas.openxmlformats.org/officeDocument/2006/relationships/slide" Target="slides/slide17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40" Type="http://schemas.openxmlformats.org/officeDocument/2006/relationships/slide" Target="slides/slide134.xml"/><Relationship Id="rId141" Type="http://schemas.openxmlformats.org/officeDocument/2006/relationships/slide" Target="slides/slide13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Relationship Id="rId2" Type="http://schemas.openxmlformats.org/officeDocument/2006/relationships/slide" Target="slides/slide14.xml"/><Relationship Id="rId3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09/09/2021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09/09/2021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1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1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1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1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1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1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1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1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1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1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1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1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1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1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1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1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1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D1B66A9-C463-4973-9625-9A1FBB050A2E}" type="slidenum">
              <a:rPr lang="de-DE" sz="1100" smtClean="0"/>
              <a:pPr/>
              <a:t>1</a:t>
            </a:fld>
            <a:endParaRPr lang="de-DE" sz="1100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580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2E75DF2-AFC9-4245-A362-FFCC9B84C41A}" type="slidenum">
              <a:rPr lang="de-DE" sz="1100" smtClean="0"/>
              <a:pPr/>
              <a:t>10</a:t>
            </a:fld>
            <a:endParaRPr lang="de-DE" sz="1100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2490049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256A07-0352-4422-947D-B51F701DB9EB}" type="slidenum">
              <a:rPr lang="de-DE" sz="1100" smtClean="0"/>
              <a:pPr/>
              <a:t>100</a:t>
            </a:fld>
            <a:endParaRPr lang="de-DE" sz="1100" smtClean="0"/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3690781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136B65-605C-4D16-A471-EBF2AC00BDE5}" type="slidenum">
              <a:rPr lang="de-DE" sz="1100" smtClean="0"/>
              <a:pPr/>
              <a:t>101</a:t>
            </a:fld>
            <a:endParaRPr lang="de-DE" sz="1100" smtClean="0"/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3984044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94A01-9C4C-4E0A-AA55-F1EBE6D26575}" type="slidenum">
              <a:rPr lang="de-DE" sz="1100" smtClean="0"/>
              <a:pPr/>
              <a:t>102</a:t>
            </a:fld>
            <a:endParaRPr lang="de-DE" sz="1100" smtClean="0"/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9225485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706510A-D4A4-43E6-8C1A-FC9D0685E563}" type="slidenum">
              <a:rPr lang="de-DE" sz="1100" smtClean="0"/>
              <a:pPr/>
              <a:t>103</a:t>
            </a:fld>
            <a:endParaRPr lang="de-DE" sz="1100" smtClean="0"/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4121955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7E39C8-E0CA-4F94-B9AA-AD3EE2C2E48B}" type="slidenum">
              <a:rPr lang="de-DE" sz="1100" smtClean="0"/>
              <a:pPr/>
              <a:t>104</a:t>
            </a:fld>
            <a:endParaRPr lang="de-DE" sz="1100" smtClean="0"/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7455066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69F032-484E-4919-A885-CF045611773B}" type="slidenum">
              <a:rPr lang="de-DE" sz="1100" smtClean="0"/>
              <a:pPr/>
              <a:t>105</a:t>
            </a:fld>
            <a:endParaRPr lang="de-DE" sz="1100" smtClean="0"/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386626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D537D3-5FA2-4AFB-B234-B170C65A66CD}" type="slidenum">
              <a:rPr lang="de-DE" sz="1100" smtClean="0"/>
              <a:pPr/>
              <a:t>106</a:t>
            </a:fld>
            <a:endParaRPr lang="de-DE" sz="1100" smtClean="0"/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8495800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366EDD4-656A-4F1A-9D1D-2928DA24A105}" type="slidenum">
              <a:rPr lang="de-DE" sz="1100" smtClean="0"/>
              <a:pPr/>
              <a:t>107</a:t>
            </a:fld>
            <a:endParaRPr lang="de-DE" sz="1100" smtClean="0"/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966124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1962FD-4CC3-4502-AEDF-3C116E55600F}" type="slidenum">
              <a:rPr lang="de-DE" sz="1100" smtClean="0"/>
              <a:pPr/>
              <a:t>108</a:t>
            </a:fld>
            <a:endParaRPr lang="de-DE" sz="1100" smtClean="0"/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1620773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B8B364A-7747-48D4-BDF6-415495296AE1}" type="slidenum">
              <a:rPr lang="de-DE" sz="1100" smtClean="0"/>
              <a:pPr/>
              <a:t>109</a:t>
            </a:fld>
            <a:endParaRPr lang="de-DE" sz="1100" smtClean="0"/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57034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09DC2F-63E9-4EE8-9FB9-5DB1FB1C1D3E}" type="slidenum">
              <a:rPr lang="de-DE" sz="1100" smtClean="0"/>
              <a:pPr/>
              <a:t>11</a:t>
            </a:fld>
            <a:endParaRPr lang="de-DE" sz="1100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6211748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771E614-2525-43CD-8881-F11A232F4FB8}" type="slidenum">
              <a:rPr lang="de-DE" sz="1100" smtClean="0"/>
              <a:pPr/>
              <a:t>110</a:t>
            </a:fld>
            <a:endParaRPr lang="de-DE" sz="1100" smtClean="0"/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0939465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BFFF368-0DA2-4472-A1F1-212EAB2E2716}" type="slidenum">
              <a:rPr lang="de-DE" sz="1100" smtClean="0"/>
              <a:pPr/>
              <a:t>111</a:t>
            </a:fld>
            <a:endParaRPr lang="de-DE" sz="1100" smtClean="0"/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5732132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B45760-CA38-492D-A205-EF1618355802}" type="slidenum">
              <a:rPr lang="de-DE" sz="1100" smtClean="0"/>
              <a:pPr/>
              <a:t>112</a:t>
            </a:fld>
            <a:endParaRPr lang="de-DE" sz="1100" smtClean="0"/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4891693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9C9C34-C17A-4721-A1E0-BD2DFA449630}" type="slidenum">
              <a:rPr lang="de-DE" sz="1100" smtClean="0"/>
              <a:pPr/>
              <a:t>113</a:t>
            </a:fld>
            <a:endParaRPr lang="de-DE" sz="1100" smtClean="0"/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1786692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F46D03-5A07-46CC-B04E-31A9E2E4F31B}" type="slidenum">
              <a:rPr lang="de-DE" sz="1100" smtClean="0"/>
              <a:pPr/>
              <a:t>114</a:t>
            </a:fld>
            <a:endParaRPr lang="de-DE" sz="1100" smtClean="0"/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7939943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59690E-3FAC-4C3B-A30D-ECC9F7A9D6A4}" type="slidenum">
              <a:rPr lang="de-DE" sz="1100" smtClean="0"/>
              <a:pPr/>
              <a:t>115</a:t>
            </a:fld>
            <a:endParaRPr lang="de-DE" sz="1100" smtClean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46174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32BBCCC-F248-4AF5-8F7E-8F636BB0AC47}" type="slidenum">
              <a:rPr lang="de-DE" sz="1100" smtClean="0"/>
              <a:pPr/>
              <a:t>116</a:t>
            </a:fld>
            <a:endParaRPr lang="de-DE" sz="1100" smtClean="0"/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5556448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E18C1F-2D63-4D16-A2FC-CEFC62A43A1D}" type="slidenum">
              <a:rPr lang="de-DE" sz="1100" smtClean="0"/>
              <a:pPr/>
              <a:t>117</a:t>
            </a:fld>
            <a:endParaRPr lang="de-DE" sz="1100" smtClean="0"/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8210971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D68FBC-83F1-4E92-BA3F-C35D445CDA5F}" type="slidenum">
              <a:rPr lang="de-DE" sz="1100" smtClean="0"/>
              <a:pPr/>
              <a:t>118</a:t>
            </a:fld>
            <a:endParaRPr lang="de-DE" sz="1100" smtClean="0"/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4460761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13F460-424D-4119-AC1B-68EFF42413B7}" type="slidenum">
              <a:rPr lang="de-DE" sz="1100" smtClean="0"/>
              <a:pPr/>
              <a:t>119</a:t>
            </a:fld>
            <a:endParaRPr lang="de-DE" sz="1100" smtClean="0"/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8564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5F5FF3-EF6C-4CA3-B464-94E89F7C0D30}" type="slidenum">
              <a:rPr lang="de-DE" sz="1100" smtClean="0"/>
              <a:pPr/>
              <a:t>12</a:t>
            </a:fld>
            <a:endParaRPr lang="de-DE" sz="1100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5579703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A4332C-24B6-4902-ADC2-F8DDEB3ECBAE}" type="slidenum">
              <a:rPr lang="de-DE" sz="1100" smtClean="0"/>
              <a:pPr/>
              <a:t>120</a:t>
            </a:fld>
            <a:endParaRPr lang="de-DE" sz="1100" smtClean="0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4899926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B293D8-9761-4AC8-A9E2-91180B6E02DA}" type="slidenum">
              <a:rPr lang="de-DE" sz="1100" smtClean="0"/>
              <a:pPr/>
              <a:t>121</a:t>
            </a:fld>
            <a:endParaRPr lang="de-DE" sz="1100" smtClean="0"/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4215054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4C256D-E0EB-41C2-9609-AF38072A0A6D}" type="slidenum">
              <a:rPr lang="de-DE" sz="1100" smtClean="0"/>
              <a:pPr/>
              <a:t>122</a:t>
            </a:fld>
            <a:endParaRPr lang="de-DE" sz="1100" smtClean="0"/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09010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B01807-F2D6-4B83-9632-F55DC5F06366}" type="slidenum">
              <a:rPr lang="de-DE" sz="1100" smtClean="0"/>
              <a:pPr/>
              <a:t>123</a:t>
            </a:fld>
            <a:endParaRPr lang="de-DE" sz="1100" smtClean="0"/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1222368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B7016E-339B-4D2E-A762-292F6E730E6F}" type="slidenum">
              <a:rPr lang="de-DE" sz="1100" smtClean="0"/>
              <a:pPr/>
              <a:t>124</a:t>
            </a:fld>
            <a:endParaRPr lang="de-DE" sz="1100" smtClean="0"/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002997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9D075E-B3F4-4AFD-9A68-7A32EC1EC284}" type="slidenum">
              <a:rPr lang="de-DE" sz="1100" smtClean="0"/>
              <a:pPr/>
              <a:t>125</a:t>
            </a:fld>
            <a:endParaRPr lang="de-DE" sz="1100" smtClean="0"/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7812167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0BF835-E4E5-48A9-AFCD-EA12F0363343}" type="slidenum">
              <a:rPr lang="de-DE" sz="1100" smtClean="0"/>
              <a:pPr/>
              <a:t>126</a:t>
            </a:fld>
            <a:endParaRPr lang="de-DE" sz="1100" smtClean="0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36934118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2E12D8-88B6-4B24-B6BF-6FDA49F10B62}" type="slidenum">
              <a:rPr lang="de-DE" sz="1100" smtClean="0"/>
              <a:pPr/>
              <a:t>127</a:t>
            </a:fld>
            <a:endParaRPr lang="de-DE" sz="1100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1771163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34FCC4-81A6-4F75-82A9-B23E4E9896E6}" type="slidenum">
              <a:rPr lang="de-DE" sz="1100" smtClean="0"/>
              <a:pPr/>
              <a:t>128</a:t>
            </a:fld>
            <a:endParaRPr lang="de-DE" sz="1100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92680119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34FCC4-81A6-4F75-82A9-B23E4E9896E6}" type="slidenum">
              <a:rPr lang="de-DE" sz="1100" smtClean="0"/>
              <a:pPr/>
              <a:t>129</a:t>
            </a:fld>
            <a:endParaRPr lang="de-DE" sz="1100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51462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481BE3-9957-4851-B4A9-22B98E145EB9}" type="slidenum">
              <a:rPr lang="de-DE" sz="1100" smtClean="0"/>
              <a:pPr/>
              <a:t>13</a:t>
            </a:fld>
            <a:endParaRPr lang="de-DE" sz="1100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1166824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76D70F-3027-4246-8D6C-9780BB3CCF67}" type="slidenum">
              <a:rPr lang="de-DE" sz="1100" smtClean="0"/>
              <a:pPr/>
              <a:t>130</a:t>
            </a:fld>
            <a:endParaRPr lang="de-DE" sz="1100" smtClean="0"/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3102696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2454CE-3900-4375-AB64-870A603DF799}" type="slidenum">
              <a:rPr lang="de-DE" sz="1100" smtClean="0"/>
              <a:pPr/>
              <a:t>131</a:t>
            </a:fld>
            <a:endParaRPr lang="de-DE" sz="1100" smtClean="0"/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051698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BDC1378-C17E-40D7-865B-672B145DF5E1}" type="slidenum">
              <a:rPr lang="de-DE" sz="1100" smtClean="0"/>
              <a:pPr/>
              <a:t>132</a:t>
            </a:fld>
            <a:endParaRPr lang="de-DE" sz="1100" smtClean="0"/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7655343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24A4D0-AD51-4B3E-A874-ECD9548B3C3E}" type="slidenum">
              <a:rPr lang="de-DE" sz="1100" smtClean="0"/>
              <a:pPr/>
              <a:t>133</a:t>
            </a:fld>
            <a:endParaRPr lang="de-DE" sz="1100" smtClean="0"/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4631959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9B7F4B-10BC-4685-A5AE-8F2E8C234527}" type="slidenum">
              <a:rPr lang="de-DE" sz="1100" smtClean="0"/>
              <a:pPr/>
              <a:t>134</a:t>
            </a:fld>
            <a:endParaRPr lang="de-DE" sz="1100" smtClean="0"/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5261071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C474F6-997C-4052-B24F-6630174DFB16}" type="slidenum">
              <a:rPr lang="de-DE" sz="1100" smtClean="0"/>
              <a:pPr/>
              <a:t>135</a:t>
            </a:fld>
            <a:endParaRPr lang="de-DE" sz="1100" smtClean="0"/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19868468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69C0FC-258E-4ECA-9DB1-225361008F9B}" type="slidenum">
              <a:rPr lang="de-DE" sz="1100" smtClean="0"/>
              <a:pPr/>
              <a:t>136</a:t>
            </a:fld>
            <a:endParaRPr lang="de-DE" sz="1100" smtClean="0"/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33256122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3E6FA4-5A56-47D3-9878-12E241BC5E78}" type="slidenum">
              <a:rPr lang="de-DE" sz="1100" smtClean="0"/>
              <a:pPr/>
              <a:t>137</a:t>
            </a:fld>
            <a:endParaRPr lang="de-DE" sz="1100" smtClean="0"/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7906741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69B7B6-7A2E-4D89-B121-42580E22EC36}" type="slidenum">
              <a:rPr lang="de-DE" sz="1100" smtClean="0"/>
              <a:pPr/>
              <a:t>138</a:t>
            </a:fld>
            <a:endParaRPr lang="de-DE" sz="1100" smtClean="0"/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2193816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FA5672-C0BE-4EB1-86A0-D2708103D546}" type="slidenum">
              <a:rPr lang="de-DE" sz="1100" smtClean="0"/>
              <a:pPr/>
              <a:t>139</a:t>
            </a:fld>
            <a:endParaRPr lang="de-DE" sz="1100" smtClean="0"/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74529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1050C4-7713-40ED-A1A5-81875488B23D}" type="slidenum">
              <a:rPr lang="de-DE" sz="1100" smtClean="0"/>
              <a:pPr/>
              <a:t>14</a:t>
            </a:fld>
            <a:endParaRPr lang="de-DE" sz="1100" smtClean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96871822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41695D-EE91-49A7-B599-9B601435A16F}" type="slidenum">
              <a:rPr lang="de-DE" sz="1100" smtClean="0"/>
              <a:pPr/>
              <a:t>140</a:t>
            </a:fld>
            <a:endParaRPr lang="de-DE" sz="1100" smtClean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6318938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1708584-DB93-42E6-9929-CCAB136681FA}" type="slidenum">
              <a:rPr lang="de-DE" sz="1100" smtClean="0"/>
              <a:pPr/>
              <a:t>141</a:t>
            </a:fld>
            <a:endParaRPr lang="de-DE" sz="1100" smtClean="0"/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09718323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B0D95E0-ECF2-4B59-844B-368DC9FE5BFD}" type="slidenum">
              <a:rPr lang="de-DE" sz="1100" smtClean="0"/>
              <a:pPr/>
              <a:t>142</a:t>
            </a:fld>
            <a:endParaRPr lang="de-DE" sz="1100" smtClean="0"/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8992325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027820-BFF8-4BBA-8266-6E1CEF1574E5}" type="slidenum">
              <a:rPr lang="de-DE" sz="1100" smtClean="0"/>
              <a:pPr/>
              <a:t>143</a:t>
            </a:fld>
            <a:endParaRPr lang="de-DE" sz="1100" smtClean="0"/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04885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C992EE-5B4D-4237-9556-34ACB9EDE33A}" type="slidenum">
              <a:rPr lang="de-DE" sz="1100" smtClean="0"/>
              <a:pPr/>
              <a:t>144</a:t>
            </a:fld>
            <a:endParaRPr lang="de-DE" sz="1100" smtClean="0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64200191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A2F167-C51D-4D1C-940D-863CBE00119E}" type="slidenum">
              <a:rPr lang="de-DE" sz="1100" smtClean="0"/>
              <a:pPr/>
              <a:t>145</a:t>
            </a:fld>
            <a:endParaRPr lang="de-DE" sz="1100" smtClean="0"/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2051244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B3BE6E-5EB9-481A-A231-198A12D5CDDC}" type="slidenum">
              <a:rPr lang="de-DE" sz="1100" smtClean="0"/>
              <a:pPr/>
              <a:t>146</a:t>
            </a:fld>
            <a:endParaRPr lang="de-DE" sz="1100" smtClean="0"/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15613830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5723A9-312E-4B5D-955F-2FE7445955AB}" type="slidenum">
              <a:rPr lang="de-DE" sz="1100" smtClean="0"/>
              <a:pPr/>
              <a:t>147</a:t>
            </a:fld>
            <a:endParaRPr lang="de-DE" sz="1100" smtClean="0"/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0483437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14795B-3131-41A0-895D-A6811AD99061}" type="slidenum">
              <a:rPr lang="de-DE" sz="1100" smtClean="0"/>
              <a:pPr/>
              <a:t>148</a:t>
            </a:fld>
            <a:endParaRPr lang="de-DE" sz="1100" smtClean="0"/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6356081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3B46B1-FAA1-48E5-A7DA-D614344F2FF0}" type="slidenum">
              <a:rPr lang="de-DE" sz="1100" smtClean="0"/>
              <a:pPr/>
              <a:t>149</a:t>
            </a:fld>
            <a:endParaRPr lang="de-DE" sz="1100" smtClean="0"/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34239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12044FB-1A0A-4FC1-A408-6D79B1D48584}" type="slidenum">
              <a:rPr lang="de-DE" sz="1100" smtClean="0"/>
              <a:pPr/>
              <a:t>15</a:t>
            </a:fld>
            <a:endParaRPr lang="de-DE" sz="1100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2918912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00B547-DDED-410A-9AF8-D783091DDAEA}" type="slidenum">
              <a:rPr lang="de-DE" sz="1100" smtClean="0"/>
              <a:pPr/>
              <a:t>150</a:t>
            </a:fld>
            <a:endParaRPr lang="de-DE" sz="1100" smtClean="0"/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68240943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CDDB2C-3A4D-4601-AA19-178F9203D248}" type="slidenum">
              <a:rPr lang="de-DE" sz="1100" smtClean="0"/>
              <a:pPr/>
              <a:t>151</a:t>
            </a:fld>
            <a:endParaRPr lang="de-DE" sz="1100" smtClean="0"/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72151026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3B6EADF-8017-4F4A-9145-2B9C243CAE43}" type="slidenum">
              <a:rPr lang="de-DE" sz="1100" smtClean="0"/>
              <a:pPr/>
              <a:t>152</a:t>
            </a:fld>
            <a:endParaRPr lang="de-DE" sz="1100" smtClean="0"/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60679078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D14140-C314-4F67-B79B-62CF072A6C38}" type="slidenum">
              <a:rPr lang="de-DE" sz="1100" smtClean="0"/>
              <a:pPr/>
              <a:t>153</a:t>
            </a:fld>
            <a:endParaRPr lang="de-DE" sz="1100" smtClean="0"/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27541183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333433-EEBE-48E6-A6CF-CF2721456A0D}" type="slidenum">
              <a:rPr lang="de-DE" sz="1100" smtClean="0"/>
              <a:pPr/>
              <a:t>154</a:t>
            </a:fld>
            <a:endParaRPr lang="de-DE" sz="1100" smtClean="0"/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40237949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4E367F-0F7D-4DD7-8DC8-999159948836}" type="slidenum">
              <a:rPr lang="de-DE" sz="1100" smtClean="0"/>
              <a:pPr/>
              <a:t>155</a:t>
            </a:fld>
            <a:endParaRPr lang="de-DE" sz="1100" smtClean="0"/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006176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1D7FE3-6F0E-4883-998A-0C5C18D4D3B8}" type="slidenum">
              <a:rPr lang="de-DE" sz="1100" smtClean="0"/>
              <a:pPr/>
              <a:t>156</a:t>
            </a:fld>
            <a:endParaRPr lang="de-DE" sz="1100" smtClean="0"/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47932869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FC1F77-E132-4C1D-BBD8-F5CCB74716EE}" type="slidenum">
              <a:rPr lang="de-DE" sz="1100" smtClean="0"/>
              <a:pPr/>
              <a:t>157</a:t>
            </a:fld>
            <a:endParaRPr lang="de-DE" sz="1100" smtClean="0"/>
          </a:p>
        </p:txBody>
      </p:sp>
      <p:sp>
        <p:nvSpPr>
          <p:cNvPr id="39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75165936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802DE44-0ABE-4D88-A5E7-D91A42AE1DF7}" type="slidenum">
              <a:rPr lang="de-DE" sz="1100" smtClean="0"/>
              <a:pPr/>
              <a:t>158</a:t>
            </a:fld>
            <a:endParaRPr lang="de-DE" sz="1100" smtClean="0"/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8885479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36B4AE3-DE91-4BC2-AC5F-C5A0EF0AC8DD}" type="slidenum">
              <a:rPr lang="de-DE" sz="1100" smtClean="0"/>
              <a:pPr/>
              <a:t>159</a:t>
            </a:fld>
            <a:endParaRPr lang="de-DE" sz="1100" smtClean="0"/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11121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3E5AB06-0CF1-44C1-B209-66D897EDB871}" type="slidenum">
              <a:rPr lang="de-DE" sz="1100" smtClean="0"/>
              <a:pPr/>
              <a:t>16</a:t>
            </a:fld>
            <a:endParaRPr lang="de-DE" sz="1100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193748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106469-A4CA-45EB-AFEE-D44107F30792}" type="slidenum">
              <a:rPr lang="de-DE" sz="1100" smtClean="0"/>
              <a:pPr/>
              <a:t>160</a:t>
            </a:fld>
            <a:endParaRPr lang="de-DE" sz="1100" smtClean="0"/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52036937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623AA5-23F8-4896-B166-BF0D04142432}" type="slidenum">
              <a:rPr lang="de-DE" sz="1100" smtClean="0"/>
              <a:pPr/>
              <a:t>161</a:t>
            </a:fld>
            <a:endParaRPr lang="de-DE" sz="1100" smtClean="0"/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33382388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39F852-761A-4D3D-88EC-FEAF8154E7FB}" type="slidenum">
              <a:rPr lang="de-DE" sz="1100" smtClean="0"/>
              <a:pPr/>
              <a:t>162</a:t>
            </a:fld>
            <a:endParaRPr lang="de-DE" sz="1100" smtClean="0"/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86745066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26EA1D-ED14-4A34-82A9-C2B5E5F3D721}" type="slidenum">
              <a:rPr lang="de-DE" sz="1100" smtClean="0"/>
              <a:pPr/>
              <a:t>163</a:t>
            </a:fld>
            <a:endParaRPr lang="de-DE" sz="1100" smtClean="0"/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48458299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C454AF-9884-49EA-A822-1C767FE1D8FB}" type="slidenum">
              <a:rPr lang="de-DE" sz="1100" smtClean="0"/>
              <a:pPr/>
              <a:t>164</a:t>
            </a:fld>
            <a:endParaRPr lang="de-DE" sz="1100" smtClean="0"/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6791641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2C09938-1AA6-440C-BA70-0D6CFC36A7AF}" type="slidenum">
              <a:rPr lang="de-DE" sz="1100" smtClean="0"/>
              <a:pPr/>
              <a:t>165</a:t>
            </a:fld>
            <a:endParaRPr lang="de-DE" sz="1100" smtClean="0"/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7159377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B48BFC-E4D0-4CFA-BD11-ACC1621E2CA3}" type="slidenum">
              <a:rPr lang="de-DE" sz="1100" smtClean="0"/>
              <a:pPr/>
              <a:t>166</a:t>
            </a:fld>
            <a:endParaRPr lang="de-DE" sz="1100" smtClean="0"/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25717446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25E1F2-978B-4EA2-8C45-D70C863DBD22}" type="slidenum">
              <a:rPr lang="de-DE" sz="1100" smtClean="0"/>
              <a:pPr/>
              <a:t>167</a:t>
            </a:fld>
            <a:endParaRPr lang="de-DE" sz="1100" smtClean="0"/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9131266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132304-D091-4817-A1BF-56BFE21A2521}" type="slidenum">
              <a:rPr lang="de-DE" sz="1100" smtClean="0"/>
              <a:pPr/>
              <a:t>168</a:t>
            </a:fld>
            <a:endParaRPr lang="de-DE" sz="1100" smtClean="0"/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84454141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94B280-F919-40D2-9191-6A87C3935DA0}" type="slidenum">
              <a:rPr lang="de-DE" sz="1100" smtClean="0"/>
              <a:pPr/>
              <a:t>169</a:t>
            </a:fld>
            <a:endParaRPr lang="de-DE" sz="1100" smtClean="0"/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13224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3E4349-A993-4161-973B-BE63AE903797}" type="slidenum">
              <a:rPr lang="de-DE" sz="1100" smtClean="0"/>
              <a:pPr/>
              <a:t>17</a:t>
            </a:fld>
            <a:endParaRPr lang="de-DE" sz="1100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7899495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B0283A9-6E44-4EE8-8F99-A6C6CFC10197}" type="slidenum">
              <a:rPr lang="de-DE" sz="1100" smtClean="0"/>
              <a:pPr/>
              <a:t>170</a:t>
            </a:fld>
            <a:endParaRPr lang="de-DE" sz="1100" smtClean="0"/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82174885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876893-CC7B-44F4-A788-3B8248EDB170}" type="slidenum">
              <a:rPr lang="de-DE" sz="1100" smtClean="0"/>
              <a:pPr/>
              <a:t>171</a:t>
            </a:fld>
            <a:endParaRPr lang="de-DE" sz="1100" smtClean="0"/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33060699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7D25BA-0A2C-4D2D-961E-2F3AAA69328A}" type="slidenum">
              <a:rPr lang="de-DE" sz="1100" smtClean="0"/>
              <a:pPr/>
              <a:t>172</a:t>
            </a:fld>
            <a:endParaRPr lang="de-DE" sz="1100" smtClean="0"/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88083435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8EA9AC-0861-4378-804B-E41E086A51EE}" type="slidenum">
              <a:rPr lang="de-DE" sz="1100" smtClean="0"/>
              <a:pPr/>
              <a:t>173</a:t>
            </a:fld>
            <a:endParaRPr lang="de-DE" sz="1100" smtClean="0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15086974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4F0E11-2FF2-43D2-BC4A-195794F19030}" type="slidenum">
              <a:rPr lang="de-DE" sz="1100" smtClean="0"/>
              <a:pPr/>
              <a:t>174</a:t>
            </a:fld>
            <a:endParaRPr lang="de-DE" sz="1100" smtClean="0"/>
          </a:p>
        </p:txBody>
      </p:sp>
      <p:sp>
        <p:nvSpPr>
          <p:cNvPr id="418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66124269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374155-ECC2-456F-B126-67B294CF46EB}" type="slidenum">
              <a:rPr lang="de-DE" sz="1100" smtClean="0"/>
              <a:pPr/>
              <a:t>175</a:t>
            </a:fld>
            <a:endParaRPr lang="de-DE" sz="1100" smtClean="0"/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8914234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20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F13892-A359-484E-926A-8CF099AA184A}" type="slidenum">
              <a:rPr lang="de-DE" sz="1100" smtClean="0"/>
              <a:pPr/>
              <a:t>176</a:t>
            </a:fld>
            <a:endParaRPr lang="de-DE" sz="1100" smtClean="0"/>
          </a:p>
        </p:txBody>
      </p:sp>
    </p:spTree>
    <p:extLst>
      <p:ext uri="{BB962C8B-B14F-4D97-AF65-F5344CB8AC3E}">
        <p14:creationId xmlns:p14="http://schemas.microsoft.com/office/powerpoint/2010/main" val="1670120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6572D6-364A-405F-BF89-31743F9D826A}" type="slidenum">
              <a:rPr lang="de-DE" sz="1100" smtClean="0"/>
              <a:pPr/>
              <a:t>18</a:t>
            </a:fld>
            <a:endParaRPr lang="de-DE" sz="1100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1068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39C8238-7021-4C69-A923-4FF8887DF4F0}" type="slidenum">
              <a:rPr lang="de-DE" sz="1100" smtClean="0"/>
              <a:pPr/>
              <a:t>19</a:t>
            </a:fld>
            <a:endParaRPr lang="de-DE" sz="1100" smtClean="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6917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2653692-FB61-432E-92AB-C74EC4344009}" type="slidenum">
              <a:rPr lang="de-DE" sz="1100" smtClean="0"/>
              <a:pPr/>
              <a:t>2</a:t>
            </a:fld>
            <a:endParaRPr lang="de-DE" sz="1100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53047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0D83ACF-FECE-4210-987B-8325C9360D97}" type="slidenum">
              <a:rPr lang="de-DE" sz="1100" smtClean="0"/>
              <a:pPr/>
              <a:t>20</a:t>
            </a:fld>
            <a:endParaRPr lang="de-DE" sz="1100" smtClean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44736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31E6AE-BEAF-496C-A8B0-3D720B7D06DF}" type="slidenum">
              <a:rPr lang="de-DE" sz="1100" smtClean="0"/>
              <a:pPr/>
              <a:t>21</a:t>
            </a:fld>
            <a:endParaRPr lang="de-DE" sz="1100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9645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6B19E2-FD76-4321-82E0-0B947B7B590C}" type="slidenum">
              <a:rPr lang="de-DE" sz="1100" smtClean="0"/>
              <a:pPr/>
              <a:t>22</a:t>
            </a:fld>
            <a:endParaRPr lang="de-DE" sz="1100" smtClean="0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17021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0AC6FE-AEEC-4F0C-BC5B-D02377615B82}" type="slidenum">
              <a:rPr lang="de-DE" sz="1100" smtClean="0"/>
              <a:pPr/>
              <a:t>23</a:t>
            </a:fld>
            <a:endParaRPr lang="de-DE" sz="1100" smtClean="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3977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0BF835-E4E5-48A9-AFCD-EA12F0363343}" type="slidenum">
              <a:rPr lang="de-DE" sz="1100" smtClean="0"/>
              <a:pPr/>
              <a:t>24</a:t>
            </a:fld>
            <a:endParaRPr lang="de-DE" sz="1100" smtClean="0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22136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2E12D8-88B6-4B24-B6BF-6FDA49F10B62}" type="slidenum">
              <a:rPr lang="de-DE" sz="1100" smtClean="0"/>
              <a:pPr/>
              <a:t>25</a:t>
            </a:fld>
            <a:endParaRPr lang="de-DE" sz="1100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45763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34FCC4-81A6-4F75-82A9-B23E4E9896E6}" type="slidenum">
              <a:rPr lang="de-DE" sz="1100" smtClean="0"/>
              <a:pPr/>
              <a:t>26</a:t>
            </a:fld>
            <a:endParaRPr lang="de-DE" sz="1100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97981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34FCC4-81A6-4F75-82A9-B23E4E9896E6}" type="slidenum">
              <a:rPr lang="de-DE" sz="1100" smtClean="0"/>
              <a:pPr/>
              <a:t>27</a:t>
            </a:fld>
            <a:endParaRPr lang="de-DE" sz="1100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27518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ACEF56-EAB3-42F8-8F0C-71FFB94D4B2A}" type="slidenum">
              <a:rPr lang="de-DE" sz="1100" smtClean="0"/>
              <a:pPr/>
              <a:t>28</a:t>
            </a:fld>
            <a:endParaRPr lang="de-DE" sz="1100" smtClean="0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45888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CA96C7-586D-448F-8BC8-C39B556FD1C6}" type="slidenum">
              <a:rPr lang="de-DE" sz="1100" smtClean="0"/>
              <a:pPr/>
              <a:t>29</a:t>
            </a:fld>
            <a:endParaRPr lang="de-DE" sz="1100" smtClean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5396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7755D4-42DC-43A0-B1A1-997D879BB65A}" type="slidenum">
              <a:rPr lang="de-DE" sz="1100" smtClean="0"/>
              <a:pPr/>
              <a:t>3</a:t>
            </a:fld>
            <a:endParaRPr lang="de-DE" sz="1100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06596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745038-ED49-4920-9025-6F9D90DF629D}" type="slidenum">
              <a:rPr lang="de-DE" sz="1100" smtClean="0"/>
              <a:pPr/>
              <a:t>30</a:t>
            </a:fld>
            <a:endParaRPr lang="de-DE" sz="1100" smtClean="0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868159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38EC915-4D63-4CCC-B27F-E40AB0209F0D}" type="slidenum">
              <a:rPr lang="de-DE" sz="1100" smtClean="0"/>
              <a:pPr/>
              <a:t>31</a:t>
            </a:fld>
            <a:endParaRPr lang="de-DE" sz="1100" smtClean="0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656489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66BC9-A2BC-4B1A-9E33-E71BD795E419}" type="slidenum">
              <a:rPr lang="de-DE" sz="1100" smtClean="0"/>
              <a:pPr/>
              <a:t>32</a:t>
            </a:fld>
            <a:endParaRPr lang="de-DE" sz="1100" smtClean="0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84349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66BC9-A2BC-4B1A-9E33-E71BD795E419}" type="slidenum">
              <a:rPr lang="de-DE" sz="1100" smtClean="0"/>
              <a:pPr/>
              <a:t>33</a:t>
            </a:fld>
            <a:endParaRPr lang="de-DE" sz="1100" smtClean="0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267236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76F57E7-A24B-488A-AFCD-DACB6C8AE068}" type="slidenum">
              <a:rPr lang="de-DE" sz="1100" smtClean="0"/>
              <a:pPr/>
              <a:t>34</a:t>
            </a:fld>
            <a:endParaRPr lang="de-DE" sz="1100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34918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D9E626-B70F-4075-8B8E-EB5C0D6FAA6C}" type="slidenum">
              <a:rPr lang="de-DE" sz="1100" smtClean="0"/>
              <a:pPr/>
              <a:t>35</a:t>
            </a:fld>
            <a:endParaRPr lang="de-DE" sz="1100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167240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6028220-AE3A-45A7-9B33-D72119D07B35}" type="slidenum">
              <a:rPr lang="de-DE" sz="1100" smtClean="0"/>
              <a:pPr/>
              <a:t>36</a:t>
            </a:fld>
            <a:endParaRPr lang="de-DE" sz="1100" smtClean="0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512746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B6B21E-9F2D-4971-9C10-E8CD4FAD20D1}" type="slidenum">
              <a:rPr lang="de-DE" sz="1100" smtClean="0"/>
              <a:pPr/>
              <a:t>37</a:t>
            </a:fld>
            <a:endParaRPr lang="de-DE" sz="1100" smtClean="0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544959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B505B5-BE8C-450A-9ABF-8A0EFF62DC55}" type="slidenum">
              <a:rPr lang="de-DE" sz="1100" smtClean="0"/>
              <a:pPr/>
              <a:t>38</a:t>
            </a:fld>
            <a:endParaRPr lang="de-DE" sz="1100" smtClean="0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892290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912241-5470-44A3-B8AD-5DDAA6E51240}" type="slidenum">
              <a:rPr lang="de-DE" sz="1100" smtClean="0"/>
              <a:pPr/>
              <a:t>39</a:t>
            </a:fld>
            <a:endParaRPr lang="de-DE" sz="1100" smtClean="0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8603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9E59B1-C2EE-4662-822F-EF9394BAFB49}" type="slidenum">
              <a:rPr lang="de-DE" sz="1100" smtClean="0"/>
              <a:pPr/>
              <a:t>4</a:t>
            </a:fld>
            <a:endParaRPr lang="de-DE" sz="1100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202648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066359-B857-43C6-B06D-EF35D4C96725}" type="slidenum">
              <a:rPr lang="de-DE" sz="1100" smtClean="0"/>
              <a:pPr/>
              <a:t>40</a:t>
            </a:fld>
            <a:endParaRPr lang="de-DE" sz="1100" smtClean="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524193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CEFE411-CE49-480D-AEEC-69681ADC587C}" type="slidenum">
              <a:rPr lang="de-DE" sz="1100" smtClean="0"/>
              <a:pPr/>
              <a:t>41</a:t>
            </a:fld>
            <a:endParaRPr lang="de-DE" sz="1100" smtClean="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454495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EAF92D-BEE3-40B3-9963-2C2CA4310E7D}" type="slidenum">
              <a:rPr lang="de-DE" sz="1100" smtClean="0"/>
              <a:pPr/>
              <a:t>42</a:t>
            </a:fld>
            <a:endParaRPr lang="de-DE" sz="1100" smtClean="0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109875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52AC42-4ACA-4687-9F13-1E6F5437D876}" type="slidenum">
              <a:rPr lang="de-DE" sz="1100" smtClean="0"/>
              <a:pPr/>
              <a:t>43</a:t>
            </a:fld>
            <a:endParaRPr lang="de-DE" sz="1100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381382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137302-FDC0-44C7-86F1-C81D57514EC7}" type="slidenum">
              <a:rPr lang="de-DE" sz="1100" smtClean="0"/>
              <a:pPr/>
              <a:t>44</a:t>
            </a:fld>
            <a:endParaRPr lang="de-DE" sz="1100" smtClean="0"/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241930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BD2E6E-32C7-470E-9FF3-BCD4F7FA303E}" type="slidenum">
              <a:rPr lang="de-DE" sz="1100" smtClean="0"/>
              <a:pPr/>
              <a:t>45</a:t>
            </a:fld>
            <a:endParaRPr lang="de-DE" sz="1100" smtClean="0"/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00751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4F32AD-944E-43DE-B4C1-9B4C0A68938B}" type="slidenum">
              <a:rPr lang="de-DE" sz="1100" smtClean="0"/>
              <a:pPr/>
              <a:t>46</a:t>
            </a:fld>
            <a:endParaRPr lang="de-DE" sz="1100" smtClean="0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058482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DA3D21-E09E-48E3-9DF6-0C00A6F47A9D}" type="slidenum">
              <a:rPr lang="de-DE" sz="1100" smtClean="0"/>
              <a:pPr/>
              <a:t>47</a:t>
            </a:fld>
            <a:endParaRPr lang="de-DE" sz="1100" smtClean="0"/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37029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999D0D0-2294-48F9-AA6F-7CF8B1CA4517}" type="slidenum">
              <a:rPr lang="de-DE" sz="1100" smtClean="0"/>
              <a:pPr/>
              <a:t>48</a:t>
            </a:fld>
            <a:endParaRPr lang="de-DE" sz="1100" smtClean="0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897537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406A47-5B8A-4ECC-B187-1F05E23FF945}" type="slidenum">
              <a:rPr lang="de-DE" sz="1100" smtClean="0"/>
              <a:pPr/>
              <a:t>49</a:t>
            </a:fld>
            <a:endParaRPr lang="de-DE" sz="1100" smtClean="0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91797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A67A76D-08AE-478C-8414-4010421D0686}" type="slidenum">
              <a:rPr lang="de-DE" sz="1100" smtClean="0"/>
              <a:pPr/>
              <a:t>5</a:t>
            </a:fld>
            <a:endParaRPr lang="de-DE" sz="1100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15423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B17C62-CDD4-4981-AEB1-53FFC664447D}" type="slidenum">
              <a:rPr lang="de-DE" sz="1100" smtClean="0"/>
              <a:pPr/>
              <a:t>50</a:t>
            </a:fld>
            <a:endParaRPr lang="de-DE" sz="1100" smtClean="0"/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19899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DA3157-02BF-4820-BC81-EBD767535B2A}" type="slidenum">
              <a:rPr lang="de-DE" sz="1100" smtClean="0"/>
              <a:pPr/>
              <a:t>51</a:t>
            </a:fld>
            <a:endParaRPr lang="de-DE" sz="1100" smtClean="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00802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A27DCB7-09F5-469C-B33A-F383B6C8D33E}" type="slidenum">
              <a:rPr lang="de-DE" sz="1100" smtClean="0"/>
              <a:pPr/>
              <a:t>52</a:t>
            </a:fld>
            <a:endParaRPr lang="de-DE" sz="1100" smtClean="0"/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755393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73EABD-8F82-4A98-8884-7F5DD3B56EC0}" type="slidenum">
              <a:rPr lang="de-DE" sz="1100" smtClean="0"/>
              <a:pPr/>
              <a:t>53</a:t>
            </a:fld>
            <a:endParaRPr lang="de-DE" sz="1100" smtClean="0"/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992514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8B343B-7C0E-4A19-9F9B-DD4C1F8189E0}" type="slidenum">
              <a:rPr lang="de-DE" sz="1100" smtClean="0"/>
              <a:pPr/>
              <a:t>54</a:t>
            </a:fld>
            <a:endParaRPr lang="de-DE" sz="1100" smtClean="0"/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28417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1D860A-A35D-4882-B6A8-622FC83715AB}" type="slidenum">
              <a:rPr lang="de-DE" sz="1100" smtClean="0"/>
              <a:pPr/>
              <a:t>55</a:t>
            </a:fld>
            <a:endParaRPr lang="de-DE" sz="1100" smtClean="0"/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440521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3856FB-909C-4C01-ABEA-1E2CC0561459}" type="slidenum">
              <a:rPr lang="de-DE" sz="1100" smtClean="0"/>
              <a:pPr/>
              <a:t>56</a:t>
            </a:fld>
            <a:endParaRPr lang="de-DE" sz="1100" smtClean="0"/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511498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FE7DD4-DA35-4483-B4D6-AD4789EF46B1}" type="slidenum">
              <a:rPr lang="de-DE" sz="1100" smtClean="0"/>
              <a:pPr/>
              <a:t>57</a:t>
            </a:fld>
            <a:endParaRPr lang="de-DE" sz="1100" smtClean="0"/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10805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C2579D-EFBC-4672-8AF7-A72252DB9EB7}" type="slidenum">
              <a:rPr lang="de-DE" sz="1100" smtClean="0"/>
              <a:pPr/>
              <a:t>58</a:t>
            </a:fld>
            <a:endParaRPr lang="de-DE" sz="1100" smtClean="0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931811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92A6DA9-8FED-4035-B8EF-2E18BE948C81}" type="slidenum">
              <a:rPr lang="de-DE" sz="1100" smtClean="0"/>
              <a:pPr/>
              <a:t>59</a:t>
            </a:fld>
            <a:endParaRPr lang="de-DE" sz="1100" smtClean="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2325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2252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A1CD2BA-4AF5-4194-BF11-0D3F8BC5E0C1}" type="slidenum">
              <a:rPr lang="de-DE" sz="1100" smtClean="0"/>
              <a:pPr/>
              <a:t>6</a:t>
            </a:fld>
            <a:endParaRPr lang="de-DE" sz="1100" smtClean="0"/>
          </a:p>
        </p:txBody>
      </p:sp>
    </p:spTree>
    <p:extLst>
      <p:ext uri="{BB962C8B-B14F-4D97-AF65-F5344CB8AC3E}">
        <p14:creationId xmlns:p14="http://schemas.microsoft.com/office/powerpoint/2010/main" val="6080124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8C1F44-DBF2-4C12-B367-D42A4672D9F0}" type="slidenum">
              <a:rPr lang="de-DE" sz="1100" smtClean="0"/>
              <a:pPr/>
              <a:t>60</a:t>
            </a:fld>
            <a:endParaRPr lang="de-DE" sz="1100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070902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316141-503E-4F33-834A-4A82A6EBAFFF}" type="slidenum">
              <a:rPr lang="de-DE" sz="1100" smtClean="0"/>
              <a:pPr/>
              <a:t>61</a:t>
            </a:fld>
            <a:endParaRPr lang="de-DE" sz="110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804712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BC9CAA-3D0D-4246-969E-001D264054F1}" type="slidenum">
              <a:rPr lang="de-DE" sz="1100" smtClean="0"/>
              <a:pPr/>
              <a:t>62</a:t>
            </a:fld>
            <a:endParaRPr lang="de-DE" sz="1100" smtClean="0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792458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5534CA-264C-480F-879A-55FE6B5C8E30}" type="slidenum">
              <a:rPr lang="de-DE" sz="1100" smtClean="0"/>
              <a:pPr/>
              <a:t>63</a:t>
            </a:fld>
            <a:endParaRPr lang="de-DE" sz="1100" smtClean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345509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5BCA1D-87C6-4197-98FC-E819DB303DF4}" type="slidenum">
              <a:rPr lang="de-DE" sz="1100" smtClean="0"/>
              <a:pPr/>
              <a:t>64</a:t>
            </a:fld>
            <a:endParaRPr lang="de-DE" sz="1100" smtClean="0"/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9820078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77D4E8-1CC4-469E-BCF8-8DA71A9426FA}" type="slidenum">
              <a:rPr lang="de-DE" sz="1100" smtClean="0"/>
              <a:pPr/>
              <a:t>65</a:t>
            </a:fld>
            <a:endParaRPr lang="de-DE" sz="1100" smtClean="0"/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122098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C7EB37-270F-40FA-9A67-BFE3ACC8DFCA}" type="slidenum">
              <a:rPr lang="de-DE" sz="1100" smtClean="0"/>
              <a:pPr/>
              <a:t>66</a:t>
            </a:fld>
            <a:endParaRPr lang="de-DE" sz="1100" smtClean="0"/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870307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32C45B-8333-42F8-9157-41BB59E00795}" type="slidenum">
              <a:rPr lang="de-DE" sz="1100" smtClean="0"/>
              <a:pPr/>
              <a:t>67</a:t>
            </a:fld>
            <a:endParaRPr lang="de-DE" sz="1100" smtClean="0"/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8155654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0A8A71-C390-4744-A4F6-8FC7D1828B71}" type="slidenum">
              <a:rPr lang="de-DE" sz="1100" smtClean="0"/>
              <a:pPr/>
              <a:t>68</a:t>
            </a:fld>
            <a:endParaRPr lang="de-DE" sz="1100" smtClean="0"/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312700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4465A1C-9EEF-4F89-A9B3-823833AC7D02}" type="slidenum">
              <a:rPr lang="de-DE" sz="1100" smtClean="0"/>
              <a:pPr/>
              <a:t>69</a:t>
            </a:fld>
            <a:endParaRPr lang="de-DE" sz="1100" smtClean="0"/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6233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B44C64-5535-467E-AA14-59CB8953242A}" type="slidenum">
              <a:rPr lang="de-DE" sz="1100" smtClean="0"/>
              <a:pPr/>
              <a:t>7</a:t>
            </a:fld>
            <a:endParaRPr lang="de-DE" sz="1100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8216220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5EAA900-CB17-48CC-9BA1-7EBDFBF09D2E}" type="slidenum">
              <a:rPr lang="de-DE" sz="1100" smtClean="0"/>
              <a:pPr/>
              <a:t>70</a:t>
            </a:fld>
            <a:endParaRPr lang="de-DE" sz="1100" smtClean="0"/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533372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C34D019-CB05-4645-A5C9-DED738B1E0AB}" type="slidenum">
              <a:rPr lang="de-DE" sz="1100" smtClean="0"/>
              <a:pPr/>
              <a:t>71</a:t>
            </a:fld>
            <a:endParaRPr lang="de-DE" sz="1100" smtClean="0"/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06701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602944-04B4-49CA-AB25-EDABEFB45C2F}" type="slidenum">
              <a:rPr lang="de-DE" sz="1100" smtClean="0"/>
              <a:pPr/>
              <a:t>72</a:t>
            </a:fld>
            <a:endParaRPr lang="de-DE" sz="1100" smtClean="0"/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6402924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00E3EA3-498C-4F80-B336-FE6159314B8F}" type="slidenum">
              <a:rPr lang="de-DE" sz="1100" smtClean="0"/>
              <a:pPr/>
              <a:t>73</a:t>
            </a:fld>
            <a:endParaRPr lang="de-DE" sz="1100" smtClean="0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6523067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46083C3-F8E9-472B-B3F9-D4CBEA989691}" type="slidenum">
              <a:rPr lang="de-DE" sz="1100" smtClean="0"/>
              <a:pPr/>
              <a:t>74</a:t>
            </a:fld>
            <a:endParaRPr lang="de-DE" sz="1100" smtClean="0"/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8044969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29A0E2-8436-40E9-9891-2F07A5DC2F39}" type="slidenum">
              <a:rPr lang="de-DE" sz="1100" smtClean="0"/>
              <a:pPr/>
              <a:t>75</a:t>
            </a:fld>
            <a:endParaRPr lang="de-DE" sz="1100" smtClean="0"/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599895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ECD04F-B915-421E-98D1-602F959FCC20}" type="slidenum">
              <a:rPr lang="de-DE" sz="1100" smtClean="0"/>
              <a:pPr/>
              <a:t>76</a:t>
            </a:fld>
            <a:endParaRPr lang="de-DE" sz="1100" smtClean="0"/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0266785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D50839D-051C-46F6-A246-743EF8DFD189}" type="slidenum">
              <a:rPr lang="de-DE" sz="1100" smtClean="0"/>
              <a:pPr/>
              <a:t>77</a:t>
            </a:fld>
            <a:endParaRPr lang="de-DE" sz="1100" smtClean="0"/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4661525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DB5E45-612A-4638-BEAE-29C305D37CEB}" type="slidenum">
              <a:rPr lang="de-DE" sz="1100" smtClean="0"/>
              <a:pPr/>
              <a:t>78</a:t>
            </a:fld>
            <a:endParaRPr lang="de-DE" sz="1100" smtClean="0"/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441340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2DDF83-FD69-43F7-8F1F-698396CED523}" type="slidenum">
              <a:rPr lang="de-DE" sz="1100" smtClean="0"/>
              <a:pPr/>
              <a:t>79</a:t>
            </a:fld>
            <a:endParaRPr lang="de-DE" sz="1100" smtClean="0"/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4458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3A0DFA-C2DE-4CB2-84F2-9F29FBA97215}" type="slidenum">
              <a:rPr lang="de-DE" sz="1100" smtClean="0"/>
              <a:pPr/>
              <a:t>8</a:t>
            </a:fld>
            <a:endParaRPr lang="de-DE" sz="1100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7495337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9046C17-021D-44E9-9634-7CFB297C0B5C}" type="slidenum">
              <a:rPr lang="de-DE" sz="1100" smtClean="0"/>
              <a:pPr/>
              <a:t>80</a:t>
            </a:fld>
            <a:endParaRPr lang="de-DE" sz="1100" smtClean="0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2409175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9BB75B-B7A9-4F4A-951D-E917A55FFE84}" type="slidenum">
              <a:rPr lang="de-DE" sz="1100" smtClean="0"/>
              <a:pPr/>
              <a:t>81</a:t>
            </a:fld>
            <a:endParaRPr lang="de-DE" sz="1100" smtClean="0"/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2713418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A6067E-3FCA-496B-950F-BDABFD7AB823}" type="slidenum">
              <a:rPr lang="de-DE" sz="1100" smtClean="0"/>
              <a:pPr/>
              <a:t>82</a:t>
            </a:fld>
            <a:endParaRPr lang="de-DE" sz="1100" smtClean="0"/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6586721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A61E64-6B9C-47F4-A83A-4ECB8306E000}" type="slidenum">
              <a:rPr lang="de-DE" sz="1100" smtClean="0"/>
              <a:pPr/>
              <a:t>83</a:t>
            </a:fld>
            <a:endParaRPr lang="de-DE" sz="1100" smtClean="0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9964374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59CCDB-FF35-4638-996A-7170BF86A2AE}" type="slidenum">
              <a:rPr lang="de-DE" sz="1100" smtClean="0"/>
              <a:pPr/>
              <a:t>84</a:t>
            </a:fld>
            <a:endParaRPr lang="de-DE" sz="1100" smtClean="0"/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2374792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7C7A91-17AB-47F6-993C-DF8F151F6411}" type="slidenum">
              <a:rPr lang="de-DE" sz="1100" smtClean="0"/>
              <a:pPr/>
              <a:t>85</a:t>
            </a:fld>
            <a:endParaRPr lang="de-DE" sz="1100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769008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96B35A-4C81-4A88-BE20-8BB4E9A3C589}" type="slidenum">
              <a:rPr lang="de-DE" sz="1100" smtClean="0"/>
              <a:pPr/>
              <a:t>86</a:t>
            </a:fld>
            <a:endParaRPr lang="de-DE" sz="1100" smtClean="0"/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390473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D4AAE7-36BC-4ECB-A84B-A06C9E7F967F}" type="slidenum">
              <a:rPr lang="de-DE" sz="1100" smtClean="0"/>
              <a:pPr/>
              <a:t>87</a:t>
            </a:fld>
            <a:endParaRPr lang="de-DE" sz="1100" smtClean="0"/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8748238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505CB9-811A-4C70-A231-806542F49404}" type="slidenum">
              <a:rPr lang="de-DE" sz="1100" smtClean="0"/>
              <a:pPr/>
              <a:t>88</a:t>
            </a:fld>
            <a:endParaRPr lang="de-DE" sz="1100" smtClean="0"/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5136892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FB8A28B-8A1E-464C-ABDA-8608699A8C0D}" type="slidenum">
              <a:rPr lang="de-DE" sz="1100" smtClean="0"/>
              <a:pPr/>
              <a:t>89</a:t>
            </a:fld>
            <a:endParaRPr lang="de-DE" sz="1100" smtClean="0"/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1669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0FF011-317D-4495-982E-AB2FD3370FDB}" type="slidenum">
              <a:rPr lang="de-DE" sz="1100" smtClean="0"/>
              <a:pPr/>
              <a:t>9</a:t>
            </a:fld>
            <a:endParaRPr lang="de-DE" sz="1100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8767934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8AF11A-8B5D-4C08-902F-71E10D7C20FD}" type="slidenum">
              <a:rPr lang="de-DE" sz="1100" smtClean="0"/>
              <a:pPr/>
              <a:t>90</a:t>
            </a:fld>
            <a:endParaRPr lang="de-DE" sz="1100" smtClean="0"/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9255543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2A0201-1666-4D96-BA61-1A630987FCA5}" type="slidenum">
              <a:rPr lang="de-DE" sz="1100" smtClean="0"/>
              <a:pPr/>
              <a:t>91</a:t>
            </a:fld>
            <a:endParaRPr lang="de-DE" sz="1100" smtClean="0"/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1930630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3B3025-E81B-455B-9FCC-66C8BBB86740}" type="slidenum">
              <a:rPr lang="de-DE" sz="1100" smtClean="0"/>
              <a:pPr/>
              <a:t>92</a:t>
            </a:fld>
            <a:endParaRPr lang="de-DE" sz="1100" smtClean="0"/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2321628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FA123B-A75F-48DE-ABD7-B83B8D2BA19C}" type="slidenum">
              <a:rPr lang="de-DE" sz="1100" smtClean="0"/>
              <a:pPr/>
              <a:t>93</a:t>
            </a:fld>
            <a:endParaRPr lang="de-DE" sz="1100" smtClean="0"/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0033748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65A7E91-AD51-4C5C-9906-DA216A85336C}" type="slidenum">
              <a:rPr lang="de-DE" sz="1100" smtClean="0"/>
              <a:pPr/>
              <a:t>94</a:t>
            </a:fld>
            <a:endParaRPr lang="de-DE" sz="1100" smtClean="0"/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784815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967680-A1FF-408C-BA97-8492D3EFA8CC}" type="slidenum">
              <a:rPr lang="de-DE" sz="1100" smtClean="0"/>
              <a:pPr/>
              <a:t>95</a:t>
            </a:fld>
            <a:endParaRPr lang="de-DE" sz="1100" smtClean="0"/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3964356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728E9E-4D9F-4714-A6FD-5539F3222FC7}" type="slidenum">
              <a:rPr lang="de-DE" sz="1100" smtClean="0"/>
              <a:pPr/>
              <a:t>96</a:t>
            </a:fld>
            <a:endParaRPr lang="de-DE" sz="1100" smtClean="0"/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8179161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5383CD-9F81-4AA2-836E-CDF2176DF842}" type="slidenum">
              <a:rPr lang="de-DE" sz="1100" smtClean="0"/>
              <a:pPr/>
              <a:t>97</a:t>
            </a:fld>
            <a:endParaRPr lang="de-DE" sz="1100" smtClean="0"/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1115412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D49D292-732A-4FED-9DF3-17C473C16FC7}" type="slidenum">
              <a:rPr lang="de-DE" sz="1100" smtClean="0"/>
              <a:pPr/>
              <a:t>98</a:t>
            </a:fld>
            <a:endParaRPr lang="de-DE" sz="1100" smtClean="0"/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4102482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0A47F4-4D2B-48D2-ADFF-6C68D8AF78DB}" type="slidenum">
              <a:rPr lang="de-DE" sz="1100" smtClean="0"/>
              <a:pPr/>
              <a:t>99</a:t>
            </a:fld>
            <a:endParaRPr lang="de-DE" sz="1100" smtClean="0"/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2667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14350"/>
            <a:ext cx="7721600" cy="85725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914650"/>
            <a:ext cx="6400800" cy="1328738"/>
          </a:xfrm>
          <a:prstGeom prst="rect">
            <a:avLst/>
          </a:prstGeo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4672012"/>
            <a:ext cx="1828800" cy="385763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ADB21B8F-DCF2-4AC2-A267-09091BDCF2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685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9F37-89B3-4358-8E32-41126A71D8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35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6FDF-D480-4138-9A55-30EE36B622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265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3A57-47FF-46DB-B2C7-B24A259AF2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569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Relationship Id="rId3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theme" Target="../theme/theme4.xml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5.xml"/><Relationship Id="rId3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6.xml"/><Relationship Id="rId3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7829538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402702" y="140098"/>
            <a:ext cx="604774" cy="318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2" r:id="rId2"/>
    <p:sldLayoutId id="2147483713" r:id="rId3"/>
    <p:sldLayoutId id="2147483714" r:id="rId4"/>
    <p:sldLayoutId id="2147483715" r:id="rId5"/>
  </p:sldLayoutIdLst>
  <p:hf hdr="0" ft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Musterverfahren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24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26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10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11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12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2.xml"/><Relationship Id="rId3" Type="http://schemas.openxmlformats.org/officeDocument/2006/relationships/image" Target="../media/image27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9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2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2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2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3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4.xml"/><Relationship Id="rId3" Type="http://schemas.openxmlformats.org/officeDocument/2006/relationships/image" Target="../media/image35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5.xml"/><Relationship Id="rId3" Type="http://schemas.openxmlformats.org/officeDocument/2006/relationships/image" Target="../media/image36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8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0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5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6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8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7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9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8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41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9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42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0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43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1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44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2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45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3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46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4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7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5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48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6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49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8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0.xml"/><Relationship Id="rId3" Type="http://schemas.openxmlformats.org/officeDocument/2006/relationships/image" Target="../media/image50.pn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1.xml"/><Relationship Id="rId3" Type="http://schemas.openxmlformats.org/officeDocument/2006/relationships/image" Target="../media/image51.pn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2.xml"/><Relationship Id="rId3" Type="http://schemas.openxmlformats.org/officeDocument/2006/relationships/image" Target="../media/image52.png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3.xml"/><Relationship Id="rId3" Type="http://schemas.openxmlformats.org/officeDocument/2006/relationships/image" Target="../media/image53.pn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4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5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Kapitel 7</a:t>
            </a:r>
            <a:br>
              <a:rPr lang="de-DE" smtClean="0"/>
            </a:br>
            <a:r>
              <a:rPr lang="de-DE" smtClean="0"/>
              <a:t>Physische Datenorganisation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9259" y="1786855"/>
            <a:ext cx="6400800" cy="2490089"/>
          </a:xfrm>
        </p:spPr>
        <p:txBody>
          <a:bodyPr/>
          <a:lstStyle/>
          <a:p>
            <a:pPr>
              <a:lnSpc>
                <a:spcPct val="200000"/>
              </a:lnSpc>
              <a:buFont typeface="Webdings" pitchFamily="18" charset="2"/>
              <a:buChar char="="/>
            </a:pPr>
            <a:r>
              <a:rPr lang="de-DE" sz="1500" dirty="0"/>
              <a:t>Speicherhierarchie</a:t>
            </a:r>
          </a:p>
          <a:p>
            <a:pPr>
              <a:lnSpc>
                <a:spcPct val="200000"/>
              </a:lnSpc>
              <a:buFont typeface="Webdings" pitchFamily="18" charset="2"/>
              <a:buChar char="="/>
            </a:pPr>
            <a:r>
              <a:rPr lang="de-DE" sz="1500" dirty="0"/>
              <a:t>Hintergrundspeicher / RAID</a:t>
            </a:r>
          </a:p>
          <a:p>
            <a:pPr>
              <a:lnSpc>
                <a:spcPct val="200000"/>
              </a:lnSpc>
              <a:buFont typeface="Webdings" pitchFamily="18" charset="2"/>
              <a:buChar char="="/>
            </a:pPr>
            <a:r>
              <a:rPr lang="de-DE" sz="1500" dirty="0"/>
              <a:t>Speicherstrukturen</a:t>
            </a:r>
          </a:p>
          <a:p>
            <a:pPr>
              <a:lnSpc>
                <a:spcPct val="200000"/>
              </a:lnSpc>
              <a:buFont typeface="Webdings" pitchFamily="18" charset="2"/>
              <a:buChar char="="/>
            </a:pPr>
            <a:r>
              <a:rPr lang="de-DE" sz="1500" dirty="0"/>
              <a:t>B-Bäume</a:t>
            </a:r>
          </a:p>
          <a:p>
            <a:pPr>
              <a:lnSpc>
                <a:spcPct val="200000"/>
              </a:lnSpc>
              <a:buFont typeface="Webdings" pitchFamily="18" charset="2"/>
              <a:buChar char="="/>
            </a:pPr>
            <a:r>
              <a:rPr lang="de-DE" sz="1500" dirty="0" err="1"/>
              <a:t>Hashing</a:t>
            </a:r>
            <a:endParaRPr lang="de-DE" sz="1500" dirty="0"/>
          </a:p>
          <a:p>
            <a:pPr>
              <a:lnSpc>
                <a:spcPct val="200000"/>
              </a:lnSpc>
              <a:buFont typeface="Webdings" pitchFamily="18" charset="2"/>
              <a:buChar char="="/>
            </a:pPr>
            <a:r>
              <a:rPr lang="de-DE" sz="1500" dirty="0"/>
              <a:t>R-Bäume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B21B8F-DCF2-4AC2-A267-09091BDCF2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08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Disk Arrays </a:t>
            </a:r>
            <a:r>
              <a:rPr lang="de-DE" smtClean="0">
                <a:sym typeface="Wingdings" pitchFamily="2" charset="2"/>
              </a:rPr>
              <a:t> RAID-Systeme</a:t>
            </a:r>
            <a:endParaRPr lang="de-DE" smtClean="0"/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2" t="33073" r="19376" b="28906"/>
          <a:stretch>
            <a:fillRect/>
          </a:stretch>
        </p:blipFill>
        <p:spPr bwMode="auto">
          <a:xfrm>
            <a:off x="1695450" y="876300"/>
            <a:ext cx="52578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01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Sukzessiver Aufbau eines B-Baums </a:t>
            </a:r>
            <a:br>
              <a:rPr lang="de-DE" dirty="0" smtClean="0"/>
            </a:br>
            <a:r>
              <a:rPr lang="de-DE" dirty="0" smtClean="0"/>
              <a:t>vom Grad k=2</a:t>
            </a:r>
          </a:p>
        </p:txBody>
      </p:sp>
      <p:sp>
        <p:nvSpPr>
          <p:cNvPr id="94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5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1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4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49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0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1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2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3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4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5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6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7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8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9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1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6" name="AutoShape 31"/>
          <p:cNvCxnSpPr>
            <a:cxnSpLocks noChangeShapeType="1"/>
            <a:endCxn id="107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AutoShape 86"/>
          <p:cNvCxnSpPr>
            <a:cxnSpLocks noChangeShapeType="1"/>
            <a:stCxn id="158" idx="2"/>
            <a:endCxn id="156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42"/>
          <p:cNvCxnSpPr>
            <a:cxnSpLocks noChangeShapeType="1"/>
            <a:stCxn id="161" idx="2"/>
            <a:endCxn id="128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9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8" name="AutoShape 95"/>
          <p:cNvCxnSpPr>
            <a:cxnSpLocks noChangeShapeType="1"/>
            <a:stCxn id="171" idx="2"/>
            <a:endCxn id="161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AutoShape 96"/>
          <p:cNvCxnSpPr>
            <a:cxnSpLocks noChangeShapeType="1"/>
            <a:stCxn id="170" idx="2"/>
            <a:endCxn id="116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5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211854"/>
              </p:ext>
            </p:extLst>
          </p:nvPr>
        </p:nvGraphicFramePr>
        <p:xfrm>
          <a:off x="4139952" y="393762"/>
          <a:ext cx="659364" cy="61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4" imgW="1520280" imgH="1065600" progId="MS_ClipArt_Gallery.2">
                  <p:embed/>
                </p:oleObj>
              </mc:Choice>
              <mc:Fallback>
                <p:oleObj name="Clip" r:id="rId4" imgW="1520280" imgH="1065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93762"/>
                        <a:ext cx="659364" cy="611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Text Box 94"/>
          <p:cNvSpPr txBox="1">
            <a:spLocks noChangeArrowheads="1"/>
          </p:cNvSpPr>
          <p:nvPr/>
        </p:nvSpPr>
        <p:spPr bwMode="auto">
          <a:xfrm>
            <a:off x="4182815" y="450912"/>
            <a:ext cx="576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dirty="0">
                <a:latin typeface="Times New Roman" pitchFamily="18" charset="0"/>
              </a:rPr>
              <a:t>14</a:t>
            </a:r>
          </a:p>
        </p:txBody>
      </p:sp>
      <p:sp>
        <p:nvSpPr>
          <p:cNvPr id="2" name="Freihandform 1"/>
          <p:cNvSpPr/>
          <p:nvPr/>
        </p:nvSpPr>
        <p:spPr>
          <a:xfrm>
            <a:off x="3918702" y="849086"/>
            <a:ext cx="1491500" cy="3429415"/>
          </a:xfrm>
          <a:custGeom>
            <a:avLst/>
            <a:gdLst>
              <a:gd name="connsiteX0" fmla="*/ 0 w 74539"/>
              <a:gd name="connsiteY0" fmla="*/ 0 h 1828800"/>
              <a:gd name="connsiteX1" fmla="*/ 29029 w 74539"/>
              <a:gd name="connsiteY1" fmla="*/ 435429 h 1828800"/>
              <a:gd name="connsiteX2" fmla="*/ 72571 w 74539"/>
              <a:gd name="connsiteY2" fmla="*/ 1277257 h 1828800"/>
              <a:gd name="connsiteX3" fmla="*/ 72571 w 74539"/>
              <a:gd name="connsiteY3" fmla="*/ 1828800 h 1828800"/>
              <a:gd name="connsiteX0" fmla="*/ 668205 w 795607"/>
              <a:gd name="connsiteY0" fmla="*/ 0 h 1828800"/>
              <a:gd name="connsiteX1" fmla="*/ 549 w 795607"/>
              <a:gd name="connsiteY1" fmla="*/ 348343 h 1828800"/>
              <a:gd name="connsiteX2" fmla="*/ 740776 w 795607"/>
              <a:gd name="connsiteY2" fmla="*/ 1277257 h 1828800"/>
              <a:gd name="connsiteX3" fmla="*/ 740776 w 795607"/>
              <a:gd name="connsiteY3" fmla="*/ 1828800 h 1828800"/>
              <a:gd name="connsiteX0" fmla="*/ 667858 w 795260"/>
              <a:gd name="connsiteY0" fmla="*/ 0 h 1828800"/>
              <a:gd name="connsiteX1" fmla="*/ 202 w 795260"/>
              <a:gd name="connsiteY1" fmla="*/ 348343 h 1828800"/>
              <a:gd name="connsiteX2" fmla="*/ 740429 w 795260"/>
              <a:gd name="connsiteY2" fmla="*/ 1277257 h 1828800"/>
              <a:gd name="connsiteX3" fmla="*/ 740429 w 795260"/>
              <a:gd name="connsiteY3" fmla="*/ 1828800 h 1828800"/>
              <a:gd name="connsiteX0" fmla="*/ 667882 w 1161367"/>
              <a:gd name="connsiteY0" fmla="*/ 0 h 4630057"/>
              <a:gd name="connsiteX1" fmla="*/ 226 w 1161367"/>
              <a:gd name="connsiteY1" fmla="*/ 348343 h 4630057"/>
              <a:gd name="connsiteX2" fmla="*/ 740453 w 1161367"/>
              <a:gd name="connsiteY2" fmla="*/ 1277257 h 4630057"/>
              <a:gd name="connsiteX3" fmla="*/ 1161367 w 1161367"/>
              <a:gd name="connsiteY3" fmla="*/ 4630057 h 4630057"/>
              <a:gd name="connsiteX0" fmla="*/ 667869 w 1161354"/>
              <a:gd name="connsiteY0" fmla="*/ 0 h 4630057"/>
              <a:gd name="connsiteX1" fmla="*/ 213 w 1161354"/>
              <a:gd name="connsiteY1" fmla="*/ 348343 h 4630057"/>
              <a:gd name="connsiteX2" fmla="*/ 740440 w 1161354"/>
              <a:gd name="connsiteY2" fmla="*/ 1277257 h 4630057"/>
              <a:gd name="connsiteX3" fmla="*/ 929125 w 1161354"/>
              <a:gd name="connsiteY3" fmla="*/ 2278743 h 4630057"/>
              <a:gd name="connsiteX4" fmla="*/ 1161354 w 1161354"/>
              <a:gd name="connsiteY4" fmla="*/ 4630057 h 4630057"/>
              <a:gd name="connsiteX0" fmla="*/ 667869 w 1161354"/>
              <a:gd name="connsiteY0" fmla="*/ 0 h 4630057"/>
              <a:gd name="connsiteX1" fmla="*/ 213 w 1161354"/>
              <a:gd name="connsiteY1" fmla="*/ 348343 h 4630057"/>
              <a:gd name="connsiteX2" fmla="*/ 740440 w 1161354"/>
              <a:gd name="connsiteY2" fmla="*/ 1277257 h 4630057"/>
              <a:gd name="connsiteX3" fmla="*/ 929125 w 1161354"/>
              <a:gd name="connsiteY3" fmla="*/ 2278743 h 4630057"/>
              <a:gd name="connsiteX4" fmla="*/ 1161354 w 1161354"/>
              <a:gd name="connsiteY4" fmla="*/ 4630057 h 4630057"/>
              <a:gd name="connsiteX0" fmla="*/ 667869 w 1988669"/>
              <a:gd name="connsiteY0" fmla="*/ 0 h 4572000"/>
              <a:gd name="connsiteX1" fmla="*/ 213 w 1988669"/>
              <a:gd name="connsiteY1" fmla="*/ 348343 h 4572000"/>
              <a:gd name="connsiteX2" fmla="*/ 740440 w 1988669"/>
              <a:gd name="connsiteY2" fmla="*/ 1277257 h 4572000"/>
              <a:gd name="connsiteX3" fmla="*/ 929125 w 1988669"/>
              <a:gd name="connsiteY3" fmla="*/ 2278743 h 4572000"/>
              <a:gd name="connsiteX4" fmla="*/ 1988669 w 1988669"/>
              <a:gd name="connsiteY4" fmla="*/ 4572000 h 4572000"/>
              <a:gd name="connsiteX0" fmla="*/ 667869 w 1988669"/>
              <a:gd name="connsiteY0" fmla="*/ 0 h 4572553"/>
              <a:gd name="connsiteX1" fmla="*/ 213 w 1988669"/>
              <a:gd name="connsiteY1" fmla="*/ 348343 h 4572553"/>
              <a:gd name="connsiteX2" fmla="*/ 740440 w 1988669"/>
              <a:gd name="connsiteY2" fmla="*/ 1277257 h 4572553"/>
              <a:gd name="connsiteX3" fmla="*/ 929125 w 1988669"/>
              <a:gd name="connsiteY3" fmla="*/ 2278743 h 4572553"/>
              <a:gd name="connsiteX4" fmla="*/ 1988669 w 1988669"/>
              <a:gd name="connsiteY4" fmla="*/ 4572000 h 4572553"/>
              <a:gd name="connsiteX0" fmla="*/ 667865 w 1988665"/>
              <a:gd name="connsiteY0" fmla="*/ 0 h 4572553"/>
              <a:gd name="connsiteX1" fmla="*/ 209 w 1988665"/>
              <a:gd name="connsiteY1" fmla="*/ 348343 h 4572553"/>
              <a:gd name="connsiteX2" fmla="*/ 740436 w 1988665"/>
              <a:gd name="connsiteY2" fmla="*/ 1277257 h 4572553"/>
              <a:gd name="connsiteX3" fmla="*/ 856549 w 1988665"/>
              <a:gd name="connsiteY3" fmla="*/ 2278743 h 4572553"/>
              <a:gd name="connsiteX4" fmla="*/ 1988665 w 1988665"/>
              <a:gd name="connsiteY4" fmla="*/ 4572000 h 4572553"/>
              <a:gd name="connsiteX0" fmla="*/ 667865 w 1988665"/>
              <a:gd name="connsiteY0" fmla="*/ 0 h 4572553"/>
              <a:gd name="connsiteX1" fmla="*/ 209 w 1988665"/>
              <a:gd name="connsiteY1" fmla="*/ 348343 h 4572553"/>
              <a:gd name="connsiteX2" fmla="*/ 740436 w 1988665"/>
              <a:gd name="connsiteY2" fmla="*/ 1277257 h 4572553"/>
              <a:gd name="connsiteX3" fmla="*/ 856549 w 1988665"/>
              <a:gd name="connsiteY3" fmla="*/ 2278743 h 4572553"/>
              <a:gd name="connsiteX4" fmla="*/ 1988665 w 1988665"/>
              <a:gd name="connsiteY4" fmla="*/ 4572000 h 4572553"/>
              <a:gd name="connsiteX0" fmla="*/ 667866 w 1988666"/>
              <a:gd name="connsiteY0" fmla="*/ 0 h 4572553"/>
              <a:gd name="connsiteX1" fmla="*/ 210 w 1988666"/>
              <a:gd name="connsiteY1" fmla="*/ 348343 h 4572553"/>
              <a:gd name="connsiteX2" fmla="*/ 740437 w 1988666"/>
              <a:gd name="connsiteY2" fmla="*/ 1277257 h 4572553"/>
              <a:gd name="connsiteX3" fmla="*/ 900093 w 1988666"/>
              <a:gd name="connsiteY3" fmla="*/ 2278743 h 4572553"/>
              <a:gd name="connsiteX4" fmla="*/ 1988666 w 1988666"/>
              <a:gd name="connsiteY4" fmla="*/ 4572000 h 457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666" h="4572553">
                <a:moveTo>
                  <a:pt x="667866" y="0"/>
                </a:moveTo>
                <a:cubicBezTo>
                  <a:pt x="700365" y="227498"/>
                  <a:pt x="5284" y="-71186"/>
                  <a:pt x="210" y="348343"/>
                </a:cubicBezTo>
                <a:cubicBezTo>
                  <a:pt x="-12909" y="1432972"/>
                  <a:pt x="590457" y="955524"/>
                  <a:pt x="740437" y="1277257"/>
                </a:cubicBezTo>
                <a:cubicBezTo>
                  <a:pt x="890418" y="1598990"/>
                  <a:pt x="873484" y="1763486"/>
                  <a:pt x="900093" y="2278743"/>
                </a:cubicBezTo>
                <a:cubicBezTo>
                  <a:pt x="912188" y="2852057"/>
                  <a:pt x="914608" y="4608285"/>
                  <a:pt x="1988666" y="4572000"/>
                </a:cubicBezTo>
              </a:path>
            </a:pathLst>
          </a:custGeom>
          <a:ln w="50800">
            <a:solidFill>
              <a:schemeClr val="accent1"/>
            </a:solidFill>
            <a:tailEnd type="triangle"/>
          </a:ln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16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7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4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7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2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3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4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5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7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9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1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4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6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8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9" name="AutoShape 31"/>
          <p:cNvCxnSpPr>
            <a:cxnSpLocks noChangeShapeType="1"/>
            <a:endCxn id="110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86"/>
          <p:cNvCxnSpPr>
            <a:cxnSpLocks noChangeShapeType="1"/>
            <a:stCxn id="161" idx="2"/>
            <a:endCxn id="159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42"/>
          <p:cNvCxnSpPr>
            <a:cxnSpLocks noChangeShapeType="1"/>
            <a:stCxn id="164" idx="2"/>
            <a:endCxn id="131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2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1" name="AutoShape 95"/>
          <p:cNvCxnSpPr>
            <a:cxnSpLocks noChangeShapeType="1"/>
            <a:stCxn id="174" idx="2"/>
            <a:endCxn id="164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AutoShape 96"/>
          <p:cNvCxnSpPr>
            <a:cxnSpLocks noChangeShapeType="1"/>
            <a:stCxn id="173" idx="2"/>
            <a:endCxn id="119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6" name="Object 93"/>
          <p:cNvGraphicFramePr>
            <a:graphicFrameLocks noChangeAspect="1"/>
          </p:cNvGraphicFramePr>
          <p:nvPr>
            <p:extLst/>
          </p:nvPr>
        </p:nvGraphicFramePr>
        <p:xfrm>
          <a:off x="4139952" y="393762"/>
          <a:ext cx="659364" cy="61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4" imgW="1520280" imgH="1065600" progId="MS_ClipArt_Gallery.2">
                  <p:embed/>
                </p:oleObj>
              </mc:Choice>
              <mc:Fallback>
                <p:oleObj name="Clip" r:id="rId4" imgW="1520280" imgH="1065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93762"/>
                        <a:ext cx="659364" cy="611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Text Box 94"/>
          <p:cNvSpPr txBox="1">
            <a:spLocks noChangeArrowheads="1"/>
          </p:cNvSpPr>
          <p:nvPr/>
        </p:nvSpPr>
        <p:spPr bwMode="auto">
          <a:xfrm>
            <a:off x="4182815" y="450912"/>
            <a:ext cx="576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>
                <a:latin typeface="Times New Roman" pitchFamily="18" charset="0"/>
              </a:rPr>
              <a:t>14</a:t>
            </a:r>
          </a:p>
        </p:txBody>
      </p:sp>
      <p:sp>
        <p:nvSpPr>
          <p:cNvPr id="188" name="Freihandform 187"/>
          <p:cNvSpPr/>
          <p:nvPr/>
        </p:nvSpPr>
        <p:spPr>
          <a:xfrm>
            <a:off x="3918702" y="849086"/>
            <a:ext cx="1491500" cy="3429415"/>
          </a:xfrm>
          <a:custGeom>
            <a:avLst/>
            <a:gdLst>
              <a:gd name="connsiteX0" fmla="*/ 0 w 74539"/>
              <a:gd name="connsiteY0" fmla="*/ 0 h 1828800"/>
              <a:gd name="connsiteX1" fmla="*/ 29029 w 74539"/>
              <a:gd name="connsiteY1" fmla="*/ 435429 h 1828800"/>
              <a:gd name="connsiteX2" fmla="*/ 72571 w 74539"/>
              <a:gd name="connsiteY2" fmla="*/ 1277257 h 1828800"/>
              <a:gd name="connsiteX3" fmla="*/ 72571 w 74539"/>
              <a:gd name="connsiteY3" fmla="*/ 1828800 h 1828800"/>
              <a:gd name="connsiteX0" fmla="*/ 668205 w 795607"/>
              <a:gd name="connsiteY0" fmla="*/ 0 h 1828800"/>
              <a:gd name="connsiteX1" fmla="*/ 549 w 795607"/>
              <a:gd name="connsiteY1" fmla="*/ 348343 h 1828800"/>
              <a:gd name="connsiteX2" fmla="*/ 740776 w 795607"/>
              <a:gd name="connsiteY2" fmla="*/ 1277257 h 1828800"/>
              <a:gd name="connsiteX3" fmla="*/ 740776 w 795607"/>
              <a:gd name="connsiteY3" fmla="*/ 1828800 h 1828800"/>
              <a:gd name="connsiteX0" fmla="*/ 667858 w 795260"/>
              <a:gd name="connsiteY0" fmla="*/ 0 h 1828800"/>
              <a:gd name="connsiteX1" fmla="*/ 202 w 795260"/>
              <a:gd name="connsiteY1" fmla="*/ 348343 h 1828800"/>
              <a:gd name="connsiteX2" fmla="*/ 740429 w 795260"/>
              <a:gd name="connsiteY2" fmla="*/ 1277257 h 1828800"/>
              <a:gd name="connsiteX3" fmla="*/ 740429 w 795260"/>
              <a:gd name="connsiteY3" fmla="*/ 1828800 h 1828800"/>
              <a:gd name="connsiteX0" fmla="*/ 667882 w 1161367"/>
              <a:gd name="connsiteY0" fmla="*/ 0 h 4630057"/>
              <a:gd name="connsiteX1" fmla="*/ 226 w 1161367"/>
              <a:gd name="connsiteY1" fmla="*/ 348343 h 4630057"/>
              <a:gd name="connsiteX2" fmla="*/ 740453 w 1161367"/>
              <a:gd name="connsiteY2" fmla="*/ 1277257 h 4630057"/>
              <a:gd name="connsiteX3" fmla="*/ 1161367 w 1161367"/>
              <a:gd name="connsiteY3" fmla="*/ 4630057 h 4630057"/>
              <a:gd name="connsiteX0" fmla="*/ 667869 w 1161354"/>
              <a:gd name="connsiteY0" fmla="*/ 0 h 4630057"/>
              <a:gd name="connsiteX1" fmla="*/ 213 w 1161354"/>
              <a:gd name="connsiteY1" fmla="*/ 348343 h 4630057"/>
              <a:gd name="connsiteX2" fmla="*/ 740440 w 1161354"/>
              <a:gd name="connsiteY2" fmla="*/ 1277257 h 4630057"/>
              <a:gd name="connsiteX3" fmla="*/ 929125 w 1161354"/>
              <a:gd name="connsiteY3" fmla="*/ 2278743 h 4630057"/>
              <a:gd name="connsiteX4" fmla="*/ 1161354 w 1161354"/>
              <a:gd name="connsiteY4" fmla="*/ 4630057 h 4630057"/>
              <a:gd name="connsiteX0" fmla="*/ 667869 w 1161354"/>
              <a:gd name="connsiteY0" fmla="*/ 0 h 4630057"/>
              <a:gd name="connsiteX1" fmla="*/ 213 w 1161354"/>
              <a:gd name="connsiteY1" fmla="*/ 348343 h 4630057"/>
              <a:gd name="connsiteX2" fmla="*/ 740440 w 1161354"/>
              <a:gd name="connsiteY2" fmla="*/ 1277257 h 4630057"/>
              <a:gd name="connsiteX3" fmla="*/ 929125 w 1161354"/>
              <a:gd name="connsiteY3" fmla="*/ 2278743 h 4630057"/>
              <a:gd name="connsiteX4" fmla="*/ 1161354 w 1161354"/>
              <a:gd name="connsiteY4" fmla="*/ 4630057 h 4630057"/>
              <a:gd name="connsiteX0" fmla="*/ 667869 w 1988669"/>
              <a:gd name="connsiteY0" fmla="*/ 0 h 4572000"/>
              <a:gd name="connsiteX1" fmla="*/ 213 w 1988669"/>
              <a:gd name="connsiteY1" fmla="*/ 348343 h 4572000"/>
              <a:gd name="connsiteX2" fmla="*/ 740440 w 1988669"/>
              <a:gd name="connsiteY2" fmla="*/ 1277257 h 4572000"/>
              <a:gd name="connsiteX3" fmla="*/ 929125 w 1988669"/>
              <a:gd name="connsiteY3" fmla="*/ 2278743 h 4572000"/>
              <a:gd name="connsiteX4" fmla="*/ 1988669 w 1988669"/>
              <a:gd name="connsiteY4" fmla="*/ 4572000 h 4572000"/>
              <a:gd name="connsiteX0" fmla="*/ 667869 w 1988669"/>
              <a:gd name="connsiteY0" fmla="*/ 0 h 4572553"/>
              <a:gd name="connsiteX1" fmla="*/ 213 w 1988669"/>
              <a:gd name="connsiteY1" fmla="*/ 348343 h 4572553"/>
              <a:gd name="connsiteX2" fmla="*/ 740440 w 1988669"/>
              <a:gd name="connsiteY2" fmla="*/ 1277257 h 4572553"/>
              <a:gd name="connsiteX3" fmla="*/ 929125 w 1988669"/>
              <a:gd name="connsiteY3" fmla="*/ 2278743 h 4572553"/>
              <a:gd name="connsiteX4" fmla="*/ 1988669 w 1988669"/>
              <a:gd name="connsiteY4" fmla="*/ 4572000 h 4572553"/>
              <a:gd name="connsiteX0" fmla="*/ 667865 w 1988665"/>
              <a:gd name="connsiteY0" fmla="*/ 0 h 4572553"/>
              <a:gd name="connsiteX1" fmla="*/ 209 w 1988665"/>
              <a:gd name="connsiteY1" fmla="*/ 348343 h 4572553"/>
              <a:gd name="connsiteX2" fmla="*/ 740436 w 1988665"/>
              <a:gd name="connsiteY2" fmla="*/ 1277257 h 4572553"/>
              <a:gd name="connsiteX3" fmla="*/ 856549 w 1988665"/>
              <a:gd name="connsiteY3" fmla="*/ 2278743 h 4572553"/>
              <a:gd name="connsiteX4" fmla="*/ 1988665 w 1988665"/>
              <a:gd name="connsiteY4" fmla="*/ 4572000 h 4572553"/>
              <a:gd name="connsiteX0" fmla="*/ 667865 w 1988665"/>
              <a:gd name="connsiteY0" fmla="*/ 0 h 4572553"/>
              <a:gd name="connsiteX1" fmla="*/ 209 w 1988665"/>
              <a:gd name="connsiteY1" fmla="*/ 348343 h 4572553"/>
              <a:gd name="connsiteX2" fmla="*/ 740436 w 1988665"/>
              <a:gd name="connsiteY2" fmla="*/ 1277257 h 4572553"/>
              <a:gd name="connsiteX3" fmla="*/ 856549 w 1988665"/>
              <a:gd name="connsiteY3" fmla="*/ 2278743 h 4572553"/>
              <a:gd name="connsiteX4" fmla="*/ 1988665 w 1988665"/>
              <a:gd name="connsiteY4" fmla="*/ 4572000 h 4572553"/>
              <a:gd name="connsiteX0" fmla="*/ 667866 w 1988666"/>
              <a:gd name="connsiteY0" fmla="*/ 0 h 4572553"/>
              <a:gd name="connsiteX1" fmla="*/ 210 w 1988666"/>
              <a:gd name="connsiteY1" fmla="*/ 348343 h 4572553"/>
              <a:gd name="connsiteX2" fmla="*/ 740437 w 1988666"/>
              <a:gd name="connsiteY2" fmla="*/ 1277257 h 4572553"/>
              <a:gd name="connsiteX3" fmla="*/ 900093 w 1988666"/>
              <a:gd name="connsiteY3" fmla="*/ 2278743 h 4572553"/>
              <a:gd name="connsiteX4" fmla="*/ 1988666 w 1988666"/>
              <a:gd name="connsiteY4" fmla="*/ 4572000 h 457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666" h="4572553">
                <a:moveTo>
                  <a:pt x="667866" y="0"/>
                </a:moveTo>
                <a:cubicBezTo>
                  <a:pt x="700365" y="227498"/>
                  <a:pt x="5284" y="-71186"/>
                  <a:pt x="210" y="348343"/>
                </a:cubicBezTo>
                <a:cubicBezTo>
                  <a:pt x="-12909" y="1432972"/>
                  <a:pt x="590457" y="955524"/>
                  <a:pt x="740437" y="1277257"/>
                </a:cubicBezTo>
                <a:cubicBezTo>
                  <a:pt x="890418" y="1598990"/>
                  <a:pt x="873484" y="1763486"/>
                  <a:pt x="900093" y="2278743"/>
                </a:cubicBezTo>
                <a:cubicBezTo>
                  <a:pt x="912188" y="2852057"/>
                  <a:pt x="914608" y="4608285"/>
                  <a:pt x="1988666" y="4572000"/>
                </a:cubicBezTo>
              </a:path>
            </a:pathLst>
          </a:custGeom>
          <a:ln w="50800">
            <a:solidFill>
              <a:schemeClr val="accent1"/>
            </a:solidFill>
            <a:tailEnd type="triangle"/>
          </a:ln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371424"/>
              </p:ext>
            </p:extLst>
          </p:nvPr>
        </p:nvGraphicFramePr>
        <p:xfrm>
          <a:off x="5633256" y="4080832"/>
          <a:ext cx="342900" cy="317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lip" r:id="rId6" imgW="1514365" imgH="1057320" progId="MS_ClipArt_Gallery.2">
                  <p:embed/>
                </p:oleObj>
              </mc:Choice>
              <mc:Fallback>
                <p:oleObj name="Clip" r:id="rId6" imgW="1514365" imgH="1057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256" y="4080832"/>
                        <a:ext cx="342900" cy="317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" name="AutoShape 97"/>
          <p:cNvSpPr>
            <a:spLocks noChangeArrowheads="1"/>
          </p:cNvSpPr>
          <p:nvPr/>
        </p:nvSpPr>
        <p:spPr bwMode="auto">
          <a:xfrm>
            <a:off x="6434715" y="2305658"/>
            <a:ext cx="1485900" cy="514350"/>
          </a:xfrm>
          <a:prstGeom prst="wedgeRoundRectCallout">
            <a:avLst>
              <a:gd name="adj1" fmla="val -81526"/>
              <a:gd name="adj2" fmla="val 274934"/>
              <a:gd name="adj3" fmla="val 16667"/>
            </a:avLst>
          </a:prstGeom>
          <a:solidFill>
            <a:srgbClr val="00CC00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pitchFamily="18" charset="0"/>
              </a:rPr>
              <a:t>Unterlauf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73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7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4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7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2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3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4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5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7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9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1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4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6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8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9" name="AutoShape 31"/>
          <p:cNvCxnSpPr>
            <a:cxnSpLocks noChangeShapeType="1"/>
            <a:endCxn id="110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86"/>
          <p:cNvCxnSpPr>
            <a:cxnSpLocks noChangeShapeType="1"/>
            <a:stCxn id="161" idx="2"/>
            <a:endCxn id="159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42"/>
          <p:cNvCxnSpPr>
            <a:cxnSpLocks noChangeShapeType="1"/>
            <a:stCxn id="164" idx="2"/>
            <a:endCxn id="131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2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1" name="AutoShape 95"/>
          <p:cNvCxnSpPr>
            <a:cxnSpLocks noChangeShapeType="1"/>
            <a:stCxn id="174" idx="2"/>
            <a:endCxn id="164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AutoShape 96"/>
          <p:cNvCxnSpPr>
            <a:cxnSpLocks noChangeShapeType="1"/>
            <a:stCxn id="173" idx="2"/>
            <a:endCxn id="119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AutoShape 97"/>
          <p:cNvSpPr>
            <a:spLocks noChangeArrowheads="1"/>
          </p:cNvSpPr>
          <p:nvPr/>
        </p:nvSpPr>
        <p:spPr bwMode="auto">
          <a:xfrm>
            <a:off x="6434715" y="2305658"/>
            <a:ext cx="1485900" cy="514350"/>
          </a:xfrm>
          <a:prstGeom prst="wedgeRoundRectCallout">
            <a:avLst>
              <a:gd name="adj1" fmla="val -81526"/>
              <a:gd name="adj2" fmla="val 274934"/>
              <a:gd name="adj3" fmla="val 16667"/>
            </a:avLst>
          </a:prstGeom>
          <a:solidFill>
            <a:srgbClr val="00CC00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pitchFamily="18" charset="0"/>
              </a:rPr>
              <a:t>Unterlauf</a:t>
            </a:r>
          </a:p>
        </p:txBody>
      </p:sp>
      <p:cxnSp>
        <p:nvCxnSpPr>
          <p:cNvPr id="191" name="AutoShape 94"/>
          <p:cNvCxnSpPr>
            <a:cxnSpLocks noChangeShapeType="1"/>
            <a:stCxn id="142" idx="0"/>
            <a:endCxn id="118" idx="2"/>
          </p:cNvCxnSpPr>
          <p:nvPr/>
        </p:nvCxnSpPr>
        <p:spPr bwMode="auto">
          <a:xfrm rot="16200000" flipV="1">
            <a:off x="5066193" y="2434149"/>
            <a:ext cx="845232" cy="122844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" name="AutoShape 95"/>
          <p:cNvCxnSpPr>
            <a:cxnSpLocks noChangeShapeType="1"/>
            <a:stCxn id="118" idx="2"/>
            <a:endCxn id="97" idx="0"/>
          </p:cNvCxnSpPr>
          <p:nvPr/>
        </p:nvCxnSpPr>
        <p:spPr bwMode="auto">
          <a:xfrm rot="16200000" flipH="1">
            <a:off x="4614090" y="2886252"/>
            <a:ext cx="1430072" cy="9090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68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4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5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1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4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49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0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1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2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3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4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5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6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7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8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9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1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6" name="AutoShape 31"/>
          <p:cNvCxnSpPr>
            <a:cxnSpLocks noChangeShapeType="1"/>
            <a:endCxn id="107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AutoShape 86"/>
          <p:cNvCxnSpPr>
            <a:cxnSpLocks noChangeShapeType="1"/>
            <a:stCxn id="158" idx="2"/>
            <a:endCxn id="156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42"/>
          <p:cNvCxnSpPr>
            <a:cxnSpLocks noChangeShapeType="1"/>
            <a:stCxn id="161" idx="2"/>
            <a:endCxn id="128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9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8" name="AutoShape 95"/>
          <p:cNvCxnSpPr>
            <a:cxnSpLocks noChangeShapeType="1"/>
            <a:stCxn id="171" idx="2"/>
            <a:endCxn id="161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AutoShape 96"/>
          <p:cNvCxnSpPr>
            <a:cxnSpLocks noChangeShapeType="1"/>
            <a:stCxn id="170" idx="2"/>
            <a:endCxn id="116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67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Sukzessiver Aufbau eines B-Baums </a:t>
            </a:r>
            <a:br>
              <a:rPr lang="de-DE" dirty="0" smtClean="0"/>
            </a:br>
            <a:r>
              <a:rPr lang="de-DE" dirty="0" smtClean="0"/>
              <a:t>vom Grad k=2</a:t>
            </a:r>
          </a:p>
        </p:txBody>
      </p:sp>
      <p:sp>
        <p:nvSpPr>
          <p:cNvPr id="97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4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7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2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3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4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5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7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9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1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4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6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8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9" name="AutoShape 31"/>
          <p:cNvCxnSpPr>
            <a:cxnSpLocks noChangeShapeType="1"/>
            <a:endCxn id="110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86"/>
          <p:cNvCxnSpPr>
            <a:cxnSpLocks noChangeShapeType="1"/>
            <a:stCxn id="161" idx="2"/>
            <a:endCxn id="159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42"/>
          <p:cNvCxnSpPr>
            <a:cxnSpLocks noChangeShapeType="1"/>
            <a:stCxn id="164" idx="2"/>
            <a:endCxn id="131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2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1" name="AutoShape 95"/>
          <p:cNvCxnSpPr>
            <a:cxnSpLocks noChangeShapeType="1"/>
            <a:stCxn id="174" idx="2"/>
            <a:endCxn id="164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AutoShape 96"/>
          <p:cNvCxnSpPr>
            <a:cxnSpLocks noChangeShapeType="1"/>
            <a:stCxn id="173" idx="2"/>
            <a:endCxn id="119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6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889992"/>
              </p:ext>
            </p:extLst>
          </p:nvPr>
        </p:nvGraphicFramePr>
        <p:xfrm>
          <a:off x="4286250" y="411510"/>
          <a:ext cx="588336" cy="54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lip" r:id="rId4" imgW="1520280" imgH="1065600" progId="MS_ClipArt_Gallery.2">
                  <p:embed/>
                </p:oleObj>
              </mc:Choice>
              <mc:Fallback>
                <p:oleObj name="Clip" r:id="rId4" imgW="1520280" imgH="1065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411510"/>
                        <a:ext cx="588336" cy="545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Text Box 94"/>
          <p:cNvSpPr txBox="1">
            <a:spLocks noChangeArrowheads="1"/>
          </p:cNvSpPr>
          <p:nvPr/>
        </p:nvSpPr>
        <p:spPr bwMode="auto">
          <a:xfrm>
            <a:off x="4476751" y="468660"/>
            <a:ext cx="230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dirty="0">
                <a:latin typeface="Times New Roman" pitchFamily="18" charset="0"/>
              </a:rPr>
              <a:t>5</a:t>
            </a:r>
          </a:p>
        </p:txBody>
      </p:sp>
      <p:sp>
        <p:nvSpPr>
          <p:cNvPr id="2" name="Freihandform 1"/>
          <p:cNvSpPr/>
          <p:nvPr/>
        </p:nvSpPr>
        <p:spPr>
          <a:xfrm>
            <a:off x="2057400" y="792542"/>
            <a:ext cx="2492829" cy="3246059"/>
          </a:xfrm>
          <a:custGeom>
            <a:avLst/>
            <a:gdLst>
              <a:gd name="connsiteX0" fmla="*/ 1785257 w 1785257"/>
              <a:gd name="connsiteY0" fmla="*/ 181737 h 221104"/>
              <a:gd name="connsiteX1" fmla="*/ 798286 w 1785257"/>
              <a:gd name="connsiteY1" fmla="*/ 181737 h 221104"/>
              <a:gd name="connsiteX2" fmla="*/ 754743 w 1785257"/>
              <a:gd name="connsiteY2" fmla="*/ 167223 h 221104"/>
              <a:gd name="connsiteX3" fmla="*/ 667657 w 1785257"/>
              <a:gd name="connsiteY3" fmla="*/ 123680 h 221104"/>
              <a:gd name="connsiteX4" fmla="*/ 0 w 1785257"/>
              <a:gd name="connsiteY4" fmla="*/ 80137 h 221104"/>
              <a:gd name="connsiteX0" fmla="*/ 3265714 w 3265714"/>
              <a:gd name="connsiteY0" fmla="*/ 80076 h 1734705"/>
              <a:gd name="connsiteX1" fmla="*/ 2278743 w 3265714"/>
              <a:gd name="connsiteY1" fmla="*/ 80076 h 1734705"/>
              <a:gd name="connsiteX2" fmla="*/ 2235200 w 3265714"/>
              <a:gd name="connsiteY2" fmla="*/ 65562 h 1734705"/>
              <a:gd name="connsiteX3" fmla="*/ 2148114 w 3265714"/>
              <a:gd name="connsiteY3" fmla="*/ 22019 h 1734705"/>
              <a:gd name="connsiteX4" fmla="*/ 0 w 3265714"/>
              <a:gd name="connsiteY4" fmla="*/ 1734705 h 1734705"/>
              <a:gd name="connsiteX0" fmla="*/ 3265714 w 3265714"/>
              <a:gd name="connsiteY0" fmla="*/ 85207 h 1739836"/>
              <a:gd name="connsiteX1" fmla="*/ 2278743 w 3265714"/>
              <a:gd name="connsiteY1" fmla="*/ 85207 h 1739836"/>
              <a:gd name="connsiteX2" fmla="*/ 2235200 w 3265714"/>
              <a:gd name="connsiteY2" fmla="*/ 70693 h 1739836"/>
              <a:gd name="connsiteX3" fmla="*/ 1175656 w 3265714"/>
              <a:gd name="connsiteY3" fmla="*/ 1086693 h 1739836"/>
              <a:gd name="connsiteX4" fmla="*/ 0 w 3265714"/>
              <a:gd name="connsiteY4" fmla="*/ 1739836 h 1739836"/>
              <a:gd name="connsiteX0" fmla="*/ 3265714 w 3265714"/>
              <a:gd name="connsiteY0" fmla="*/ 47891 h 1702520"/>
              <a:gd name="connsiteX1" fmla="*/ 2278743 w 3265714"/>
              <a:gd name="connsiteY1" fmla="*/ 47891 h 1702520"/>
              <a:gd name="connsiteX2" fmla="*/ 1814286 w 3265714"/>
              <a:gd name="connsiteY2" fmla="*/ 875206 h 1702520"/>
              <a:gd name="connsiteX3" fmla="*/ 1175656 w 3265714"/>
              <a:gd name="connsiteY3" fmla="*/ 1049377 h 1702520"/>
              <a:gd name="connsiteX4" fmla="*/ 0 w 3265714"/>
              <a:gd name="connsiteY4" fmla="*/ 1702520 h 1702520"/>
              <a:gd name="connsiteX0" fmla="*/ 3265714 w 3265714"/>
              <a:gd name="connsiteY0" fmla="*/ 0 h 1654629"/>
              <a:gd name="connsiteX1" fmla="*/ 1799771 w 3265714"/>
              <a:gd name="connsiteY1" fmla="*/ 217714 h 1654629"/>
              <a:gd name="connsiteX2" fmla="*/ 1814286 w 3265714"/>
              <a:gd name="connsiteY2" fmla="*/ 827315 h 1654629"/>
              <a:gd name="connsiteX3" fmla="*/ 1175656 w 3265714"/>
              <a:gd name="connsiteY3" fmla="*/ 1001486 h 1654629"/>
              <a:gd name="connsiteX4" fmla="*/ 0 w 3265714"/>
              <a:gd name="connsiteY4" fmla="*/ 1654629 h 1654629"/>
              <a:gd name="connsiteX0" fmla="*/ 3265714 w 3265714"/>
              <a:gd name="connsiteY0" fmla="*/ 0 h 1654629"/>
              <a:gd name="connsiteX1" fmla="*/ 1799771 w 3265714"/>
              <a:gd name="connsiteY1" fmla="*/ 217714 h 1654629"/>
              <a:gd name="connsiteX2" fmla="*/ 1306286 w 3265714"/>
              <a:gd name="connsiteY2" fmla="*/ 1480458 h 1654629"/>
              <a:gd name="connsiteX3" fmla="*/ 1175656 w 3265714"/>
              <a:gd name="connsiteY3" fmla="*/ 1001486 h 1654629"/>
              <a:gd name="connsiteX4" fmla="*/ 0 w 3265714"/>
              <a:gd name="connsiteY4" fmla="*/ 1654629 h 1654629"/>
              <a:gd name="connsiteX0" fmla="*/ 3265714 w 3265714"/>
              <a:gd name="connsiteY0" fmla="*/ 0 h 2173760"/>
              <a:gd name="connsiteX1" fmla="*/ 1799771 w 3265714"/>
              <a:gd name="connsiteY1" fmla="*/ 217714 h 2173760"/>
              <a:gd name="connsiteX2" fmla="*/ 1306286 w 3265714"/>
              <a:gd name="connsiteY2" fmla="*/ 1480458 h 2173760"/>
              <a:gd name="connsiteX3" fmla="*/ 1175656 w 3265714"/>
              <a:gd name="connsiteY3" fmla="*/ 1001486 h 2173760"/>
              <a:gd name="connsiteX4" fmla="*/ 159657 w 3265714"/>
              <a:gd name="connsiteY4" fmla="*/ 2162629 h 2173760"/>
              <a:gd name="connsiteX5" fmla="*/ 0 w 3265714"/>
              <a:gd name="connsiteY5" fmla="*/ 1654629 h 2173760"/>
              <a:gd name="connsiteX0" fmla="*/ 3158147 w 3158147"/>
              <a:gd name="connsiteY0" fmla="*/ 0 h 3585029"/>
              <a:gd name="connsiteX1" fmla="*/ 1692204 w 3158147"/>
              <a:gd name="connsiteY1" fmla="*/ 217714 h 3585029"/>
              <a:gd name="connsiteX2" fmla="*/ 1198719 w 3158147"/>
              <a:gd name="connsiteY2" fmla="*/ 1480458 h 3585029"/>
              <a:gd name="connsiteX3" fmla="*/ 1068089 w 3158147"/>
              <a:gd name="connsiteY3" fmla="*/ 1001486 h 3585029"/>
              <a:gd name="connsiteX4" fmla="*/ 52090 w 3158147"/>
              <a:gd name="connsiteY4" fmla="*/ 2162629 h 3585029"/>
              <a:gd name="connsiteX5" fmla="*/ 110147 w 3158147"/>
              <a:gd name="connsiteY5" fmla="*/ 3585029 h 3585029"/>
              <a:gd name="connsiteX0" fmla="*/ 3601037 w 3601037"/>
              <a:gd name="connsiteY0" fmla="*/ 0 h 3585029"/>
              <a:gd name="connsiteX1" fmla="*/ 2135094 w 3601037"/>
              <a:gd name="connsiteY1" fmla="*/ 217714 h 3585029"/>
              <a:gd name="connsiteX2" fmla="*/ 1641609 w 3601037"/>
              <a:gd name="connsiteY2" fmla="*/ 1480458 h 3585029"/>
              <a:gd name="connsiteX3" fmla="*/ 1493 w 3601037"/>
              <a:gd name="connsiteY3" fmla="*/ 1872343 h 3585029"/>
              <a:gd name="connsiteX4" fmla="*/ 494980 w 3601037"/>
              <a:gd name="connsiteY4" fmla="*/ 2162629 h 3585029"/>
              <a:gd name="connsiteX5" fmla="*/ 553037 w 3601037"/>
              <a:gd name="connsiteY5" fmla="*/ 3585029 h 3585029"/>
              <a:gd name="connsiteX0" fmla="*/ 3601037 w 3601037"/>
              <a:gd name="connsiteY0" fmla="*/ 17335 h 3602364"/>
              <a:gd name="connsiteX1" fmla="*/ 2135094 w 3601037"/>
              <a:gd name="connsiteY1" fmla="*/ 235049 h 3602364"/>
              <a:gd name="connsiteX2" fmla="*/ 1641609 w 3601037"/>
              <a:gd name="connsiteY2" fmla="*/ 1497793 h 3602364"/>
              <a:gd name="connsiteX3" fmla="*/ 1493 w 3601037"/>
              <a:gd name="connsiteY3" fmla="*/ 1889678 h 3602364"/>
              <a:gd name="connsiteX4" fmla="*/ 494980 w 3601037"/>
              <a:gd name="connsiteY4" fmla="*/ 2179964 h 3602364"/>
              <a:gd name="connsiteX5" fmla="*/ 553037 w 3601037"/>
              <a:gd name="connsiteY5" fmla="*/ 3602364 h 3602364"/>
              <a:gd name="connsiteX0" fmla="*/ 3601441 w 3601441"/>
              <a:gd name="connsiteY0" fmla="*/ 17335 h 3602364"/>
              <a:gd name="connsiteX1" fmla="*/ 2135498 w 3601441"/>
              <a:gd name="connsiteY1" fmla="*/ 235049 h 3602364"/>
              <a:gd name="connsiteX2" fmla="*/ 1642013 w 3601441"/>
              <a:gd name="connsiteY2" fmla="*/ 1497793 h 3602364"/>
              <a:gd name="connsiteX3" fmla="*/ 1897 w 3601441"/>
              <a:gd name="connsiteY3" fmla="*/ 1889678 h 3602364"/>
              <a:gd name="connsiteX4" fmla="*/ 335727 w 3601441"/>
              <a:gd name="connsiteY4" fmla="*/ 3108878 h 3602364"/>
              <a:gd name="connsiteX5" fmla="*/ 553441 w 3601441"/>
              <a:gd name="connsiteY5" fmla="*/ 3602364 h 3602364"/>
              <a:gd name="connsiteX0" fmla="*/ 3327347 w 3327347"/>
              <a:gd name="connsiteY0" fmla="*/ 17335 h 3602364"/>
              <a:gd name="connsiteX1" fmla="*/ 1861404 w 3327347"/>
              <a:gd name="connsiteY1" fmla="*/ 235049 h 3602364"/>
              <a:gd name="connsiteX2" fmla="*/ 1367919 w 3327347"/>
              <a:gd name="connsiteY2" fmla="*/ 1497793 h 3602364"/>
              <a:gd name="connsiteX3" fmla="*/ 3575 w 3327347"/>
              <a:gd name="connsiteY3" fmla="*/ 2005792 h 3602364"/>
              <a:gd name="connsiteX4" fmla="*/ 61633 w 3327347"/>
              <a:gd name="connsiteY4" fmla="*/ 3108878 h 3602364"/>
              <a:gd name="connsiteX5" fmla="*/ 279347 w 3327347"/>
              <a:gd name="connsiteY5" fmla="*/ 3602364 h 3602364"/>
              <a:gd name="connsiteX0" fmla="*/ 3323772 w 3323772"/>
              <a:gd name="connsiteY0" fmla="*/ 17335 h 3602364"/>
              <a:gd name="connsiteX1" fmla="*/ 1857829 w 3323772"/>
              <a:gd name="connsiteY1" fmla="*/ 235049 h 3602364"/>
              <a:gd name="connsiteX2" fmla="*/ 1364344 w 3323772"/>
              <a:gd name="connsiteY2" fmla="*/ 1497793 h 3602364"/>
              <a:gd name="connsiteX3" fmla="*/ 0 w 3323772"/>
              <a:gd name="connsiteY3" fmla="*/ 2005792 h 3602364"/>
              <a:gd name="connsiteX4" fmla="*/ 58058 w 3323772"/>
              <a:gd name="connsiteY4" fmla="*/ 3108878 h 3602364"/>
              <a:gd name="connsiteX5" fmla="*/ 275772 w 3323772"/>
              <a:gd name="connsiteY5" fmla="*/ 3602364 h 3602364"/>
              <a:gd name="connsiteX0" fmla="*/ 3323772 w 3323772"/>
              <a:gd name="connsiteY0" fmla="*/ 17335 h 3602364"/>
              <a:gd name="connsiteX1" fmla="*/ 1857829 w 3323772"/>
              <a:gd name="connsiteY1" fmla="*/ 235049 h 3602364"/>
              <a:gd name="connsiteX2" fmla="*/ 1364344 w 3323772"/>
              <a:gd name="connsiteY2" fmla="*/ 1497793 h 3602364"/>
              <a:gd name="connsiteX3" fmla="*/ 0 w 3323772"/>
              <a:gd name="connsiteY3" fmla="*/ 2005792 h 3602364"/>
              <a:gd name="connsiteX4" fmla="*/ 58058 w 3323772"/>
              <a:gd name="connsiteY4" fmla="*/ 3108878 h 3602364"/>
              <a:gd name="connsiteX5" fmla="*/ 275772 w 3323772"/>
              <a:gd name="connsiteY5" fmla="*/ 3602364 h 3602364"/>
              <a:gd name="connsiteX0" fmla="*/ 3323772 w 3323772"/>
              <a:gd name="connsiteY0" fmla="*/ 17335 h 3602364"/>
              <a:gd name="connsiteX1" fmla="*/ 1857829 w 3323772"/>
              <a:gd name="connsiteY1" fmla="*/ 235049 h 3602364"/>
              <a:gd name="connsiteX2" fmla="*/ 1364344 w 3323772"/>
              <a:gd name="connsiteY2" fmla="*/ 1497793 h 3602364"/>
              <a:gd name="connsiteX3" fmla="*/ 0 w 3323772"/>
              <a:gd name="connsiteY3" fmla="*/ 2005792 h 3602364"/>
              <a:gd name="connsiteX4" fmla="*/ 1509486 w 3323772"/>
              <a:gd name="connsiteY4" fmla="*/ 3326592 h 3602364"/>
              <a:gd name="connsiteX5" fmla="*/ 275772 w 3323772"/>
              <a:gd name="connsiteY5" fmla="*/ 3602364 h 3602364"/>
              <a:gd name="connsiteX0" fmla="*/ 3323772 w 3323772"/>
              <a:gd name="connsiteY0" fmla="*/ 17335 h 3602364"/>
              <a:gd name="connsiteX1" fmla="*/ 1857829 w 3323772"/>
              <a:gd name="connsiteY1" fmla="*/ 235049 h 3602364"/>
              <a:gd name="connsiteX2" fmla="*/ 1364344 w 3323772"/>
              <a:gd name="connsiteY2" fmla="*/ 1497793 h 3602364"/>
              <a:gd name="connsiteX3" fmla="*/ 0 w 3323772"/>
              <a:gd name="connsiteY3" fmla="*/ 2005792 h 3602364"/>
              <a:gd name="connsiteX4" fmla="*/ 1509486 w 3323772"/>
              <a:gd name="connsiteY4" fmla="*/ 3326592 h 3602364"/>
              <a:gd name="connsiteX5" fmla="*/ 275772 w 3323772"/>
              <a:gd name="connsiteY5" fmla="*/ 3602364 h 3602364"/>
              <a:gd name="connsiteX0" fmla="*/ 3323772 w 3323772"/>
              <a:gd name="connsiteY0" fmla="*/ 17335 h 3602364"/>
              <a:gd name="connsiteX1" fmla="*/ 1857829 w 3323772"/>
              <a:gd name="connsiteY1" fmla="*/ 235049 h 3602364"/>
              <a:gd name="connsiteX2" fmla="*/ 1364344 w 3323772"/>
              <a:gd name="connsiteY2" fmla="*/ 1497793 h 3602364"/>
              <a:gd name="connsiteX3" fmla="*/ 0 w 3323772"/>
              <a:gd name="connsiteY3" fmla="*/ 2005792 h 3602364"/>
              <a:gd name="connsiteX4" fmla="*/ 1741715 w 3323772"/>
              <a:gd name="connsiteY4" fmla="*/ 3297564 h 3602364"/>
              <a:gd name="connsiteX5" fmla="*/ 275772 w 3323772"/>
              <a:gd name="connsiteY5" fmla="*/ 3602364 h 3602364"/>
              <a:gd name="connsiteX0" fmla="*/ 3323772 w 3323772"/>
              <a:gd name="connsiteY0" fmla="*/ 17335 h 4328078"/>
              <a:gd name="connsiteX1" fmla="*/ 1857829 w 3323772"/>
              <a:gd name="connsiteY1" fmla="*/ 235049 h 4328078"/>
              <a:gd name="connsiteX2" fmla="*/ 1364344 w 3323772"/>
              <a:gd name="connsiteY2" fmla="*/ 1497793 h 4328078"/>
              <a:gd name="connsiteX3" fmla="*/ 0 w 3323772"/>
              <a:gd name="connsiteY3" fmla="*/ 2005792 h 4328078"/>
              <a:gd name="connsiteX4" fmla="*/ 1741715 w 3323772"/>
              <a:gd name="connsiteY4" fmla="*/ 3297564 h 4328078"/>
              <a:gd name="connsiteX5" fmla="*/ 1843315 w 3323772"/>
              <a:gd name="connsiteY5" fmla="*/ 4328078 h 4328078"/>
              <a:gd name="connsiteX0" fmla="*/ 3323772 w 3323772"/>
              <a:gd name="connsiteY0" fmla="*/ 17335 h 4328078"/>
              <a:gd name="connsiteX1" fmla="*/ 1857829 w 3323772"/>
              <a:gd name="connsiteY1" fmla="*/ 235049 h 4328078"/>
              <a:gd name="connsiteX2" fmla="*/ 1364344 w 3323772"/>
              <a:gd name="connsiteY2" fmla="*/ 1497793 h 4328078"/>
              <a:gd name="connsiteX3" fmla="*/ 0 w 3323772"/>
              <a:gd name="connsiteY3" fmla="*/ 2005792 h 4328078"/>
              <a:gd name="connsiteX4" fmla="*/ 1741715 w 3323772"/>
              <a:gd name="connsiteY4" fmla="*/ 3297564 h 4328078"/>
              <a:gd name="connsiteX5" fmla="*/ 1843315 w 3323772"/>
              <a:gd name="connsiteY5" fmla="*/ 4328078 h 4328078"/>
              <a:gd name="connsiteX0" fmla="*/ 3323772 w 3323772"/>
              <a:gd name="connsiteY0" fmla="*/ 17335 h 4328078"/>
              <a:gd name="connsiteX1" fmla="*/ 1857829 w 3323772"/>
              <a:gd name="connsiteY1" fmla="*/ 235049 h 4328078"/>
              <a:gd name="connsiteX2" fmla="*/ 1364344 w 3323772"/>
              <a:gd name="connsiteY2" fmla="*/ 1497793 h 4328078"/>
              <a:gd name="connsiteX3" fmla="*/ 0 w 3323772"/>
              <a:gd name="connsiteY3" fmla="*/ 2005792 h 4328078"/>
              <a:gd name="connsiteX4" fmla="*/ 1741715 w 3323772"/>
              <a:gd name="connsiteY4" fmla="*/ 3297564 h 4328078"/>
              <a:gd name="connsiteX5" fmla="*/ 1843315 w 3323772"/>
              <a:gd name="connsiteY5" fmla="*/ 4328078 h 432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3772" h="4328078">
                <a:moveTo>
                  <a:pt x="3323772" y="17335"/>
                </a:moveTo>
                <a:cubicBezTo>
                  <a:pt x="2957044" y="90680"/>
                  <a:pt x="1885671" y="-173308"/>
                  <a:pt x="1857829" y="235049"/>
                </a:cubicBezTo>
                <a:cubicBezTo>
                  <a:pt x="1792515" y="1192992"/>
                  <a:pt x="1673982" y="1202669"/>
                  <a:pt x="1364344" y="1497793"/>
                </a:cubicBezTo>
                <a:cubicBezTo>
                  <a:pt x="1054706" y="1792917"/>
                  <a:pt x="38705" y="1652612"/>
                  <a:pt x="0" y="2005792"/>
                </a:cubicBezTo>
                <a:cubicBezTo>
                  <a:pt x="77409" y="3287887"/>
                  <a:pt x="1371601" y="2869393"/>
                  <a:pt x="1741715" y="3297564"/>
                </a:cubicBezTo>
                <a:cubicBezTo>
                  <a:pt x="2053772" y="3508021"/>
                  <a:pt x="2022325" y="4216802"/>
                  <a:pt x="1843315" y="4328078"/>
                </a:cubicBezTo>
              </a:path>
            </a:pathLst>
          </a:custGeom>
          <a:ln w="50800">
            <a:solidFill>
              <a:schemeClr val="accent1"/>
            </a:solidFill>
            <a:tailEnd type="triangle"/>
          </a:ln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97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utoUpdateAnimBg="0"/>
      <p:bldP spid="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Sukzessiver Aufbau eines B-Baums </a:t>
            </a:r>
            <a:br>
              <a:rPr lang="de-DE" dirty="0" smtClean="0"/>
            </a:br>
            <a:r>
              <a:rPr lang="de-DE" dirty="0" smtClean="0"/>
              <a:t>vom Grad k=2</a:t>
            </a:r>
          </a:p>
        </p:txBody>
      </p:sp>
      <p:sp>
        <p:nvSpPr>
          <p:cNvPr id="99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0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6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9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4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5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7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9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1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3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6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8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9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70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71" name="AutoShape 31"/>
          <p:cNvCxnSpPr>
            <a:cxnSpLocks noChangeShapeType="1"/>
            <a:endCxn id="112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2" name="AutoShape 86"/>
          <p:cNvCxnSpPr>
            <a:cxnSpLocks noChangeShapeType="1"/>
            <a:stCxn id="163" idx="2"/>
            <a:endCxn id="161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AutoShape 42"/>
          <p:cNvCxnSpPr>
            <a:cxnSpLocks noChangeShapeType="1"/>
            <a:stCxn id="166" idx="2"/>
            <a:endCxn id="133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3" name="AutoShape 95"/>
          <p:cNvCxnSpPr>
            <a:cxnSpLocks noChangeShapeType="1"/>
            <a:stCxn id="176" idx="2"/>
            <a:endCxn id="166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96"/>
          <p:cNvCxnSpPr>
            <a:cxnSpLocks noChangeShapeType="1"/>
            <a:stCxn id="175" idx="2"/>
            <a:endCxn id="121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7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8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774095"/>
              </p:ext>
            </p:extLst>
          </p:nvPr>
        </p:nvGraphicFramePr>
        <p:xfrm>
          <a:off x="4286250" y="411510"/>
          <a:ext cx="588336" cy="54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lip" r:id="rId4" imgW="1520280" imgH="1065600" progId="MS_ClipArt_Gallery.2">
                  <p:embed/>
                </p:oleObj>
              </mc:Choice>
              <mc:Fallback>
                <p:oleObj name="Clip" r:id="rId4" imgW="1520280" imgH="1065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411510"/>
                        <a:ext cx="588336" cy="545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" name="Text Box 94"/>
          <p:cNvSpPr txBox="1">
            <a:spLocks noChangeArrowheads="1"/>
          </p:cNvSpPr>
          <p:nvPr/>
        </p:nvSpPr>
        <p:spPr bwMode="auto">
          <a:xfrm>
            <a:off x="4476751" y="468660"/>
            <a:ext cx="230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dirty="0">
                <a:latin typeface="Times New Roman" pitchFamily="18" charset="0"/>
              </a:rPr>
              <a:t>5</a:t>
            </a:r>
          </a:p>
        </p:txBody>
      </p:sp>
      <p:sp>
        <p:nvSpPr>
          <p:cNvPr id="190" name="Freihandform 189"/>
          <p:cNvSpPr/>
          <p:nvPr/>
        </p:nvSpPr>
        <p:spPr>
          <a:xfrm>
            <a:off x="2057400" y="792542"/>
            <a:ext cx="2492829" cy="3246059"/>
          </a:xfrm>
          <a:custGeom>
            <a:avLst/>
            <a:gdLst>
              <a:gd name="connsiteX0" fmla="*/ 1785257 w 1785257"/>
              <a:gd name="connsiteY0" fmla="*/ 181737 h 221104"/>
              <a:gd name="connsiteX1" fmla="*/ 798286 w 1785257"/>
              <a:gd name="connsiteY1" fmla="*/ 181737 h 221104"/>
              <a:gd name="connsiteX2" fmla="*/ 754743 w 1785257"/>
              <a:gd name="connsiteY2" fmla="*/ 167223 h 221104"/>
              <a:gd name="connsiteX3" fmla="*/ 667657 w 1785257"/>
              <a:gd name="connsiteY3" fmla="*/ 123680 h 221104"/>
              <a:gd name="connsiteX4" fmla="*/ 0 w 1785257"/>
              <a:gd name="connsiteY4" fmla="*/ 80137 h 221104"/>
              <a:gd name="connsiteX0" fmla="*/ 3265714 w 3265714"/>
              <a:gd name="connsiteY0" fmla="*/ 80076 h 1734705"/>
              <a:gd name="connsiteX1" fmla="*/ 2278743 w 3265714"/>
              <a:gd name="connsiteY1" fmla="*/ 80076 h 1734705"/>
              <a:gd name="connsiteX2" fmla="*/ 2235200 w 3265714"/>
              <a:gd name="connsiteY2" fmla="*/ 65562 h 1734705"/>
              <a:gd name="connsiteX3" fmla="*/ 2148114 w 3265714"/>
              <a:gd name="connsiteY3" fmla="*/ 22019 h 1734705"/>
              <a:gd name="connsiteX4" fmla="*/ 0 w 3265714"/>
              <a:gd name="connsiteY4" fmla="*/ 1734705 h 1734705"/>
              <a:gd name="connsiteX0" fmla="*/ 3265714 w 3265714"/>
              <a:gd name="connsiteY0" fmla="*/ 85207 h 1739836"/>
              <a:gd name="connsiteX1" fmla="*/ 2278743 w 3265714"/>
              <a:gd name="connsiteY1" fmla="*/ 85207 h 1739836"/>
              <a:gd name="connsiteX2" fmla="*/ 2235200 w 3265714"/>
              <a:gd name="connsiteY2" fmla="*/ 70693 h 1739836"/>
              <a:gd name="connsiteX3" fmla="*/ 1175656 w 3265714"/>
              <a:gd name="connsiteY3" fmla="*/ 1086693 h 1739836"/>
              <a:gd name="connsiteX4" fmla="*/ 0 w 3265714"/>
              <a:gd name="connsiteY4" fmla="*/ 1739836 h 1739836"/>
              <a:gd name="connsiteX0" fmla="*/ 3265714 w 3265714"/>
              <a:gd name="connsiteY0" fmla="*/ 47891 h 1702520"/>
              <a:gd name="connsiteX1" fmla="*/ 2278743 w 3265714"/>
              <a:gd name="connsiteY1" fmla="*/ 47891 h 1702520"/>
              <a:gd name="connsiteX2" fmla="*/ 1814286 w 3265714"/>
              <a:gd name="connsiteY2" fmla="*/ 875206 h 1702520"/>
              <a:gd name="connsiteX3" fmla="*/ 1175656 w 3265714"/>
              <a:gd name="connsiteY3" fmla="*/ 1049377 h 1702520"/>
              <a:gd name="connsiteX4" fmla="*/ 0 w 3265714"/>
              <a:gd name="connsiteY4" fmla="*/ 1702520 h 1702520"/>
              <a:gd name="connsiteX0" fmla="*/ 3265714 w 3265714"/>
              <a:gd name="connsiteY0" fmla="*/ 0 h 1654629"/>
              <a:gd name="connsiteX1" fmla="*/ 1799771 w 3265714"/>
              <a:gd name="connsiteY1" fmla="*/ 217714 h 1654629"/>
              <a:gd name="connsiteX2" fmla="*/ 1814286 w 3265714"/>
              <a:gd name="connsiteY2" fmla="*/ 827315 h 1654629"/>
              <a:gd name="connsiteX3" fmla="*/ 1175656 w 3265714"/>
              <a:gd name="connsiteY3" fmla="*/ 1001486 h 1654629"/>
              <a:gd name="connsiteX4" fmla="*/ 0 w 3265714"/>
              <a:gd name="connsiteY4" fmla="*/ 1654629 h 1654629"/>
              <a:gd name="connsiteX0" fmla="*/ 3265714 w 3265714"/>
              <a:gd name="connsiteY0" fmla="*/ 0 h 1654629"/>
              <a:gd name="connsiteX1" fmla="*/ 1799771 w 3265714"/>
              <a:gd name="connsiteY1" fmla="*/ 217714 h 1654629"/>
              <a:gd name="connsiteX2" fmla="*/ 1306286 w 3265714"/>
              <a:gd name="connsiteY2" fmla="*/ 1480458 h 1654629"/>
              <a:gd name="connsiteX3" fmla="*/ 1175656 w 3265714"/>
              <a:gd name="connsiteY3" fmla="*/ 1001486 h 1654629"/>
              <a:gd name="connsiteX4" fmla="*/ 0 w 3265714"/>
              <a:gd name="connsiteY4" fmla="*/ 1654629 h 1654629"/>
              <a:gd name="connsiteX0" fmla="*/ 3265714 w 3265714"/>
              <a:gd name="connsiteY0" fmla="*/ 0 h 2173760"/>
              <a:gd name="connsiteX1" fmla="*/ 1799771 w 3265714"/>
              <a:gd name="connsiteY1" fmla="*/ 217714 h 2173760"/>
              <a:gd name="connsiteX2" fmla="*/ 1306286 w 3265714"/>
              <a:gd name="connsiteY2" fmla="*/ 1480458 h 2173760"/>
              <a:gd name="connsiteX3" fmla="*/ 1175656 w 3265714"/>
              <a:gd name="connsiteY3" fmla="*/ 1001486 h 2173760"/>
              <a:gd name="connsiteX4" fmla="*/ 159657 w 3265714"/>
              <a:gd name="connsiteY4" fmla="*/ 2162629 h 2173760"/>
              <a:gd name="connsiteX5" fmla="*/ 0 w 3265714"/>
              <a:gd name="connsiteY5" fmla="*/ 1654629 h 2173760"/>
              <a:gd name="connsiteX0" fmla="*/ 3158147 w 3158147"/>
              <a:gd name="connsiteY0" fmla="*/ 0 h 3585029"/>
              <a:gd name="connsiteX1" fmla="*/ 1692204 w 3158147"/>
              <a:gd name="connsiteY1" fmla="*/ 217714 h 3585029"/>
              <a:gd name="connsiteX2" fmla="*/ 1198719 w 3158147"/>
              <a:gd name="connsiteY2" fmla="*/ 1480458 h 3585029"/>
              <a:gd name="connsiteX3" fmla="*/ 1068089 w 3158147"/>
              <a:gd name="connsiteY3" fmla="*/ 1001486 h 3585029"/>
              <a:gd name="connsiteX4" fmla="*/ 52090 w 3158147"/>
              <a:gd name="connsiteY4" fmla="*/ 2162629 h 3585029"/>
              <a:gd name="connsiteX5" fmla="*/ 110147 w 3158147"/>
              <a:gd name="connsiteY5" fmla="*/ 3585029 h 3585029"/>
              <a:gd name="connsiteX0" fmla="*/ 3601037 w 3601037"/>
              <a:gd name="connsiteY0" fmla="*/ 0 h 3585029"/>
              <a:gd name="connsiteX1" fmla="*/ 2135094 w 3601037"/>
              <a:gd name="connsiteY1" fmla="*/ 217714 h 3585029"/>
              <a:gd name="connsiteX2" fmla="*/ 1641609 w 3601037"/>
              <a:gd name="connsiteY2" fmla="*/ 1480458 h 3585029"/>
              <a:gd name="connsiteX3" fmla="*/ 1493 w 3601037"/>
              <a:gd name="connsiteY3" fmla="*/ 1872343 h 3585029"/>
              <a:gd name="connsiteX4" fmla="*/ 494980 w 3601037"/>
              <a:gd name="connsiteY4" fmla="*/ 2162629 h 3585029"/>
              <a:gd name="connsiteX5" fmla="*/ 553037 w 3601037"/>
              <a:gd name="connsiteY5" fmla="*/ 3585029 h 3585029"/>
              <a:gd name="connsiteX0" fmla="*/ 3601037 w 3601037"/>
              <a:gd name="connsiteY0" fmla="*/ 17335 h 3602364"/>
              <a:gd name="connsiteX1" fmla="*/ 2135094 w 3601037"/>
              <a:gd name="connsiteY1" fmla="*/ 235049 h 3602364"/>
              <a:gd name="connsiteX2" fmla="*/ 1641609 w 3601037"/>
              <a:gd name="connsiteY2" fmla="*/ 1497793 h 3602364"/>
              <a:gd name="connsiteX3" fmla="*/ 1493 w 3601037"/>
              <a:gd name="connsiteY3" fmla="*/ 1889678 h 3602364"/>
              <a:gd name="connsiteX4" fmla="*/ 494980 w 3601037"/>
              <a:gd name="connsiteY4" fmla="*/ 2179964 h 3602364"/>
              <a:gd name="connsiteX5" fmla="*/ 553037 w 3601037"/>
              <a:gd name="connsiteY5" fmla="*/ 3602364 h 3602364"/>
              <a:gd name="connsiteX0" fmla="*/ 3601441 w 3601441"/>
              <a:gd name="connsiteY0" fmla="*/ 17335 h 3602364"/>
              <a:gd name="connsiteX1" fmla="*/ 2135498 w 3601441"/>
              <a:gd name="connsiteY1" fmla="*/ 235049 h 3602364"/>
              <a:gd name="connsiteX2" fmla="*/ 1642013 w 3601441"/>
              <a:gd name="connsiteY2" fmla="*/ 1497793 h 3602364"/>
              <a:gd name="connsiteX3" fmla="*/ 1897 w 3601441"/>
              <a:gd name="connsiteY3" fmla="*/ 1889678 h 3602364"/>
              <a:gd name="connsiteX4" fmla="*/ 335727 w 3601441"/>
              <a:gd name="connsiteY4" fmla="*/ 3108878 h 3602364"/>
              <a:gd name="connsiteX5" fmla="*/ 553441 w 3601441"/>
              <a:gd name="connsiteY5" fmla="*/ 3602364 h 3602364"/>
              <a:gd name="connsiteX0" fmla="*/ 3327347 w 3327347"/>
              <a:gd name="connsiteY0" fmla="*/ 17335 h 3602364"/>
              <a:gd name="connsiteX1" fmla="*/ 1861404 w 3327347"/>
              <a:gd name="connsiteY1" fmla="*/ 235049 h 3602364"/>
              <a:gd name="connsiteX2" fmla="*/ 1367919 w 3327347"/>
              <a:gd name="connsiteY2" fmla="*/ 1497793 h 3602364"/>
              <a:gd name="connsiteX3" fmla="*/ 3575 w 3327347"/>
              <a:gd name="connsiteY3" fmla="*/ 2005792 h 3602364"/>
              <a:gd name="connsiteX4" fmla="*/ 61633 w 3327347"/>
              <a:gd name="connsiteY4" fmla="*/ 3108878 h 3602364"/>
              <a:gd name="connsiteX5" fmla="*/ 279347 w 3327347"/>
              <a:gd name="connsiteY5" fmla="*/ 3602364 h 3602364"/>
              <a:gd name="connsiteX0" fmla="*/ 3323772 w 3323772"/>
              <a:gd name="connsiteY0" fmla="*/ 17335 h 3602364"/>
              <a:gd name="connsiteX1" fmla="*/ 1857829 w 3323772"/>
              <a:gd name="connsiteY1" fmla="*/ 235049 h 3602364"/>
              <a:gd name="connsiteX2" fmla="*/ 1364344 w 3323772"/>
              <a:gd name="connsiteY2" fmla="*/ 1497793 h 3602364"/>
              <a:gd name="connsiteX3" fmla="*/ 0 w 3323772"/>
              <a:gd name="connsiteY3" fmla="*/ 2005792 h 3602364"/>
              <a:gd name="connsiteX4" fmla="*/ 58058 w 3323772"/>
              <a:gd name="connsiteY4" fmla="*/ 3108878 h 3602364"/>
              <a:gd name="connsiteX5" fmla="*/ 275772 w 3323772"/>
              <a:gd name="connsiteY5" fmla="*/ 3602364 h 3602364"/>
              <a:gd name="connsiteX0" fmla="*/ 3323772 w 3323772"/>
              <a:gd name="connsiteY0" fmla="*/ 17335 h 3602364"/>
              <a:gd name="connsiteX1" fmla="*/ 1857829 w 3323772"/>
              <a:gd name="connsiteY1" fmla="*/ 235049 h 3602364"/>
              <a:gd name="connsiteX2" fmla="*/ 1364344 w 3323772"/>
              <a:gd name="connsiteY2" fmla="*/ 1497793 h 3602364"/>
              <a:gd name="connsiteX3" fmla="*/ 0 w 3323772"/>
              <a:gd name="connsiteY3" fmla="*/ 2005792 h 3602364"/>
              <a:gd name="connsiteX4" fmla="*/ 58058 w 3323772"/>
              <a:gd name="connsiteY4" fmla="*/ 3108878 h 3602364"/>
              <a:gd name="connsiteX5" fmla="*/ 275772 w 3323772"/>
              <a:gd name="connsiteY5" fmla="*/ 3602364 h 3602364"/>
              <a:gd name="connsiteX0" fmla="*/ 3323772 w 3323772"/>
              <a:gd name="connsiteY0" fmla="*/ 17335 h 3602364"/>
              <a:gd name="connsiteX1" fmla="*/ 1857829 w 3323772"/>
              <a:gd name="connsiteY1" fmla="*/ 235049 h 3602364"/>
              <a:gd name="connsiteX2" fmla="*/ 1364344 w 3323772"/>
              <a:gd name="connsiteY2" fmla="*/ 1497793 h 3602364"/>
              <a:gd name="connsiteX3" fmla="*/ 0 w 3323772"/>
              <a:gd name="connsiteY3" fmla="*/ 2005792 h 3602364"/>
              <a:gd name="connsiteX4" fmla="*/ 1509486 w 3323772"/>
              <a:gd name="connsiteY4" fmla="*/ 3326592 h 3602364"/>
              <a:gd name="connsiteX5" fmla="*/ 275772 w 3323772"/>
              <a:gd name="connsiteY5" fmla="*/ 3602364 h 3602364"/>
              <a:gd name="connsiteX0" fmla="*/ 3323772 w 3323772"/>
              <a:gd name="connsiteY0" fmla="*/ 17335 h 3602364"/>
              <a:gd name="connsiteX1" fmla="*/ 1857829 w 3323772"/>
              <a:gd name="connsiteY1" fmla="*/ 235049 h 3602364"/>
              <a:gd name="connsiteX2" fmla="*/ 1364344 w 3323772"/>
              <a:gd name="connsiteY2" fmla="*/ 1497793 h 3602364"/>
              <a:gd name="connsiteX3" fmla="*/ 0 w 3323772"/>
              <a:gd name="connsiteY3" fmla="*/ 2005792 h 3602364"/>
              <a:gd name="connsiteX4" fmla="*/ 1509486 w 3323772"/>
              <a:gd name="connsiteY4" fmla="*/ 3326592 h 3602364"/>
              <a:gd name="connsiteX5" fmla="*/ 275772 w 3323772"/>
              <a:gd name="connsiteY5" fmla="*/ 3602364 h 3602364"/>
              <a:gd name="connsiteX0" fmla="*/ 3323772 w 3323772"/>
              <a:gd name="connsiteY0" fmla="*/ 17335 h 3602364"/>
              <a:gd name="connsiteX1" fmla="*/ 1857829 w 3323772"/>
              <a:gd name="connsiteY1" fmla="*/ 235049 h 3602364"/>
              <a:gd name="connsiteX2" fmla="*/ 1364344 w 3323772"/>
              <a:gd name="connsiteY2" fmla="*/ 1497793 h 3602364"/>
              <a:gd name="connsiteX3" fmla="*/ 0 w 3323772"/>
              <a:gd name="connsiteY3" fmla="*/ 2005792 h 3602364"/>
              <a:gd name="connsiteX4" fmla="*/ 1741715 w 3323772"/>
              <a:gd name="connsiteY4" fmla="*/ 3297564 h 3602364"/>
              <a:gd name="connsiteX5" fmla="*/ 275772 w 3323772"/>
              <a:gd name="connsiteY5" fmla="*/ 3602364 h 3602364"/>
              <a:gd name="connsiteX0" fmla="*/ 3323772 w 3323772"/>
              <a:gd name="connsiteY0" fmla="*/ 17335 h 4328078"/>
              <a:gd name="connsiteX1" fmla="*/ 1857829 w 3323772"/>
              <a:gd name="connsiteY1" fmla="*/ 235049 h 4328078"/>
              <a:gd name="connsiteX2" fmla="*/ 1364344 w 3323772"/>
              <a:gd name="connsiteY2" fmla="*/ 1497793 h 4328078"/>
              <a:gd name="connsiteX3" fmla="*/ 0 w 3323772"/>
              <a:gd name="connsiteY3" fmla="*/ 2005792 h 4328078"/>
              <a:gd name="connsiteX4" fmla="*/ 1741715 w 3323772"/>
              <a:gd name="connsiteY4" fmla="*/ 3297564 h 4328078"/>
              <a:gd name="connsiteX5" fmla="*/ 1843315 w 3323772"/>
              <a:gd name="connsiteY5" fmla="*/ 4328078 h 4328078"/>
              <a:gd name="connsiteX0" fmla="*/ 3323772 w 3323772"/>
              <a:gd name="connsiteY0" fmla="*/ 17335 h 4328078"/>
              <a:gd name="connsiteX1" fmla="*/ 1857829 w 3323772"/>
              <a:gd name="connsiteY1" fmla="*/ 235049 h 4328078"/>
              <a:gd name="connsiteX2" fmla="*/ 1364344 w 3323772"/>
              <a:gd name="connsiteY2" fmla="*/ 1497793 h 4328078"/>
              <a:gd name="connsiteX3" fmla="*/ 0 w 3323772"/>
              <a:gd name="connsiteY3" fmla="*/ 2005792 h 4328078"/>
              <a:gd name="connsiteX4" fmla="*/ 1741715 w 3323772"/>
              <a:gd name="connsiteY4" fmla="*/ 3297564 h 4328078"/>
              <a:gd name="connsiteX5" fmla="*/ 1843315 w 3323772"/>
              <a:gd name="connsiteY5" fmla="*/ 4328078 h 4328078"/>
              <a:gd name="connsiteX0" fmla="*/ 3323772 w 3323772"/>
              <a:gd name="connsiteY0" fmla="*/ 17335 h 4328078"/>
              <a:gd name="connsiteX1" fmla="*/ 1857829 w 3323772"/>
              <a:gd name="connsiteY1" fmla="*/ 235049 h 4328078"/>
              <a:gd name="connsiteX2" fmla="*/ 1364344 w 3323772"/>
              <a:gd name="connsiteY2" fmla="*/ 1497793 h 4328078"/>
              <a:gd name="connsiteX3" fmla="*/ 0 w 3323772"/>
              <a:gd name="connsiteY3" fmla="*/ 2005792 h 4328078"/>
              <a:gd name="connsiteX4" fmla="*/ 1741715 w 3323772"/>
              <a:gd name="connsiteY4" fmla="*/ 3297564 h 4328078"/>
              <a:gd name="connsiteX5" fmla="*/ 1843315 w 3323772"/>
              <a:gd name="connsiteY5" fmla="*/ 4328078 h 432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3772" h="4328078">
                <a:moveTo>
                  <a:pt x="3323772" y="17335"/>
                </a:moveTo>
                <a:cubicBezTo>
                  <a:pt x="2957044" y="90680"/>
                  <a:pt x="1885671" y="-173308"/>
                  <a:pt x="1857829" y="235049"/>
                </a:cubicBezTo>
                <a:cubicBezTo>
                  <a:pt x="1792515" y="1192992"/>
                  <a:pt x="1673982" y="1202669"/>
                  <a:pt x="1364344" y="1497793"/>
                </a:cubicBezTo>
                <a:cubicBezTo>
                  <a:pt x="1054706" y="1792917"/>
                  <a:pt x="38705" y="1652612"/>
                  <a:pt x="0" y="2005792"/>
                </a:cubicBezTo>
                <a:cubicBezTo>
                  <a:pt x="77409" y="3287887"/>
                  <a:pt x="1371601" y="2869393"/>
                  <a:pt x="1741715" y="3297564"/>
                </a:cubicBezTo>
                <a:cubicBezTo>
                  <a:pt x="2053772" y="3508021"/>
                  <a:pt x="2022325" y="4216802"/>
                  <a:pt x="1843315" y="4328078"/>
                </a:cubicBezTo>
              </a:path>
            </a:pathLst>
          </a:custGeom>
          <a:ln w="50800">
            <a:solidFill>
              <a:schemeClr val="accent1"/>
            </a:solidFill>
            <a:tailEnd type="triangle"/>
          </a:ln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00494"/>
              </p:ext>
            </p:extLst>
          </p:nvPr>
        </p:nvGraphicFramePr>
        <p:xfrm>
          <a:off x="2112597" y="4077556"/>
          <a:ext cx="342900" cy="317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lip" r:id="rId6" imgW="1514365" imgH="1057320" progId="MS_ClipArt_Gallery.2">
                  <p:embed/>
                </p:oleObj>
              </mc:Choice>
              <mc:Fallback>
                <p:oleObj name="Clip" r:id="rId6" imgW="1514365" imgH="1057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597" y="4077556"/>
                        <a:ext cx="342900" cy="317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" name="AutoShape 97"/>
          <p:cNvSpPr>
            <a:spLocks noChangeArrowheads="1"/>
          </p:cNvSpPr>
          <p:nvPr/>
        </p:nvSpPr>
        <p:spPr bwMode="auto">
          <a:xfrm>
            <a:off x="1143000" y="4629150"/>
            <a:ext cx="1150758" cy="514350"/>
          </a:xfrm>
          <a:prstGeom prst="wedgeRoundRectCallout">
            <a:avLst>
              <a:gd name="adj1" fmla="val 2787"/>
              <a:gd name="adj2" fmla="val -91204"/>
              <a:gd name="adj3" fmla="val 16667"/>
            </a:avLst>
          </a:prstGeom>
          <a:solidFill>
            <a:srgbClr val="00CC00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>
                <a:latin typeface="Times New Roman" pitchFamily="18" charset="0"/>
              </a:rPr>
              <a:t>Unterlauf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6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7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3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6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1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2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3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</a:endParaRPr>
          </a:p>
        </p:txBody>
      </p:sp>
      <p:sp>
        <p:nvSpPr>
          <p:cNvPr id="154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5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6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7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8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9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0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3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6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8" name="AutoShape 31"/>
          <p:cNvCxnSpPr>
            <a:cxnSpLocks noChangeShapeType="1"/>
            <a:endCxn id="109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86"/>
          <p:cNvCxnSpPr>
            <a:cxnSpLocks noChangeShapeType="1"/>
            <a:stCxn id="160" idx="2"/>
            <a:endCxn id="158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42"/>
          <p:cNvCxnSpPr>
            <a:cxnSpLocks noChangeShapeType="1"/>
            <a:stCxn id="163" idx="2"/>
            <a:endCxn id="130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0" name="AutoShape 95"/>
          <p:cNvCxnSpPr>
            <a:cxnSpLocks noChangeShapeType="1"/>
            <a:stCxn id="173" idx="2"/>
            <a:endCxn id="163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AutoShape 96"/>
          <p:cNvCxnSpPr>
            <a:cxnSpLocks noChangeShapeType="1"/>
            <a:stCxn id="172" idx="2"/>
            <a:endCxn id="118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6" name="AutoShape 97"/>
          <p:cNvSpPr>
            <a:spLocks noChangeArrowheads="1"/>
          </p:cNvSpPr>
          <p:nvPr/>
        </p:nvSpPr>
        <p:spPr bwMode="auto">
          <a:xfrm>
            <a:off x="1149609" y="4659120"/>
            <a:ext cx="1030999" cy="460822"/>
          </a:xfrm>
          <a:prstGeom prst="wedgeRoundRectCallout">
            <a:avLst>
              <a:gd name="adj1" fmla="val 237184"/>
              <a:gd name="adj2" fmla="val -124276"/>
              <a:gd name="adj3" fmla="val 16667"/>
            </a:avLst>
          </a:prstGeom>
          <a:solidFill>
            <a:srgbClr val="00CC00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dirty="0" err="1" smtClean="0">
                <a:latin typeface="Times New Roman" pitchFamily="18" charset="0"/>
              </a:rPr>
              <a:t>merge</a:t>
            </a:r>
            <a:endParaRPr lang="de-DE" dirty="0">
              <a:latin typeface="Times New Roman" pitchFamily="18" charset="0"/>
            </a:endParaRPr>
          </a:p>
        </p:txBody>
      </p:sp>
      <p:cxnSp>
        <p:nvCxnSpPr>
          <p:cNvPr id="187" name="AutoShape 94"/>
          <p:cNvCxnSpPr>
            <a:cxnSpLocks noChangeShapeType="1"/>
            <a:stCxn id="158" idx="3"/>
            <a:endCxn id="131" idx="0"/>
          </p:cNvCxnSpPr>
          <p:nvPr/>
        </p:nvCxnSpPr>
        <p:spPr bwMode="auto">
          <a:xfrm>
            <a:off x="3665358" y="4236504"/>
            <a:ext cx="565491" cy="422616"/>
          </a:xfrm>
          <a:prstGeom prst="bentConnector2">
            <a:avLst/>
          </a:prstGeom>
          <a:noFill/>
          <a:ln w="76200">
            <a:solidFill>
              <a:srgbClr val="00CC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1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7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4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7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2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3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4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</a:endParaRPr>
          </a:p>
        </p:txBody>
      </p:sp>
      <p:sp>
        <p:nvSpPr>
          <p:cNvPr id="155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7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9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1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4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6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8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9" name="AutoShape 31"/>
          <p:cNvCxnSpPr>
            <a:cxnSpLocks noChangeShapeType="1"/>
            <a:endCxn id="110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86"/>
          <p:cNvCxnSpPr>
            <a:cxnSpLocks noChangeShapeType="1"/>
            <a:stCxn id="161" idx="2"/>
            <a:endCxn id="159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42"/>
          <p:cNvCxnSpPr>
            <a:cxnSpLocks noChangeShapeType="1"/>
            <a:stCxn id="164" idx="2"/>
            <a:endCxn id="131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2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1" name="AutoShape 95"/>
          <p:cNvCxnSpPr>
            <a:cxnSpLocks noChangeShapeType="1"/>
            <a:stCxn id="174" idx="2"/>
            <a:endCxn id="164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AutoShape 96"/>
          <p:cNvCxnSpPr>
            <a:cxnSpLocks noChangeShapeType="1"/>
            <a:stCxn id="173" idx="2"/>
            <a:endCxn id="119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6" name="AutoShape 97"/>
          <p:cNvSpPr>
            <a:spLocks noChangeArrowheads="1"/>
          </p:cNvSpPr>
          <p:nvPr/>
        </p:nvSpPr>
        <p:spPr bwMode="auto">
          <a:xfrm>
            <a:off x="1149609" y="4659120"/>
            <a:ext cx="1030999" cy="460822"/>
          </a:xfrm>
          <a:prstGeom prst="wedgeRoundRectCallout">
            <a:avLst>
              <a:gd name="adj1" fmla="val 237184"/>
              <a:gd name="adj2" fmla="val -124276"/>
              <a:gd name="adj3" fmla="val 16667"/>
            </a:avLst>
          </a:prstGeom>
          <a:solidFill>
            <a:srgbClr val="00CC00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dirty="0" err="1" smtClean="0">
                <a:latin typeface="Times New Roman" pitchFamily="18" charset="0"/>
              </a:rPr>
              <a:t>merge</a:t>
            </a:r>
            <a:endParaRPr lang="de-DE" dirty="0">
              <a:latin typeface="Times New Roman" pitchFamily="18" charset="0"/>
            </a:endParaRPr>
          </a:p>
        </p:txBody>
      </p:sp>
      <p:cxnSp>
        <p:nvCxnSpPr>
          <p:cNvPr id="187" name="AutoShape 94"/>
          <p:cNvCxnSpPr>
            <a:cxnSpLocks noChangeShapeType="1"/>
            <a:stCxn id="159" idx="3"/>
            <a:endCxn id="132" idx="0"/>
          </p:cNvCxnSpPr>
          <p:nvPr/>
        </p:nvCxnSpPr>
        <p:spPr bwMode="auto">
          <a:xfrm>
            <a:off x="3665358" y="4236504"/>
            <a:ext cx="565491" cy="422616"/>
          </a:xfrm>
          <a:prstGeom prst="bentConnector2">
            <a:avLst/>
          </a:prstGeom>
          <a:noFill/>
          <a:ln w="76200">
            <a:solidFill>
              <a:srgbClr val="00CC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AutoShape 95"/>
          <p:cNvCxnSpPr>
            <a:cxnSpLocks noChangeShapeType="1"/>
            <a:stCxn id="163" idx="2"/>
            <a:endCxn id="154" idx="0"/>
          </p:cNvCxnSpPr>
          <p:nvPr/>
        </p:nvCxnSpPr>
        <p:spPr bwMode="auto">
          <a:xfrm rot="5400000">
            <a:off x="1601112" y="3318402"/>
            <a:ext cx="1439298" cy="5400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69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2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5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0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1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2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3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4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5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8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7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9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</a:endParaRPr>
          </a:p>
        </p:txBody>
      </p:sp>
      <p:sp>
        <p:nvSpPr>
          <p:cNvPr id="162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6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7" name="AutoShape 31"/>
          <p:cNvCxnSpPr>
            <a:cxnSpLocks noChangeShapeType="1"/>
            <a:endCxn id="108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86"/>
          <p:cNvCxnSpPr>
            <a:cxnSpLocks noChangeShapeType="1"/>
            <a:stCxn id="159" idx="2"/>
            <a:endCxn id="157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0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9" name="AutoShape 95"/>
          <p:cNvCxnSpPr>
            <a:cxnSpLocks noChangeShapeType="1"/>
            <a:stCxn id="172" idx="2"/>
            <a:endCxn id="162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AutoShape 96"/>
          <p:cNvCxnSpPr>
            <a:cxnSpLocks noChangeShapeType="1"/>
            <a:stCxn id="171" idx="2"/>
            <a:endCxn id="117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9" name="AutoShape 92"/>
          <p:cNvSpPr>
            <a:spLocks noChangeArrowheads="1"/>
          </p:cNvSpPr>
          <p:nvPr/>
        </p:nvSpPr>
        <p:spPr bwMode="auto">
          <a:xfrm>
            <a:off x="1162970" y="1096085"/>
            <a:ext cx="1257300" cy="514350"/>
          </a:xfrm>
          <a:prstGeom prst="wedgeRoundRectCallout">
            <a:avLst>
              <a:gd name="adj1" fmla="val 29194"/>
              <a:gd name="adj2" fmla="val 162235"/>
              <a:gd name="adj3" fmla="val 16667"/>
            </a:avLst>
          </a:prstGeom>
          <a:solidFill>
            <a:srgbClr val="00CC00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dirty="0">
                <a:latin typeface="Times New Roman" pitchFamily="18" charset="0"/>
              </a:rPr>
              <a:t>Unterlauf</a:t>
            </a:r>
          </a:p>
        </p:txBody>
      </p:sp>
      <p:cxnSp>
        <p:nvCxnSpPr>
          <p:cNvPr id="280" name="AutoShape 93"/>
          <p:cNvCxnSpPr>
            <a:cxnSpLocks noChangeShapeType="1"/>
          </p:cNvCxnSpPr>
          <p:nvPr/>
        </p:nvCxnSpPr>
        <p:spPr bwMode="auto">
          <a:xfrm rot="5400000" flipV="1">
            <a:off x="3866462" y="1758200"/>
            <a:ext cx="1191" cy="1085850"/>
          </a:xfrm>
          <a:prstGeom prst="bentConnector3">
            <a:avLst>
              <a:gd name="adj1" fmla="val -26800009"/>
            </a:avLst>
          </a:prstGeom>
          <a:noFill/>
          <a:ln w="76200">
            <a:solidFill>
              <a:srgbClr val="00CC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2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5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0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1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2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3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4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5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8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7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9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</a:endParaRPr>
          </a:p>
        </p:txBody>
      </p:sp>
      <p:sp>
        <p:nvSpPr>
          <p:cNvPr id="162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6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7" name="AutoShape 31"/>
          <p:cNvCxnSpPr>
            <a:cxnSpLocks noChangeShapeType="1"/>
            <a:endCxn id="108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86"/>
          <p:cNvCxnSpPr>
            <a:cxnSpLocks noChangeShapeType="1"/>
            <a:stCxn id="159" idx="2"/>
            <a:endCxn id="157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9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8" name="AutoShape 95"/>
          <p:cNvCxnSpPr>
            <a:cxnSpLocks noChangeShapeType="1"/>
            <a:stCxn id="171" idx="2"/>
            <a:endCxn id="162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AutoShape 96"/>
          <p:cNvCxnSpPr>
            <a:cxnSpLocks noChangeShapeType="1"/>
            <a:stCxn id="170" idx="2"/>
            <a:endCxn id="117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AutoShape 92"/>
          <p:cNvSpPr>
            <a:spLocks noChangeArrowheads="1"/>
          </p:cNvSpPr>
          <p:nvPr/>
        </p:nvSpPr>
        <p:spPr bwMode="auto">
          <a:xfrm>
            <a:off x="1162970" y="1096085"/>
            <a:ext cx="1257300" cy="514350"/>
          </a:xfrm>
          <a:prstGeom prst="wedgeRoundRectCallout">
            <a:avLst>
              <a:gd name="adj1" fmla="val 112311"/>
              <a:gd name="adj2" fmla="val 107209"/>
              <a:gd name="adj3" fmla="val 16667"/>
            </a:avLst>
          </a:prstGeom>
          <a:solidFill>
            <a:srgbClr val="00CC00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dirty="0" err="1" smtClean="0">
                <a:latin typeface="Times New Roman" pitchFamily="18" charset="0"/>
              </a:rPr>
              <a:t>merge</a:t>
            </a:r>
            <a:endParaRPr lang="de-DE" dirty="0">
              <a:latin typeface="Times New Roman" pitchFamily="18" charset="0"/>
            </a:endParaRPr>
          </a:p>
        </p:txBody>
      </p:sp>
      <p:cxnSp>
        <p:nvCxnSpPr>
          <p:cNvPr id="184" name="AutoShape 93"/>
          <p:cNvCxnSpPr>
            <a:cxnSpLocks noChangeShapeType="1"/>
          </p:cNvCxnSpPr>
          <p:nvPr/>
        </p:nvCxnSpPr>
        <p:spPr bwMode="auto">
          <a:xfrm rot="5400000" flipV="1">
            <a:off x="3866462" y="1758200"/>
            <a:ext cx="1191" cy="1085850"/>
          </a:xfrm>
          <a:prstGeom prst="bentConnector3">
            <a:avLst>
              <a:gd name="adj1" fmla="val -26800009"/>
            </a:avLst>
          </a:prstGeom>
          <a:noFill/>
          <a:ln w="76200">
            <a:solidFill>
              <a:srgbClr val="00CC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19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3000" y="0"/>
            <a:ext cx="6858000" cy="857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de-DE" sz="2700" dirty="0"/>
              <a:t>Fehlertoleranz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627534"/>
            <a:ext cx="6858000" cy="44619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ebdings" pitchFamily="18" charset="2"/>
              <a:buChar char="=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ebdings" pitchFamily="18" charset="2"/>
              <a:buChar char="=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ebdings" pitchFamily="18" charset="2"/>
              <a:buChar char="=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ebdings" pitchFamily="18" charset="2"/>
              <a:buChar char="=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ebdings" pitchFamily="18" charset="2"/>
              <a:buChar char="=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ebdings" pitchFamily="18" charset="2"/>
              <a:buChar char="=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ebdings" pitchFamily="18" charset="2"/>
              <a:buChar char="=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ebdings" pitchFamily="18" charset="2"/>
              <a:buChar char="=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ebdings" pitchFamily="18" charset="2"/>
              <a:buChar char="=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de-DE" sz="1500" i="1" dirty="0"/>
              <a:t>„The Problem </a:t>
            </a:r>
            <a:r>
              <a:rPr lang="de-DE" sz="1500" i="1" dirty="0" err="1"/>
              <a:t>with</a:t>
            </a:r>
            <a:r>
              <a:rPr lang="de-DE" sz="1500" i="1" dirty="0"/>
              <a:t> </a:t>
            </a:r>
            <a:r>
              <a:rPr lang="de-DE" sz="1500" i="1" dirty="0" err="1"/>
              <a:t>Many</a:t>
            </a:r>
            <a:r>
              <a:rPr lang="de-DE" sz="1500" i="1" dirty="0"/>
              <a:t> Small Disks: </a:t>
            </a:r>
            <a:r>
              <a:rPr lang="de-DE" sz="1500" i="1" dirty="0" err="1"/>
              <a:t>Many</a:t>
            </a:r>
            <a:r>
              <a:rPr lang="de-DE" sz="1500" i="1" dirty="0"/>
              <a:t> Small </a:t>
            </a:r>
            <a:r>
              <a:rPr lang="de-DE" sz="1500" i="1" dirty="0" err="1"/>
              <a:t>Faults</a:t>
            </a:r>
            <a:r>
              <a:rPr lang="de-DE" sz="1500" i="1" dirty="0"/>
              <a:t>“</a:t>
            </a:r>
            <a:br>
              <a:rPr lang="de-DE" sz="1500" i="1" dirty="0"/>
            </a:br>
            <a:endParaRPr lang="de-DE" sz="1500" dirty="0"/>
          </a:p>
          <a:p>
            <a:pPr marL="0" indent="0">
              <a:lnSpc>
                <a:spcPct val="80000"/>
              </a:lnSpc>
              <a:buNone/>
            </a:pPr>
            <a:r>
              <a:rPr lang="de-DE" sz="1500" dirty="0"/>
              <a:t>Disk-Array mit N Platten: ohne Fehlertoleranzmechanismen N-fach erhöhte Ausfallwahrscheinlichkeit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Symbol" pitchFamily="18" charset="2"/>
              <a:buChar char="Þ"/>
            </a:pPr>
            <a:r>
              <a:rPr lang="de-DE" sz="1500" dirty="0"/>
              <a:t>System ist unbrauchbar</a:t>
            </a:r>
          </a:p>
          <a:p>
            <a:pPr marL="0" indent="0">
              <a:lnSpc>
                <a:spcPct val="80000"/>
              </a:lnSpc>
              <a:buNone/>
            </a:pPr>
            <a:endParaRPr lang="de-DE" sz="1500" dirty="0"/>
          </a:p>
          <a:p>
            <a:pPr marL="0" indent="0">
              <a:lnSpc>
                <a:spcPct val="80000"/>
              </a:lnSpc>
              <a:buNone/>
            </a:pPr>
            <a:r>
              <a:rPr lang="de-DE" sz="1500" dirty="0"/>
              <a:t>Begriffe</a:t>
            </a:r>
          </a:p>
          <a:p>
            <a:pPr lvl="1">
              <a:lnSpc>
                <a:spcPct val="80000"/>
              </a:lnSpc>
              <a:buFont typeface="Webdings" pitchFamily="18" charset="2"/>
              <a:buChar char=""/>
            </a:pPr>
            <a:r>
              <a:rPr lang="de-DE" sz="1500" dirty="0" err="1"/>
              <a:t>Mean</a:t>
            </a:r>
            <a:r>
              <a:rPr lang="de-DE" sz="1500" dirty="0"/>
              <a:t> Time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Failure</a:t>
            </a:r>
            <a:r>
              <a:rPr lang="de-DE" sz="1500" dirty="0"/>
              <a:t> (MTTF): Erwartungswert für die Zeit (von der Inbetriebnahme) bis zum Ausfall einer Platte</a:t>
            </a:r>
          </a:p>
          <a:p>
            <a:pPr lvl="1">
              <a:lnSpc>
                <a:spcPct val="80000"/>
              </a:lnSpc>
            </a:pPr>
            <a:r>
              <a:rPr lang="de-DE" sz="1500" dirty="0" err="1"/>
              <a:t>Mean</a:t>
            </a:r>
            <a:r>
              <a:rPr lang="de-DE" sz="1500" dirty="0"/>
              <a:t> Time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Repair</a:t>
            </a:r>
            <a:r>
              <a:rPr lang="de-DE" sz="1500" dirty="0"/>
              <a:t> (MTTR): Erwartungswert für die Zeit zur Ersetzung der Platte und der Rekonstruktion der Daten</a:t>
            </a:r>
          </a:p>
          <a:p>
            <a:pPr lvl="1">
              <a:lnSpc>
                <a:spcPct val="80000"/>
              </a:lnSpc>
            </a:pPr>
            <a:r>
              <a:rPr lang="de-DE" sz="1500" dirty="0" err="1">
                <a:sym typeface="Wingdings" pitchFamily="2" charset="2"/>
              </a:rPr>
              <a:t>Mean</a:t>
            </a:r>
            <a:r>
              <a:rPr lang="de-DE" sz="1500" dirty="0">
                <a:sym typeface="Wingdings" pitchFamily="2" charset="2"/>
              </a:rPr>
              <a:t> Time </a:t>
            </a:r>
            <a:r>
              <a:rPr lang="de-DE" sz="1500" dirty="0" err="1">
                <a:sym typeface="Wingdings" pitchFamily="2" charset="2"/>
              </a:rPr>
              <a:t>To</a:t>
            </a:r>
            <a:r>
              <a:rPr lang="de-DE" sz="1500" dirty="0">
                <a:sym typeface="Wingdings" pitchFamily="2" charset="2"/>
              </a:rPr>
              <a:t> Data Loss (MTTDL): Erwartungswert für die Zeit bis zu einem nicht-</a:t>
            </a:r>
            <a:r>
              <a:rPr lang="de-DE" sz="1500" dirty="0" err="1">
                <a:sym typeface="Wingdings" pitchFamily="2" charset="2"/>
              </a:rPr>
              <a:t>maskierbaren</a:t>
            </a:r>
            <a:r>
              <a:rPr lang="de-DE" sz="1500" dirty="0">
                <a:sym typeface="Wingdings" pitchFamily="2" charset="2"/>
              </a:rPr>
              <a:t> Fehler</a:t>
            </a:r>
          </a:p>
          <a:p>
            <a:pPr marL="0" indent="0">
              <a:lnSpc>
                <a:spcPct val="80000"/>
              </a:lnSpc>
              <a:buNone/>
            </a:pPr>
            <a:endParaRPr lang="de-DE" sz="1500" dirty="0"/>
          </a:p>
          <a:p>
            <a:pPr marL="0" indent="0">
              <a:lnSpc>
                <a:spcPct val="80000"/>
              </a:lnSpc>
              <a:buNone/>
            </a:pPr>
            <a:r>
              <a:rPr lang="de-DE" sz="1500" dirty="0"/>
              <a:t>Disk-Array mit N Platten ohne Fehlertoleranzmechanismen: MTTDL = MTTF/N</a:t>
            </a:r>
          </a:p>
          <a:p>
            <a:pPr marL="0" indent="0">
              <a:lnSpc>
                <a:spcPct val="80000"/>
              </a:lnSpc>
              <a:buNone/>
            </a:pPr>
            <a:endParaRPr lang="de-DE" sz="1350" dirty="0"/>
          </a:p>
          <a:p>
            <a:pPr marL="0" indent="0">
              <a:lnSpc>
                <a:spcPct val="80000"/>
              </a:lnSpc>
              <a:buNone/>
            </a:pPr>
            <a:r>
              <a:rPr lang="de-DE" sz="1500" dirty="0"/>
              <a:t>Der Schlüssel zur Fehlertoleranz ist Redundanz =&gt; Redundant Arrays </a:t>
            </a:r>
            <a:r>
              <a:rPr lang="de-DE" sz="1500" dirty="0" err="1"/>
              <a:t>of</a:t>
            </a:r>
            <a:r>
              <a:rPr lang="de-DE" sz="1500" dirty="0"/>
              <a:t> Independent Disks (RAID)</a:t>
            </a:r>
          </a:p>
          <a:p>
            <a:pPr lvl="1">
              <a:lnSpc>
                <a:spcPct val="80000"/>
              </a:lnSpc>
              <a:buFont typeface="Webdings" pitchFamily="18" charset="2"/>
              <a:buChar char=""/>
            </a:pPr>
            <a:r>
              <a:rPr lang="de-DE" sz="1500" dirty="0"/>
              <a:t>Durch Replikation der Daten (z.B. Spiegelplatten) – RAID1</a:t>
            </a:r>
          </a:p>
          <a:p>
            <a:pPr lvl="1">
              <a:lnSpc>
                <a:spcPct val="80000"/>
              </a:lnSpc>
              <a:buFont typeface="Webdings" pitchFamily="18" charset="2"/>
              <a:buChar char=""/>
            </a:pPr>
            <a:r>
              <a:rPr lang="de-DE" sz="1500" dirty="0"/>
              <a:t>Durch zusätzlich zu den Daten gespeicherte Error-</a:t>
            </a:r>
            <a:r>
              <a:rPr lang="de-DE" sz="1500" dirty="0" err="1"/>
              <a:t>Correcting</a:t>
            </a:r>
            <a:r>
              <a:rPr lang="de-DE" sz="1500" dirty="0"/>
              <a:t>-Codes (ECCS), z.B. Paritätsbits (RAID-4, RAID-5)</a:t>
            </a:r>
          </a:p>
          <a:p>
            <a:pPr marL="0" indent="0">
              <a:lnSpc>
                <a:spcPct val="80000"/>
              </a:lnSpc>
              <a:buNone/>
            </a:pPr>
            <a:endParaRPr lang="de-DE" sz="1500" dirty="0"/>
          </a:p>
          <a:p>
            <a:pPr marL="0" indent="0">
              <a:lnSpc>
                <a:spcPct val="80000"/>
              </a:lnSpc>
              <a:buNone/>
            </a:pPr>
            <a:endParaRPr lang="de-DE" sz="1500" dirty="0"/>
          </a:p>
          <a:p>
            <a:pPr marL="342900" lvl="1" indent="0">
              <a:lnSpc>
                <a:spcPct val="80000"/>
              </a:lnSpc>
              <a:buNone/>
            </a:pPr>
            <a:endParaRPr lang="de-DE" sz="1800" dirty="0">
              <a:sym typeface="Wingdings" pitchFamily="2" charset="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52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6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3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6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1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2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3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4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5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6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7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8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8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9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0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</a:endParaRPr>
          </a:p>
        </p:txBody>
      </p:sp>
      <p:sp>
        <p:nvSpPr>
          <p:cNvPr id="163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6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8" name="AutoShape 31"/>
          <p:cNvCxnSpPr>
            <a:cxnSpLocks noChangeShapeType="1"/>
            <a:endCxn id="109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86"/>
          <p:cNvCxnSpPr>
            <a:cxnSpLocks noChangeShapeType="1"/>
            <a:stCxn id="160" idx="2"/>
            <a:endCxn id="158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0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9" name="AutoShape 95"/>
          <p:cNvCxnSpPr>
            <a:cxnSpLocks noChangeShapeType="1"/>
            <a:stCxn id="172" idx="2"/>
            <a:endCxn id="163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AutoShape 96"/>
          <p:cNvCxnSpPr>
            <a:cxnSpLocks noChangeShapeType="1"/>
            <a:stCxn id="171" idx="2"/>
            <a:endCxn id="118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" name="AutoShape 92"/>
          <p:cNvSpPr>
            <a:spLocks noChangeArrowheads="1"/>
          </p:cNvSpPr>
          <p:nvPr/>
        </p:nvSpPr>
        <p:spPr bwMode="auto">
          <a:xfrm>
            <a:off x="1162970" y="1096085"/>
            <a:ext cx="1257300" cy="514350"/>
          </a:xfrm>
          <a:prstGeom prst="wedgeRoundRectCallout">
            <a:avLst>
              <a:gd name="adj1" fmla="val 112311"/>
              <a:gd name="adj2" fmla="val 107209"/>
              <a:gd name="adj3" fmla="val 16667"/>
            </a:avLst>
          </a:prstGeom>
          <a:solidFill>
            <a:srgbClr val="00CC00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dirty="0" err="1" smtClean="0">
                <a:latin typeface="Times New Roman" pitchFamily="18" charset="0"/>
              </a:rPr>
              <a:t>merge</a:t>
            </a:r>
            <a:endParaRPr lang="de-DE" dirty="0">
              <a:latin typeface="Times New Roman" pitchFamily="18" charset="0"/>
            </a:endParaRPr>
          </a:p>
        </p:txBody>
      </p:sp>
      <p:cxnSp>
        <p:nvCxnSpPr>
          <p:cNvPr id="185" name="AutoShape 93"/>
          <p:cNvCxnSpPr>
            <a:cxnSpLocks noChangeShapeType="1"/>
          </p:cNvCxnSpPr>
          <p:nvPr/>
        </p:nvCxnSpPr>
        <p:spPr bwMode="auto">
          <a:xfrm rot="5400000" flipV="1">
            <a:off x="3866462" y="1758200"/>
            <a:ext cx="1191" cy="1085850"/>
          </a:xfrm>
          <a:prstGeom prst="bentConnector3">
            <a:avLst>
              <a:gd name="adj1" fmla="val -26800009"/>
            </a:avLst>
          </a:prstGeom>
          <a:noFill/>
          <a:ln w="76200">
            <a:solidFill>
              <a:srgbClr val="00CC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AutoShape 94"/>
          <p:cNvCxnSpPr>
            <a:cxnSpLocks noChangeShapeType="1"/>
            <a:stCxn id="170" idx="2"/>
            <a:endCxn id="162" idx="0"/>
          </p:cNvCxnSpPr>
          <p:nvPr/>
        </p:nvCxnSpPr>
        <p:spPr bwMode="auto">
          <a:xfrm rot="5400000">
            <a:off x="2554720" y="1146304"/>
            <a:ext cx="929597" cy="1343508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rgbClr val="00CC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1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1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28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1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46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7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8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49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0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1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2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8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3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4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5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7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8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9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0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2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3" name="AutoShape 31"/>
          <p:cNvCxnSpPr>
            <a:cxnSpLocks noChangeShapeType="1"/>
            <a:endCxn id="104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AutoShape 86"/>
          <p:cNvCxnSpPr>
            <a:cxnSpLocks noChangeShapeType="1"/>
            <a:stCxn id="155" idx="2"/>
            <a:endCxn id="153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5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2" name="AutoShape 51"/>
          <p:cNvCxnSpPr>
            <a:cxnSpLocks noChangeShapeType="1"/>
            <a:stCxn id="158" idx="2"/>
            <a:endCxn id="129" idx="0"/>
          </p:cNvCxnSpPr>
          <p:nvPr/>
        </p:nvCxnSpPr>
        <p:spPr bwMode="auto">
          <a:xfrm rot="16200000" flipH="1">
            <a:off x="2577545" y="2653150"/>
            <a:ext cx="2033364" cy="1978576"/>
          </a:xfrm>
          <a:prstGeom prst="curvedConnector3">
            <a:avLst>
              <a:gd name="adj1" fmla="val 39293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AutoShape 51"/>
          <p:cNvCxnSpPr>
            <a:cxnSpLocks noChangeShapeType="1"/>
            <a:stCxn id="160" idx="2"/>
            <a:endCxn id="93" idx="0"/>
          </p:cNvCxnSpPr>
          <p:nvPr/>
        </p:nvCxnSpPr>
        <p:spPr bwMode="auto">
          <a:xfrm rot="16200000" flipH="1">
            <a:off x="3607854" y="2137191"/>
            <a:ext cx="1430072" cy="240720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0" name="AutoShape 51"/>
          <p:cNvCxnSpPr>
            <a:cxnSpLocks noChangeShapeType="1"/>
            <a:stCxn id="162" idx="2"/>
            <a:endCxn id="140" idx="0"/>
          </p:cNvCxnSpPr>
          <p:nvPr/>
        </p:nvCxnSpPr>
        <p:spPr bwMode="auto">
          <a:xfrm rot="16200000" flipH="1">
            <a:off x="4831482" y="1427913"/>
            <a:ext cx="845232" cy="324091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3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2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5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0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1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2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3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4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5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8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7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9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2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4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6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7" name="AutoShape 31"/>
          <p:cNvCxnSpPr>
            <a:cxnSpLocks noChangeShapeType="1"/>
            <a:endCxn id="108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86"/>
          <p:cNvCxnSpPr>
            <a:cxnSpLocks noChangeShapeType="1"/>
            <a:stCxn id="159" idx="2"/>
            <a:endCxn id="157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9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8" name="AutoShape 51"/>
          <p:cNvCxnSpPr>
            <a:cxnSpLocks noChangeShapeType="1"/>
            <a:stCxn id="162" idx="2"/>
            <a:endCxn id="133" idx="0"/>
          </p:cNvCxnSpPr>
          <p:nvPr/>
        </p:nvCxnSpPr>
        <p:spPr bwMode="auto">
          <a:xfrm rot="16200000" flipH="1">
            <a:off x="2577545" y="2653150"/>
            <a:ext cx="2033364" cy="1978576"/>
          </a:xfrm>
          <a:prstGeom prst="curvedConnector3">
            <a:avLst>
              <a:gd name="adj1" fmla="val 39293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AutoShape 51"/>
          <p:cNvCxnSpPr>
            <a:cxnSpLocks noChangeShapeType="1"/>
            <a:stCxn id="164" idx="2"/>
            <a:endCxn id="97" idx="0"/>
          </p:cNvCxnSpPr>
          <p:nvPr/>
        </p:nvCxnSpPr>
        <p:spPr bwMode="auto">
          <a:xfrm rot="16200000" flipH="1">
            <a:off x="3607854" y="2137191"/>
            <a:ext cx="1430072" cy="240720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AutoShape 51"/>
          <p:cNvCxnSpPr>
            <a:cxnSpLocks noChangeShapeType="1"/>
            <a:stCxn id="166" idx="2"/>
            <a:endCxn id="144" idx="0"/>
          </p:cNvCxnSpPr>
          <p:nvPr/>
        </p:nvCxnSpPr>
        <p:spPr bwMode="auto">
          <a:xfrm rot="16200000" flipH="1">
            <a:off x="4831482" y="1427913"/>
            <a:ext cx="845232" cy="324091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" name="Rectangle 90"/>
          <p:cNvSpPr>
            <a:spLocks noChangeArrowheads="1"/>
          </p:cNvSpPr>
          <p:nvPr/>
        </p:nvSpPr>
        <p:spPr bwMode="auto">
          <a:xfrm>
            <a:off x="5955115" y="742950"/>
            <a:ext cx="1771650" cy="1028700"/>
          </a:xfrm>
          <a:prstGeom prst="rect">
            <a:avLst/>
          </a:prstGeom>
          <a:solidFill>
            <a:srgbClr val="00CC00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Schrumpfung,</a:t>
            </a:r>
          </a:p>
          <a:p>
            <a:pPr algn="ctr"/>
            <a:r>
              <a:rPr lang="de-DE" sz="2400">
                <a:latin typeface="Times New Roman" pitchFamily="18" charset="0"/>
              </a:rPr>
              <a:t>Freie Knoten</a:t>
            </a:r>
          </a:p>
        </p:txBody>
      </p:sp>
      <p:cxnSp>
        <p:nvCxnSpPr>
          <p:cNvPr id="182" name="AutoShape 92"/>
          <p:cNvCxnSpPr>
            <a:cxnSpLocks noChangeShapeType="1"/>
            <a:stCxn id="181" idx="2"/>
            <a:endCxn id="120" idx="0"/>
          </p:cNvCxnSpPr>
          <p:nvPr/>
        </p:nvCxnSpPr>
        <p:spPr bwMode="auto">
          <a:xfrm rot="5400000">
            <a:off x="6116510" y="1558427"/>
            <a:ext cx="511206" cy="9376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CC00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AutoShape 93"/>
          <p:cNvCxnSpPr>
            <a:cxnSpLocks noChangeShapeType="1"/>
            <a:stCxn id="181" idx="1"/>
          </p:cNvCxnSpPr>
          <p:nvPr/>
        </p:nvCxnSpPr>
        <p:spPr bwMode="auto">
          <a:xfrm rot="10800000" flipV="1">
            <a:off x="3973677" y="1257300"/>
            <a:ext cx="1981439" cy="3414713"/>
          </a:xfrm>
          <a:prstGeom prst="curvedConnector2">
            <a:avLst/>
          </a:prstGeom>
          <a:noFill/>
          <a:ln w="38100">
            <a:solidFill>
              <a:srgbClr val="00CC00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ekrümmte Verbindung 6"/>
          <p:cNvCxnSpPr>
            <a:stCxn id="181" idx="1"/>
            <a:endCxn id="177" idx="3"/>
          </p:cNvCxnSpPr>
          <p:nvPr/>
        </p:nvCxnSpPr>
        <p:spPr bwMode="auto">
          <a:xfrm rot="10800000">
            <a:off x="5577223" y="1181809"/>
            <a:ext cx="377893" cy="75491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6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Speicherstruktur eines B-Baums </a:t>
            </a:r>
            <a:br>
              <a:rPr lang="de-DE" smtClean="0"/>
            </a:br>
            <a:r>
              <a:rPr lang="de-DE" smtClean="0"/>
              <a:t>auf dem Hintergrundspeicher</a:t>
            </a:r>
          </a:p>
        </p:txBody>
      </p:sp>
      <p:sp>
        <p:nvSpPr>
          <p:cNvPr id="162820" name="Rectangle 3"/>
          <p:cNvSpPr>
            <a:spLocks noChangeArrowheads="1"/>
          </p:cNvSpPr>
          <p:nvPr/>
        </p:nvSpPr>
        <p:spPr bwMode="auto">
          <a:xfrm>
            <a:off x="2571750" y="20574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21" name="Rectangle 4"/>
          <p:cNvSpPr>
            <a:spLocks noChangeArrowheads="1"/>
          </p:cNvSpPr>
          <p:nvPr/>
        </p:nvSpPr>
        <p:spPr bwMode="auto">
          <a:xfrm>
            <a:off x="2914650" y="20574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22" name="Rectangle 5"/>
          <p:cNvSpPr>
            <a:spLocks noChangeArrowheads="1"/>
          </p:cNvSpPr>
          <p:nvPr/>
        </p:nvSpPr>
        <p:spPr bwMode="auto">
          <a:xfrm>
            <a:off x="2457450" y="205740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23" name="Rectangle 6"/>
          <p:cNvSpPr>
            <a:spLocks noChangeArrowheads="1"/>
          </p:cNvSpPr>
          <p:nvPr/>
        </p:nvSpPr>
        <p:spPr bwMode="auto">
          <a:xfrm>
            <a:off x="3086100" y="20574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24" name="Rectangle 7"/>
          <p:cNvSpPr>
            <a:spLocks noChangeArrowheads="1"/>
          </p:cNvSpPr>
          <p:nvPr/>
        </p:nvSpPr>
        <p:spPr bwMode="auto">
          <a:xfrm>
            <a:off x="3429000" y="20574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25" name="Rectangle 8"/>
          <p:cNvSpPr>
            <a:spLocks noChangeArrowheads="1"/>
          </p:cNvSpPr>
          <p:nvPr/>
        </p:nvSpPr>
        <p:spPr bwMode="auto">
          <a:xfrm>
            <a:off x="3600450" y="20574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26" name="Rectangle 9"/>
          <p:cNvSpPr>
            <a:spLocks noChangeArrowheads="1"/>
          </p:cNvSpPr>
          <p:nvPr/>
        </p:nvSpPr>
        <p:spPr bwMode="auto">
          <a:xfrm>
            <a:off x="3943350" y="20574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27" name="Rectangle 10"/>
          <p:cNvSpPr>
            <a:spLocks noChangeArrowheads="1"/>
          </p:cNvSpPr>
          <p:nvPr/>
        </p:nvSpPr>
        <p:spPr bwMode="auto">
          <a:xfrm>
            <a:off x="4114800" y="20574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28" name="Rectangle 11"/>
          <p:cNvSpPr>
            <a:spLocks noChangeArrowheads="1"/>
          </p:cNvSpPr>
          <p:nvPr/>
        </p:nvSpPr>
        <p:spPr bwMode="auto">
          <a:xfrm>
            <a:off x="4457700" y="20574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29" name="AutoShape 12"/>
          <p:cNvSpPr>
            <a:spLocks noChangeArrowheads="1"/>
          </p:cNvSpPr>
          <p:nvPr/>
        </p:nvSpPr>
        <p:spPr bwMode="auto">
          <a:xfrm>
            <a:off x="1943100" y="800100"/>
            <a:ext cx="4914900" cy="3543300"/>
          </a:xfrm>
          <a:prstGeom prst="flowChartMagneticDisk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2830" name="Rectangle 13"/>
          <p:cNvSpPr>
            <a:spLocks noChangeArrowheads="1"/>
          </p:cNvSpPr>
          <p:nvPr/>
        </p:nvSpPr>
        <p:spPr bwMode="auto">
          <a:xfrm>
            <a:off x="2686050" y="21717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31" name="Rectangle 14"/>
          <p:cNvSpPr>
            <a:spLocks noChangeArrowheads="1"/>
          </p:cNvSpPr>
          <p:nvPr/>
        </p:nvSpPr>
        <p:spPr bwMode="auto">
          <a:xfrm>
            <a:off x="3028950" y="21717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32" name="Rectangle 15"/>
          <p:cNvSpPr>
            <a:spLocks noChangeArrowheads="1"/>
          </p:cNvSpPr>
          <p:nvPr/>
        </p:nvSpPr>
        <p:spPr bwMode="auto">
          <a:xfrm>
            <a:off x="2571750" y="217170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33" name="Rectangle 16"/>
          <p:cNvSpPr>
            <a:spLocks noChangeArrowheads="1"/>
          </p:cNvSpPr>
          <p:nvPr/>
        </p:nvSpPr>
        <p:spPr bwMode="auto">
          <a:xfrm>
            <a:off x="3200400" y="21717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34" name="Rectangle 17"/>
          <p:cNvSpPr>
            <a:spLocks noChangeArrowheads="1"/>
          </p:cNvSpPr>
          <p:nvPr/>
        </p:nvSpPr>
        <p:spPr bwMode="auto">
          <a:xfrm>
            <a:off x="3543300" y="21717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35" name="Rectangle 18"/>
          <p:cNvSpPr>
            <a:spLocks noChangeArrowheads="1"/>
          </p:cNvSpPr>
          <p:nvPr/>
        </p:nvSpPr>
        <p:spPr bwMode="auto">
          <a:xfrm>
            <a:off x="3714750" y="21717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36" name="Rectangle 19"/>
          <p:cNvSpPr>
            <a:spLocks noChangeArrowheads="1"/>
          </p:cNvSpPr>
          <p:nvPr/>
        </p:nvSpPr>
        <p:spPr bwMode="auto">
          <a:xfrm>
            <a:off x="4057650" y="21717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37" name="Rectangle 20"/>
          <p:cNvSpPr>
            <a:spLocks noChangeArrowheads="1"/>
          </p:cNvSpPr>
          <p:nvPr/>
        </p:nvSpPr>
        <p:spPr bwMode="auto">
          <a:xfrm>
            <a:off x="4229100" y="21717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38" name="Rectangle 21"/>
          <p:cNvSpPr>
            <a:spLocks noChangeArrowheads="1"/>
          </p:cNvSpPr>
          <p:nvPr/>
        </p:nvSpPr>
        <p:spPr bwMode="auto">
          <a:xfrm>
            <a:off x="4572000" y="21717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39" name="Rectangle 22"/>
          <p:cNvSpPr>
            <a:spLocks noChangeArrowheads="1"/>
          </p:cNvSpPr>
          <p:nvPr/>
        </p:nvSpPr>
        <p:spPr bwMode="auto">
          <a:xfrm>
            <a:off x="2800350" y="22860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40" name="Rectangle 23"/>
          <p:cNvSpPr>
            <a:spLocks noChangeArrowheads="1"/>
          </p:cNvSpPr>
          <p:nvPr/>
        </p:nvSpPr>
        <p:spPr bwMode="auto">
          <a:xfrm>
            <a:off x="3143250" y="22860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41" name="Rectangle 24"/>
          <p:cNvSpPr>
            <a:spLocks noChangeArrowheads="1"/>
          </p:cNvSpPr>
          <p:nvPr/>
        </p:nvSpPr>
        <p:spPr bwMode="auto">
          <a:xfrm>
            <a:off x="2686050" y="228600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42" name="Rectangle 25"/>
          <p:cNvSpPr>
            <a:spLocks noChangeArrowheads="1"/>
          </p:cNvSpPr>
          <p:nvPr/>
        </p:nvSpPr>
        <p:spPr bwMode="auto">
          <a:xfrm>
            <a:off x="3314700" y="22860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43" name="Rectangle 26"/>
          <p:cNvSpPr>
            <a:spLocks noChangeArrowheads="1"/>
          </p:cNvSpPr>
          <p:nvPr/>
        </p:nvSpPr>
        <p:spPr bwMode="auto">
          <a:xfrm>
            <a:off x="3657600" y="22860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44" name="Rectangle 27"/>
          <p:cNvSpPr>
            <a:spLocks noChangeArrowheads="1"/>
          </p:cNvSpPr>
          <p:nvPr/>
        </p:nvSpPr>
        <p:spPr bwMode="auto">
          <a:xfrm>
            <a:off x="3829050" y="22860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45" name="Rectangle 28"/>
          <p:cNvSpPr>
            <a:spLocks noChangeArrowheads="1"/>
          </p:cNvSpPr>
          <p:nvPr/>
        </p:nvSpPr>
        <p:spPr bwMode="auto">
          <a:xfrm>
            <a:off x="4171950" y="22860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46" name="Rectangle 29"/>
          <p:cNvSpPr>
            <a:spLocks noChangeArrowheads="1"/>
          </p:cNvSpPr>
          <p:nvPr/>
        </p:nvSpPr>
        <p:spPr bwMode="auto">
          <a:xfrm>
            <a:off x="4343400" y="22860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47" name="Rectangle 30"/>
          <p:cNvSpPr>
            <a:spLocks noChangeArrowheads="1"/>
          </p:cNvSpPr>
          <p:nvPr/>
        </p:nvSpPr>
        <p:spPr bwMode="auto">
          <a:xfrm>
            <a:off x="4686300" y="22860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48" name="Rectangle 31"/>
          <p:cNvSpPr>
            <a:spLocks noChangeArrowheads="1"/>
          </p:cNvSpPr>
          <p:nvPr/>
        </p:nvSpPr>
        <p:spPr bwMode="auto">
          <a:xfrm>
            <a:off x="2914650" y="24003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49" name="Rectangle 32"/>
          <p:cNvSpPr>
            <a:spLocks noChangeArrowheads="1"/>
          </p:cNvSpPr>
          <p:nvPr/>
        </p:nvSpPr>
        <p:spPr bwMode="auto">
          <a:xfrm>
            <a:off x="3257550" y="24003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50" name="Rectangle 33"/>
          <p:cNvSpPr>
            <a:spLocks noChangeArrowheads="1"/>
          </p:cNvSpPr>
          <p:nvPr/>
        </p:nvSpPr>
        <p:spPr bwMode="auto">
          <a:xfrm>
            <a:off x="2800350" y="240030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51" name="Rectangle 34"/>
          <p:cNvSpPr>
            <a:spLocks noChangeArrowheads="1"/>
          </p:cNvSpPr>
          <p:nvPr/>
        </p:nvSpPr>
        <p:spPr bwMode="auto">
          <a:xfrm>
            <a:off x="3429000" y="24003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52" name="Rectangle 35"/>
          <p:cNvSpPr>
            <a:spLocks noChangeArrowheads="1"/>
          </p:cNvSpPr>
          <p:nvPr/>
        </p:nvSpPr>
        <p:spPr bwMode="auto">
          <a:xfrm>
            <a:off x="3771900" y="24003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53" name="Rectangle 36"/>
          <p:cNvSpPr>
            <a:spLocks noChangeArrowheads="1"/>
          </p:cNvSpPr>
          <p:nvPr/>
        </p:nvSpPr>
        <p:spPr bwMode="auto">
          <a:xfrm>
            <a:off x="3943350" y="24003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54" name="Rectangle 37"/>
          <p:cNvSpPr>
            <a:spLocks noChangeArrowheads="1"/>
          </p:cNvSpPr>
          <p:nvPr/>
        </p:nvSpPr>
        <p:spPr bwMode="auto">
          <a:xfrm>
            <a:off x="4286250" y="24003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55" name="Rectangle 38"/>
          <p:cNvSpPr>
            <a:spLocks noChangeArrowheads="1"/>
          </p:cNvSpPr>
          <p:nvPr/>
        </p:nvSpPr>
        <p:spPr bwMode="auto">
          <a:xfrm>
            <a:off x="4457700" y="24003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56" name="Rectangle 39"/>
          <p:cNvSpPr>
            <a:spLocks noChangeArrowheads="1"/>
          </p:cNvSpPr>
          <p:nvPr/>
        </p:nvSpPr>
        <p:spPr bwMode="auto">
          <a:xfrm>
            <a:off x="4800600" y="24003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57" name="Rectangle 40"/>
          <p:cNvSpPr>
            <a:spLocks noChangeArrowheads="1"/>
          </p:cNvSpPr>
          <p:nvPr/>
        </p:nvSpPr>
        <p:spPr bwMode="auto">
          <a:xfrm>
            <a:off x="3028950" y="25146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58" name="Rectangle 41"/>
          <p:cNvSpPr>
            <a:spLocks noChangeArrowheads="1"/>
          </p:cNvSpPr>
          <p:nvPr/>
        </p:nvSpPr>
        <p:spPr bwMode="auto">
          <a:xfrm>
            <a:off x="3371850" y="25146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59" name="Rectangle 42"/>
          <p:cNvSpPr>
            <a:spLocks noChangeArrowheads="1"/>
          </p:cNvSpPr>
          <p:nvPr/>
        </p:nvSpPr>
        <p:spPr bwMode="auto">
          <a:xfrm>
            <a:off x="2914650" y="251460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60" name="Rectangle 43"/>
          <p:cNvSpPr>
            <a:spLocks noChangeArrowheads="1"/>
          </p:cNvSpPr>
          <p:nvPr/>
        </p:nvSpPr>
        <p:spPr bwMode="auto">
          <a:xfrm>
            <a:off x="3543300" y="25146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61" name="Rectangle 44"/>
          <p:cNvSpPr>
            <a:spLocks noChangeArrowheads="1"/>
          </p:cNvSpPr>
          <p:nvPr/>
        </p:nvSpPr>
        <p:spPr bwMode="auto">
          <a:xfrm>
            <a:off x="3886200" y="25146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62" name="Rectangle 45"/>
          <p:cNvSpPr>
            <a:spLocks noChangeArrowheads="1"/>
          </p:cNvSpPr>
          <p:nvPr/>
        </p:nvSpPr>
        <p:spPr bwMode="auto">
          <a:xfrm>
            <a:off x="4057650" y="25146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63" name="Rectangle 46"/>
          <p:cNvSpPr>
            <a:spLocks noChangeArrowheads="1"/>
          </p:cNvSpPr>
          <p:nvPr/>
        </p:nvSpPr>
        <p:spPr bwMode="auto">
          <a:xfrm>
            <a:off x="4400550" y="25146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64" name="Rectangle 47"/>
          <p:cNvSpPr>
            <a:spLocks noChangeArrowheads="1"/>
          </p:cNvSpPr>
          <p:nvPr/>
        </p:nvSpPr>
        <p:spPr bwMode="auto">
          <a:xfrm>
            <a:off x="4572000" y="25146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65" name="Rectangle 48"/>
          <p:cNvSpPr>
            <a:spLocks noChangeArrowheads="1"/>
          </p:cNvSpPr>
          <p:nvPr/>
        </p:nvSpPr>
        <p:spPr bwMode="auto">
          <a:xfrm>
            <a:off x="4914900" y="25146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66" name="Rectangle 49"/>
          <p:cNvSpPr>
            <a:spLocks noChangeArrowheads="1"/>
          </p:cNvSpPr>
          <p:nvPr/>
        </p:nvSpPr>
        <p:spPr bwMode="auto">
          <a:xfrm>
            <a:off x="3143250" y="26289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67" name="Rectangle 50"/>
          <p:cNvSpPr>
            <a:spLocks noChangeArrowheads="1"/>
          </p:cNvSpPr>
          <p:nvPr/>
        </p:nvSpPr>
        <p:spPr bwMode="auto">
          <a:xfrm>
            <a:off x="3486150" y="26289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68" name="Rectangle 51"/>
          <p:cNvSpPr>
            <a:spLocks noChangeArrowheads="1"/>
          </p:cNvSpPr>
          <p:nvPr/>
        </p:nvSpPr>
        <p:spPr bwMode="auto">
          <a:xfrm>
            <a:off x="3028950" y="262890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69" name="Rectangle 52"/>
          <p:cNvSpPr>
            <a:spLocks noChangeArrowheads="1"/>
          </p:cNvSpPr>
          <p:nvPr/>
        </p:nvSpPr>
        <p:spPr bwMode="auto">
          <a:xfrm>
            <a:off x="3657600" y="26289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70" name="Rectangle 53"/>
          <p:cNvSpPr>
            <a:spLocks noChangeArrowheads="1"/>
          </p:cNvSpPr>
          <p:nvPr/>
        </p:nvSpPr>
        <p:spPr bwMode="auto">
          <a:xfrm>
            <a:off x="4000500" y="26289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71" name="Rectangle 54"/>
          <p:cNvSpPr>
            <a:spLocks noChangeArrowheads="1"/>
          </p:cNvSpPr>
          <p:nvPr/>
        </p:nvSpPr>
        <p:spPr bwMode="auto">
          <a:xfrm>
            <a:off x="4171950" y="26289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72" name="Rectangle 55"/>
          <p:cNvSpPr>
            <a:spLocks noChangeArrowheads="1"/>
          </p:cNvSpPr>
          <p:nvPr/>
        </p:nvSpPr>
        <p:spPr bwMode="auto">
          <a:xfrm>
            <a:off x="4514850" y="26289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73" name="Rectangle 56"/>
          <p:cNvSpPr>
            <a:spLocks noChangeArrowheads="1"/>
          </p:cNvSpPr>
          <p:nvPr/>
        </p:nvSpPr>
        <p:spPr bwMode="auto">
          <a:xfrm>
            <a:off x="4686300" y="26289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74" name="Rectangle 57"/>
          <p:cNvSpPr>
            <a:spLocks noChangeArrowheads="1"/>
          </p:cNvSpPr>
          <p:nvPr/>
        </p:nvSpPr>
        <p:spPr bwMode="auto">
          <a:xfrm>
            <a:off x="5029200" y="26289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75" name="Rectangle 58"/>
          <p:cNvSpPr>
            <a:spLocks noChangeArrowheads="1"/>
          </p:cNvSpPr>
          <p:nvPr/>
        </p:nvSpPr>
        <p:spPr bwMode="auto">
          <a:xfrm>
            <a:off x="3257550" y="27432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76" name="Rectangle 59"/>
          <p:cNvSpPr>
            <a:spLocks noChangeArrowheads="1"/>
          </p:cNvSpPr>
          <p:nvPr/>
        </p:nvSpPr>
        <p:spPr bwMode="auto">
          <a:xfrm>
            <a:off x="3600450" y="27432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77" name="Rectangle 60"/>
          <p:cNvSpPr>
            <a:spLocks noChangeArrowheads="1"/>
          </p:cNvSpPr>
          <p:nvPr/>
        </p:nvSpPr>
        <p:spPr bwMode="auto">
          <a:xfrm>
            <a:off x="3143250" y="274320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78" name="Rectangle 61"/>
          <p:cNvSpPr>
            <a:spLocks noChangeArrowheads="1"/>
          </p:cNvSpPr>
          <p:nvPr/>
        </p:nvSpPr>
        <p:spPr bwMode="auto">
          <a:xfrm>
            <a:off x="3771900" y="27432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79" name="Rectangle 62"/>
          <p:cNvSpPr>
            <a:spLocks noChangeArrowheads="1"/>
          </p:cNvSpPr>
          <p:nvPr/>
        </p:nvSpPr>
        <p:spPr bwMode="auto">
          <a:xfrm>
            <a:off x="4114800" y="27432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80" name="Rectangle 63"/>
          <p:cNvSpPr>
            <a:spLocks noChangeArrowheads="1"/>
          </p:cNvSpPr>
          <p:nvPr/>
        </p:nvSpPr>
        <p:spPr bwMode="auto">
          <a:xfrm>
            <a:off x="4286250" y="27432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81" name="Rectangle 64"/>
          <p:cNvSpPr>
            <a:spLocks noChangeArrowheads="1"/>
          </p:cNvSpPr>
          <p:nvPr/>
        </p:nvSpPr>
        <p:spPr bwMode="auto">
          <a:xfrm>
            <a:off x="4629150" y="27432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82" name="Rectangle 65"/>
          <p:cNvSpPr>
            <a:spLocks noChangeArrowheads="1"/>
          </p:cNvSpPr>
          <p:nvPr/>
        </p:nvSpPr>
        <p:spPr bwMode="auto">
          <a:xfrm>
            <a:off x="4800600" y="27432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83" name="Rectangle 66"/>
          <p:cNvSpPr>
            <a:spLocks noChangeArrowheads="1"/>
          </p:cNvSpPr>
          <p:nvPr/>
        </p:nvSpPr>
        <p:spPr bwMode="auto">
          <a:xfrm>
            <a:off x="5143500" y="27432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84" name="Rectangle 67"/>
          <p:cNvSpPr>
            <a:spLocks noChangeArrowheads="1"/>
          </p:cNvSpPr>
          <p:nvPr/>
        </p:nvSpPr>
        <p:spPr bwMode="auto">
          <a:xfrm>
            <a:off x="3371850" y="28575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85" name="Rectangle 68"/>
          <p:cNvSpPr>
            <a:spLocks noChangeArrowheads="1"/>
          </p:cNvSpPr>
          <p:nvPr/>
        </p:nvSpPr>
        <p:spPr bwMode="auto">
          <a:xfrm>
            <a:off x="3714750" y="28575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86" name="Rectangle 69"/>
          <p:cNvSpPr>
            <a:spLocks noChangeArrowheads="1"/>
          </p:cNvSpPr>
          <p:nvPr/>
        </p:nvSpPr>
        <p:spPr bwMode="auto">
          <a:xfrm>
            <a:off x="3257550" y="285750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87" name="Rectangle 70"/>
          <p:cNvSpPr>
            <a:spLocks noChangeArrowheads="1"/>
          </p:cNvSpPr>
          <p:nvPr/>
        </p:nvSpPr>
        <p:spPr bwMode="auto">
          <a:xfrm>
            <a:off x="3886200" y="28575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88" name="Rectangle 71"/>
          <p:cNvSpPr>
            <a:spLocks noChangeArrowheads="1"/>
          </p:cNvSpPr>
          <p:nvPr/>
        </p:nvSpPr>
        <p:spPr bwMode="auto">
          <a:xfrm>
            <a:off x="4229100" y="28575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89" name="Rectangle 72"/>
          <p:cNvSpPr>
            <a:spLocks noChangeArrowheads="1"/>
          </p:cNvSpPr>
          <p:nvPr/>
        </p:nvSpPr>
        <p:spPr bwMode="auto">
          <a:xfrm>
            <a:off x="4400550" y="28575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90" name="Rectangle 73"/>
          <p:cNvSpPr>
            <a:spLocks noChangeArrowheads="1"/>
          </p:cNvSpPr>
          <p:nvPr/>
        </p:nvSpPr>
        <p:spPr bwMode="auto">
          <a:xfrm>
            <a:off x="4743450" y="28575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91" name="Rectangle 74"/>
          <p:cNvSpPr>
            <a:spLocks noChangeArrowheads="1"/>
          </p:cNvSpPr>
          <p:nvPr/>
        </p:nvSpPr>
        <p:spPr bwMode="auto">
          <a:xfrm>
            <a:off x="4914900" y="28575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92" name="Rectangle 75"/>
          <p:cNvSpPr>
            <a:spLocks noChangeArrowheads="1"/>
          </p:cNvSpPr>
          <p:nvPr/>
        </p:nvSpPr>
        <p:spPr bwMode="auto">
          <a:xfrm>
            <a:off x="5257800" y="28575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93" name="Rectangle 76"/>
          <p:cNvSpPr>
            <a:spLocks noChangeArrowheads="1"/>
          </p:cNvSpPr>
          <p:nvPr/>
        </p:nvSpPr>
        <p:spPr bwMode="auto">
          <a:xfrm>
            <a:off x="3486150" y="29718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94" name="Rectangle 77"/>
          <p:cNvSpPr>
            <a:spLocks noChangeArrowheads="1"/>
          </p:cNvSpPr>
          <p:nvPr/>
        </p:nvSpPr>
        <p:spPr bwMode="auto">
          <a:xfrm>
            <a:off x="3829050" y="29718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95" name="Rectangle 78"/>
          <p:cNvSpPr>
            <a:spLocks noChangeArrowheads="1"/>
          </p:cNvSpPr>
          <p:nvPr/>
        </p:nvSpPr>
        <p:spPr bwMode="auto">
          <a:xfrm>
            <a:off x="3371850" y="297180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96" name="Rectangle 79"/>
          <p:cNvSpPr>
            <a:spLocks noChangeArrowheads="1"/>
          </p:cNvSpPr>
          <p:nvPr/>
        </p:nvSpPr>
        <p:spPr bwMode="auto">
          <a:xfrm>
            <a:off x="4000500" y="29718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97" name="Rectangle 80"/>
          <p:cNvSpPr>
            <a:spLocks noChangeArrowheads="1"/>
          </p:cNvSpPr>
          <p:nvPr/>
        </p:nvSpPr>
        <p:spPr bwMode="auto">
          <a:xfrm>
            <a:off x="4343400" y="29718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898" name="Rectangle 81"/>
          <p:cNvSpPr>
            <a:spLocks noChangeArrowheads="1"/>
          </p:cNvSpPr>
          <p:nvPr/>
        </p:nvSpPr>
        <p:spPr bwMode="auto">
          <a:xfrm>
            <a:off x="4514850" y="29718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899" name="Rectangle 82"/>
          <p:cNvSpPr>
            <a:spLocks noChangeArrowheads="1"/>
          </p:cNvSpPr>
          <p:nvPr/>
        </p:nvSpPr>
        <p:spPr bwMode="auto">
          <a:xfrm>
            <a:off x="4857750" y="29718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00" name="Rectangle 83"/>
          <p:cNvSpPr>
            <a:spLocks noChangeArrowheads="1"/>
          </p:cNvSpPr>
          <p:nvPr/>
        </p:nvSpPr>
        <p:spPr bwMode="auto">
          <a:xfrm>
            <a:off x="5029200" y="29718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01" name="Rectangle 84"/>
          <p:cNvSpPr>
            <a:spLocks noChangeArrowheads="1"/>
          </p:cNvSpPr>
          <p:nvPr/>
        </p:nvSpPr>
        <p:spPr bwMode="auto">
          <a:xfrm>
            <a:off x="5372100" y="29718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02" name="Rectangle 85"/>
          <p:cNvSpPr>
            <a:spLocks noChangeArrowheads="1"/>
          </p:cNvSpPr>
          <p:nvPr/>
        </p:nvSpPr>
        <p:spPr bwMode="auto">
          <a:xfrm>
            <a:off x="3600450" y="30861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03" name="Rectangle 86"/>
          <p:cNvSpPr>
            <a:spLocks noChangeArrowheads="1"/>
          </p:cNvSpPr>
          <p:nvPr/>
        </p:nvSpPr>
        <p:spPr bwMode="auto">
          <a:xfrm>
            <a:off x="3943350" y="30861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04" name="Rectangle 87"/>
          <p:cNvSpPr>
            <a:spLocks noChangeArrowheads="1"/>
          </p:cNvSpPr>
          <p:nvPr/>
        </p:nvSpPr>
        <p:spPr bwMode="auto">
          <a:xfrm>
            <a:off x="3486150" y="308610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05" name="Rectangle 88"/>
          <p:cNvSpPr>
            <a:spLocks noChangeArrowheads="1"/>
          </p:cNvSpPr>
          <p:nvPr/>
        </p:nvSpPr>
        <p:spPr bwMode="auto">
          <a:xfrm>
            <a:off x="4114800" y="30861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06" name="Rectangle 89"/>
          <p:cNvSpPr>
            <a:spLocks noChangeArrowheads="1"/>
          </p:cNvSpPr>
          <p:nvPr/>
        </p:nvSpPr>
        <p:spPr bwMode="auto">
          <a:xfrm>
            <a:off x="4457700" y="30861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07" name="Rectangle 90"/>
          <p:cNvSpPr>
            <a:spLocks noChangeArrowheads="1"/>
          </p:cNvSpPr>
          <p:nvPr/>
        </p:nvSpPr>
        <p:spPr bwMode="auto">
          <a:xfrm>
            <a:off x="4629150" y="30861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08" name="Rectangle 91"/>
          <p:cNvSpPr>
            <a:spLocks noChangeArrowheads="1"/>
          </p:cNvSpPr>
          <p:nvPr/>
        </p:nvSpPr>
        <p:spPr bwMode="auto">
          <a:xfrm>
            <a:off x="4972050" y="30861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09" name="Rectangle 92"/>
          <p:cNvSpPr>
            <a:spLocks noChangeArrowheads="1"/>
          </p:cNvSpPr>
          <p:nvPr/>
        </p:nvSpPr>
        <p:spPr bwMode="auto">
          <a:xfrm>
            <a:off x="5143500" y="30861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10" name="Rectangle 93"/>
          <p:cNvSpPr>
            <a:spLocks noChangeArrowheads="1"/>
          </p:cNvSpPr>
          <p:nvPr/>
        </p:nvSpPr>
        <p:spPr bwMode="auto">
          <a:xfrm>
            <a:off x="5486400" y="30861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11" name="Rectangle 94"/>
          <p:cNvSpPr>
            <a:spLocks noChangeArrowheads="1"/>
          </p:cNvSpPr>
          <p:nvPr/>
        </p:nvSpPr>
        <p:spPr bwMode="auto">
          <a:xfrm>
            <a:off x="3714750" y="32004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12" name="Rectangle 95"/>
          <p:cNvSpPr>
            <a:spLocks noChangeArrowheads="1"/>
          </p:cNvSpPr>
          <p:nvPr/>
        </p:nvSpPr>
        <p:spPr bwMode="auto">
          <a:xfrm>
            <a:off x="4057650" y="32004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13" name="Rectangle 96"/>
          <p:cNvSpPr>
            <a:spLocks noChangeArrowheads="1"/>
          </p:cNvSpPr>
          <p:nvPr/>
        </p:nvSpPr>
        <p:spPr bwMode="auto">
          <a:xfrm>
            <a:off x="3600450" y="320040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14" name="Rectangle 97"/>
          <p:cNvSpPr>
            <a:spLocks noChangeArrowheads="1"/>
          </p:cNvSpPr>
          <p:nvPr/>
        </p:nvSpPr>
        <p:spPr bwMode="auto">
          <a:xfrm>
            <a:off x="4229100" y="32004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15" name="Rectangle 98"/>
          <p:cNvSpPr>
            <a:spLocks noChangeArrowheads="1"/>
          </p:cNvSpPr>
          <p:nvPr/>
        </p:nvSpPr>
        <p:spPr bwMode="auto">
          <a:xfrm>
            <a:off x="4572000" y="32004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16" name="Rectangle 99"/>
          <p:cNvSpPr>
            <a:spLocks noChangeArrowheads="1"/>
          </p:cNvSpPr>
          <p:nvPr/>
        </p:nvSpPr>
        <p:spPr bwMode="auto">
          <a:xfrm>
            <a:off x="4743450" y="32004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17" name="Rectangle 100"/>
          <p:cNvSpPr>
            <a:spLocks noChangeArrowheads="1"/>
          </p:cNvSpPr>
          <p:nvPr/>
        </p:nvSpPr>
        <p:spPr bwMode="auto">
          <a:xfrm>
            <a:off x="5086350" y="32004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18" name="Rectangle 101"/>
          <p:cNvSpPr>
            <a:spLocks noChangeArrowheads="1"/>
          </p:cNvSpPr>
          <p:nvPr/>
        </p:nvSpPr>
        <p:spPr bwMode="auto">
          <a:xfrm>
            <a:off x="5257800" y="32004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19" name="Rectangle 102"/>
          <p:cNvSpPr>
            <a:spLocks noChangeArrowheads="1"/>
          </p:cNvSpPr>
          <p:nvPr/>
        </p:nvSpPr>
        <p:spPr bwMode="auto">
          <a:xfrm>
            <a:off x="5600700" y="32004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20" name="Rectangle 103"/>
          <p:cNvSpPr>
            <a:spLocks noChangeArrowheads="1"/>
          </p:cNvSpPr>
          <p:nvPr/>
        </p:nvSpPr>
        <p:spPr bwMode="auto">
          <a:xfrm>
            <a:off x="3829050" y="33147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21" name="Rectangle 104"/>
          <p:cNvSpPr>
            <a:spLocks noChangeArrowheads="1"/>
          </p:cNvSpPr>
          <p:nvPr/>
        </p:nvSpPr>
        <p:spPr bwMode="auto">
          <a:xfrm>
            <a:off x="4171950" y="33147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22" name="Rectangle 105"/>
          <p:cNvSpPr>
            <a:spLocks noChangeArrowheads="1"/>
          </p:cNvSpPr>
          <p:nvPr/>
        </p:nvSpPr>
        <p:spPr bwMode="auto">
          <a:xfrm>
            <a:off x="3714750" y="331470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23" name="Rectangle 106"/>
          <p:cNvSpPr>
            <a:spLocks noChangeArrowheads="1"/>
          </p:cNvSpPr>
          <p:nvPr/>
        </p:nvSpPr>
        <p:spPr bwMode="auto">
          <a:xfrm>
            <a:off x="4343400" y="33147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24" name="Rectangle 107"/>
          <p:cNvSpPr>
            <a:spLocks noChangeArrowheads="1"/>
          </p:cNvSpPr>
          <p:nvPr/>
        </p:nvSpPr>
        <p:spPr bwMode="auto">
          <a:xfrm>
            <a:off x="4686300" y="33147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25" name="Rectangle 108"/>
          <p:cNvSpPr>
            <a:spLocks noChangeArrowheads="1"/>
          </p:cNvSpPr>
          <p:nvPr/>
        </p:nvSpPr>
        <p:spPr bwMode="auto">
          <a:xfrm>
            <a:off x="4857750" y="33147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26" name="Rectangle 109"/>
          <p:cNvSpPr>
            <a:spLocks noChangeArrowheads="1"/>
          </p:cNvSpPr>
          <p:nvPr/>
        </p:nvSpPr>
        <p:spPr bwMode="auto">
          <a:xfrm>
            <a:off x="5200650" y="33147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27" name="Rectangle 110"/>
          <p:cNvSpPr>
            <a:spLocks noChangeArrowheads="1"/>
          </p:cNvSpPr>
          <p:nvPr/>
        </p:nvSpPr>
        <p:spPr bwMode="auto">
          <a:xfrm>
            <a:off x="5372100" y="33147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28" name="Rectangle 111"/>
          <p:cNvSpPr>
            <a:spLocks noChangeArrowheads="1"/>
          </p:cNvSpPr>
          <p:nvPr/>
        </p:nvSpPr>
        <p:spPr bwMode="auto">
          <a:xfrm>
            <a:off x="5715000" y="33147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29" name="Rectangle 112"/>
          <p:cNvSpPr>
            <a:spLocks noChangeArrowheads="1"/>
          </p:cNvSpPr>
          <p:nvPr/>
        </p:nvSpPr>
        <p:spPr bwMode="auto">
          <a:xfrm>
            <a:off x="3943350" y="34290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30" name="Rectangle 113"/>
          <p:cNvSpPr>
            <a:spLocks noChangeArrowheads="1"/>
          </p:cNvSpPr>
          <p:nvPr/>
        </p:nvSpPr>
        <p:spPr bwMode="auto">
          <a:xfrm>
            <a:off x="4286250" y="34290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31" name="Rectangle 114"/>
          <p:cNvSpPr>
            <a:spLocks noChangeArrowheads="1"/>
          </p:cNvSpPr>
          <p:nvPr/>
        </p:nvSpPr>
        <p:spPr bwMode="auto">
          <a:xfrm>
            <a:off x="3829050" y="342900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32" name="Rectangle 115"/>
          <p:cNvSpPr>
            <a:spLocks noChangeArrowheads="1"/>
          </p:cNvSpPr>
          <p:nvPr/>
        </p:nvSpPr>
        <p:spPr bwMode="auto">
          <a:xfrm>
            <a:off x="4457700" y="34290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33" name="Rectangle 116"/>
          <p:cNvSpPr>
            <a:spLocks noChangeArrowheads="1"/>
          </p:cNvSpPr>
          <p:nvPr/>
        </p:nvSpPr>
        <p:spPr bwMode="auto">
          <a:xfrm>
            <a:off x="4800600" y="34290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34" name="Rectangle 117"/>
          <p:cNvSpPr>
            <a:spLocks noChangeArrowheads="1"/>
          </p:cNvSpPr>
          <p:nvPr/>
        </p:nvSpPr>
        <p:spPr bwMode="auto">
          <a:xfrm>
            <a:off x="4972050" y="34290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35" name="Rectangle 118"/>
          <p:cNvSpPr>
            <a:spLocks noChangeArrowheads="1"/>
          </p:cNvSpPr>
          <p:nvPr/>
        </p:nvSpPr>
        <p:spPr bwMode="auto">
          <a:xfrm>
            <a:off x="5314950" y="34290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36" name="Rectangle 119"/>
          <p:cNvSpPr>
            <a:spLocks noChangeArrowheads="1"/>
          </p:cNvSpPr>
          <p:nvPr/>
        </p:nvSpPr>
        <p:spPr bwMode="auto">
          <a:xfrm>
            <a:off x="5486400" y="34290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37" name="Rectangle 120"/>
          <p:cNvSpPr>
            <a:spLocks noChangeArrowheads="1"/>
          </p:cNvSpPr>
          <p:nvPr/>
        </p:nvSpPr>
        <p:spPr bwMode="auto">
          <a:xfrm>
            <a:off x="5829300" y="34290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38" name="Rectangle 121"/>
          <p:cNvSpPr>
            <a:spLocks noChangeArrowheads="1"/>
          </p:cNvSpPr>
          <p:nvPr/>
        </p:nvSpPr>
        <p:spPr bwMode="auto">
          <a:xfrm>
            <a:off x="4057650" y="35433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39" name="Rectangle 122"/>
          <p:cNvSpPr>
            <a:spLocks noChangeArrowheads="1"/>
          </p:cNvSpPr>
          <p:nvPr/>
        </p:nvSpPr>
        <p:spPr bwMode="auto">
          <a:xfrm>
            <a:off x="4400550" y="35433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40" name="Rectangle 123"/>
          <p:cNvSpPr>
            <a:spLocks noChangeArrowheads="1"/>
          </p:cNvSpPr>
          <p:nvPr/>
        </p:nvSpPr>
        <p:spPr bwMode="auto">
          <a:xfrm>
            <a:off x="3943350" y="354330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41" name="Rectangle 124"/>
          <p:cNvSpPr>
            <a:spLocks noChangeArrowheads="1"/>
          </p:cNvSpPr>
          <p:nvPr/>
        </p:nvSpPr>
        <p:spPr bwMode="auto">
          <a:xfrm>
            <a:off x="4572000" y="35433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42" name="Rectangle 125"/>
          <p:cNvSpPr>
            <a:spLocks noChangeArrowheads="1"/>
          </p:cNvSpPr>
          <p:nvPr/>
        </p:nvSpPr>
        <p:spPr bwMode="auto">
          <a:xfrm>
            <a:off x="4914900" y="35433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2943" name="Rectangle 126"/>
          <p:cNvSpPr>
            <a:spLocks noChangeArrowheads="1"/>
          </p:cNvSpPr>
          <p:nvPr/>
        </p:nvSpPr>
        <p:spPr bwMode="auto">
          <a:xfrm>
            <a:off x="5086350" y="35433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44" name="Rectangle 127"/>
          <p:cNvSpPr>
            <a:spLocks noChangeArrowheads="1"/>
          </p:cNvSpPr>
          <p:nvPr/>
        </p:nvSpPr>
        <p:spPr bwMode="auto">
          <a:xfrm>
            <a:off x="5429250" y="35433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pitchFamily="18" charset="0"/>
              </a:rPr>
              <a:t>4</a:t>
            </a:r>
          </a:p>
        </p:txBody>
      </p:sp>
      <p:sp>
        <p:nvSpPr>
          <p:cNvPr id="162945" name="Rectangle 128"/>
          <p:cNvSpPr>
            <a:spLocks noChangeArrowheads="1"/>
          </p:cNvSpPr>
          <p:nvPr/>
        </p:nvSpPr>
        <p:spPr bwMode="auto">
          <a:xfrm>
            <a:off x="5600700" y="354330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2946" name="Rectangle 129"/>
          <p:cNvSpPr>
            <a:spLocks noChangeArrowheads="1"/>
          </p:cNvSpPr>
          <p:nvPr/>
        </p:nvSpPr>
        <p:spPr bwMode="auto">
          <a:xfrm>
            <a:off x="5943600" y="354330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62947" name="AutoShape 130"/>
          <p:cNvCxnSpPr>
            <a:cxnSpLocks noChangeShapeType="1"/>
            <a:stCxn id="162940" idx="2"/>
          </p:cNvCxnSpPr>
          <p:nvPr/>
        </p:nvCxnSpPr>
        <p:spPr bwMode="auto">
          <a:xfrm rot="16200000" flipV="1">
            <a:off x="3193256" y="3093244"/>
            <a:ext cx="871538" cy="742950"/>
          </a:xfrm>
          <a:prstGeom prst="curvedConnector3">
            <a:avLst>
              <a:gd name="adj1" fmla="val -5875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948" name="AutoShape 131"/>
          <p:cNvCxnSpPr>
            <a:cxnSpLocks noChangeShapeType="1"/>
            <a:stCxn id="162946" idx="3"/>
            <a:endCxn id="162874" idx="0"/>
          </p:cNvCxnSpPr>
          <p:nvPr/>
        </p:nvCxnSpPr>
        <p:spPr bwMode="auto">
          <a:xfrm flipH="1" flipV="1">
            <a:off x="5114925" y="2614612"/>
            <a:ext cx="1014413" cy="1100138"/>
          </a:xfrm>
          <a:prstGeom prst="curvedConnector4">
            <a:avLst>
              <a:gd name="adj1" fmla="val -15491"/>
              <a:gd name="adj2" fmla="val 114287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949" name="AutoShape 132"/>
          <p:cNvCxnSpPr>
            <a:cxnSpLocks noChangeShapeType="1"/>
            <a:stCxn id="162939" idx="2"/>
            <a:endCxn id="162832" idx="1"/>
          </p:cNvCxnSpPr>
          <p:nvPr/>
        </p:nvCxnSpPr>
        <p:spPr bwMode="auto">
          <a:xfrm rot="16200000" flipV="1">
            <a:off x="2743200" y="2157412"/>
            <a:ext cx="1557338" cy="1928813"/>
          </a:xfrm>
          <a:prstGeom prst="curvedConnector4">
            <a:avLst>
              <a:gd name="adj1" fmla="val -10093"/>
              <a:gd name="adj2" fmla="val 108148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950" name="AutoShape 133"/>
          <p:cNvCxnSpPr>
            <a:cxnSpLocks noChangeShapeType="1"/>
            <a:stCxn id="162942" idx="2"/>
            <a:endCxn id="162859" idx="1"/>
          </p:cNvCxnSpPr>
          <p:nvPr/>
        </p:nvCxnSpPr>
        <p:spPr bwMode="auto">
          <a:xfrm rot="16200000" flipV="1">
            <a:off x="3343275" y="2243137"/>
            <a:ext cx="1214438" cy="2100263"/>
          </a:xfrm>
          <a:prstGeom prst="curvedConnector4">
            <a:avLst>
              <a:gd name="adj1" fmla="val -12940"/>
              <a:gd name="adj2" fmla="val 107481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951" name="AutoShape 134"/>
          <p:cNvCxnSpPr>
            <a:cxnSpLocks noChangeShapeType="1"/>
            <a:stCxn id="162944" idx="2"/>
            <a:endCxn id="162910" idx="0"/>
          </p:cNvCxnSpPr>
          <p:nvPr/>
        </p:nvCxnSpPr>
        <p:spPr bwMode="auto">
          <a:xfrm rot="5400000" flipH="1" flipV="1">
            <a:off x="5129213" y="3457575"/>
            <a:ext cx="828675" cy="57150"/>
          </a:xfrm>
          <a:prstGeom prst="curvedConnector5">
            <a:avLst>
              <a:gd name="adj1" fmla="val -18968"/>
              <a:gd name="adj2" fmla="val 550000"/>
              <a:gd name="adj3" fmla="val 118968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952" name="AutoShape 135"/>
          <p:cNvSpPr>
            <a:spLocks noChangeArrowheads="1"/>
          </p:cNvSpPr>
          <p:nvPr/>
        </p:nvSpPr>
        <p:spPr bwMode="auto">
          <a:xfrm>
            <a:off x="3371850" y="4457700"/>
            <a:ext cx="2457450" cy="685800"/>
          </a:xfrm>
          <a:prstGeom prst="wedgeEllipseCallout">
            <a:avLst>
              <a:gd name="adj1" fmla="val 36144"/>
              <a:gd name="adj2" fmla="val -139236"/>
            </a:avLst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Speicherblock</a:t>
            </a:r>
          </a:p>
          <a:p>
            <a:r>
              <a:rPr lang="de-DE">
                <a:latin typeface="Times New Roman" pitchFamily="18" charset="0"/>
              </a:rPr>
              <a:t>Nr 4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5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Speicherstruktur eines B-Baums </a:t>
            </a:r>
            <a:br>
              <a:rPr lang="de-DE" dirty="0" smtClean="0"/>
            </a:br>
            <a:r>
              <a:rPr lang="de-DE" dirty="0" smtClean="0"/>
              <a:t>auf dem Hintergrundspeicher</a:t>
            </a:r>
          </a:p>
        </p:txBody>
      </p:sp>
      <p:sp>
        <p:nvSpPr>
          <p:cNvPr id="163844" name="AutoShape 3"/>
          <p:cNvSpPr>
            <a:spLocks noChangeArrowheads="1"/>
          </p:cNvSpPr>
          <p:nvPr/>
        </p:nvSpPr>
        <p:spPr bwMode="auto">
          <a:xfrm>
            <a:off x="3257550" y="1200150"/>
            <a:ext cx="2228850" cy="3943350"/>
          </a:xfrm>
          <a:prstGeom prst="flowChartDocumen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45" name="Rectangle 4"/>
          <p:cNvSpPr>
            <a:spLocks noChangeArrowheads="1"/>
          </p:cNvSpPr>
          <p:nvPr/>
        </p:nvSpPr>
        <p:spPr bwMode="auto">
          <a:xfrm>
            <a:off x="3371850" y="12001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46" name="Rectangle 5"/>
          <p:cNvSpPr>
            <a:spLocks noChangeArrowheads="1"/>
          </p:cNvSpPr>
          <p:nvPr/>
        </p:nvSpPr>
        <p:spPr bwMode="auto">
          <a:xfrm>
            <a:off x="3714750" y="12001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47" name="Rectangle 6"/>
          <p:cNvSpPr>
            <a:spLocks noChangeArrowheads="1"/>
          </p:cNvSpPr>
          <p:nvPr/>
        </p:nvSpPr>
        <p:spPr bwMode="auto">
          <a:xfrm>
            <a:off x="3257550" y="12001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48" name="Rectangle 7"/>
          <p:cNvSpPr>
            <a:spLocks noChangeArrowheads="1"/>
          </p:cNvSpPr>
          <p:nvPr/>
        </p:nvSpPr>
        <p:spPr bwMode="auto">
          <a:xfrm>
            <a:off x="3886200" y="12001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49" name="Rectangle 8"/>
          <p:cNvSpPr>
            <a:spLocks noChangeArrowheads="1"/>
          </p:cNvSpPr>
          <p:nvPr/>
        </p:nvSpPr>
        <p:spPr bwMode="auto">
          <a:xfrm>
            <a:off x="4229100" y="12001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50" name="Rectangle 9"/>
          <p:cNvSpPr>
            <a:spLocks noChangeArrowheads="1"/>
          </p:cNvSpPr>
          <p:nvPr/>
        </p:nvSpPr>
        <p:spPr bwMode="auto">
          <a:xfrm>
            <a:off x="4400550" y="12001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51" name="Rectangle 10"/>
          <p:cNvSpPr>
            <a:spLocks noChangeArrowheads="1"/>
          </p:cNvSpPr>
          <p:nvPr/>
        </p:nvSpPr>
        <p:spPr bwMode="auto">
          <a:xfrm>
            <a:off x="4743450" y="12001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52" name="Rectangle 11"/>
          <p:cNvSpPr>
            <a:spLocks noChangeArrowheads="1"/>
          </p:cNvSpPr>
          <p:nvPr/>
        </p:nvSpPr>
        <p:spPr bwMode="auto">
          <a:xfrm>
            <a:off x="4914900" y="12001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53" name="Rectangle 12"/>
          <p:cNvSpPr>
            <a:spLocks noChangeArrowheads="1"/>
          </p:cNvSpPr>
          <p:nvPr/>
        </p:nvSpPr>
        <p:spPr bwMode="auto">
          <a:xfrm>
            <a:off x="5257800" y="12001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54" name="Rectangle 13"/>
          <p:cNvSpPr>
            <a:spLocks noChangeArrowheads="1"/>
          </p:cNvSpPr>
          <p:nvPr/>
        </p:nvSpPr>
        <p:spPr bwMode="auto">
          <a:xfrm>
            <a:off x="3371850" y="15430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55" name="Rectangle 14"/>
          <p:cNvSpPr>
            <a:spLocks noChangeArrowheads="1"/>
          </p:cNvSpPr>
          <p:nvPr/>
        </p:nvSpPr>
        <p:spPr bwMode="auto">
          <a:xfrm>
            <a:off x="3714750" y="15430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56" name="Rectangle 15"/>
          <p:cNvSpPr>
            <a:spLocks noChangeArrowheads="1"/>
          </p:cNvSpPr>
          <p:nvPr/>
        </p:nvSpPr>
        <p:spPr bwMode="auto">
          <a:xfrm>
            <a:off x="3257550" y="15430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57" name="Rectangle 16"/>
          <p:cNvSpPr>
            <a:spLocks noChangeArrowheads="1"/>
          </p:cNvSpPr>
          <p:nvPr/>
        </p:nvSpPr>
        <p:spPr bwMode="auto">
          <a:xfrm>
            <a:off x="3886200" y="15430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58" name="Rectangle 17"/>
          <p:cNvSpPr>
            <a:spLocks noChangeArrowheads="1"/>
          </p:cNvSpPr>
          <p:nvPr/>
        </p:nvSpPr>
        <p:spPr bwMode="auto">
          <a:xfrm>
            <a:off x="4229100" y="15430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3</a:t>
            </a:r>
          </a:p>
        </p:txBody>
      </p:sp>
      <p:sp>
        <p:nvSpPr>
          <p:cNvPr id="163859" name="Rectangle 18"/>
          <p:cNvSpPr>
            <a:spLocks noChangeArrowheads="1"/>
          </p:cNvSpPr>
          <p:nvPr/>
        </p:nvSpPr>
        <p:spPr bwMode="auto">
          <a:xfrm>
            <a:off x="4400550" y="15430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60" name="Rectangle 19"/>
          <p:cNvSpPr>
            <a:spLocks noChangeArrowheads="1"/>
          </p:cNvSpPr>
          <p:nvPr/>
        </p:nvSpPr>
        <p:spPr bwMode="auto">
          <a:xfrm>
            <a:off x="4743450" y="15430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61" name="Rectangle 20"/>
          <p:cNvSpPr>
            <a:spLocks noChangeArrowheads="1"/>
          </p:cNvSpPr>
          <p:nvPr/>
        </p:nvSpPr>
        <p:spPr bwMode="auto">
          <a:xfrm>
            <a:off x="4914900" y="15430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62" name="Rectangle 21"/>
          <p:cNvSpPr>
            <a:spLocks noChangeArrowheads="1"/>
          </p:cNvSpPr>
          <p:nvPr/>
        </p:nvSpPr>
        <p:spPr bwMode="auto">
          <a:xfrm>
            <a:off x="5257800" y="15430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63" name="Rectangle 22"/>
          <p:cNvSpPr>
            <a:spLocks noChangeArrowheads="1"/>
          </p:cNvSpPr>
          <p:nvPr/>
        </p:nvSpPr>
        <p:spPr bwMode="auto">
          <a:xfrm>
            <a:off x="3371850" y="18859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64" name="Rectangle 23"/>
          <p:cNvSpPr>
            <a:spLocks noChangeArrowheads="1"/>
          </p:cNvSpPr>
          <p:nvPr/>
        </p:nvSpPr>
        <p:spPr bwMode="auto">
          <a:xfrm>
            <a:off x="3714750" y="18859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65" name="Rectangle 24"/>
          <p:cNvSpPr>
            <a:spLocks noChangeArrowheads="1"/>
          </p:cNvSpPr>
          <p:nvPr/>
        </p:nvSpPr>
        <p:spPr bwMode="auto">
          <a:xfrm>
            <a:off x="3257550" y="18859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66" name="Rectangle 25"/>
          <p:cNvSpPr>
            <a:spLocks noChangeArrowheads="1"/>
          </p:cNvSpPr>
          <p:nvPr/>
        </p:nvSpPr>
        <p:spPr bwMode="auto">
          <a:xfrm>
            <a:off x="3886200" y="18859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67" name="Rectangle 26"/>
          <p:cNvSpPr>
            <a:spLocks noChangeArrowheads="1"/>
          </p:cNvSpPr>
          <p:nvPr/>
        </p:nvSpPr>
        <p:spPr bwMode="auto">
          <a:xfrm>
            <a:off x="4229100" y="18859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68" name="Rectangle 27"/>
          <p:cNvSpPr>
            <a:spLocks noChangeArrowheads="1"/>
          </p:cNvSpPr>
          <p:nvPr/>
        </p:nvSpPr>
        <p:spPr bwMode="auto">
          <a:xfrm>
            <a:off x="4400550" y="18859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69" name="Rectangle 28"/>
          <p:cNvSpPr>
            <a:spLocks noChangeArrowheads="1"/>
          </p:cNvSpPr>
          <p:nvPr/>
        </p:nvSpPr>
        <p:spPr bwMode="auto">
          <a:xfrm>
            <a:off x="4743450" y="18859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70" name="Rectangle 29"/>
          <p:cNvSpPr>
            <a:spLocks noChangeArrowheads="1"/>
          </p:cNvSpPr>
          <p:nvPr/>
        </p:nvSpPr>
        <p:spPr bwMode="auto">
          <a:xfrm>
            <a:off x="4914900" y="18859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71" name="Rectangle 30"/>
          <p:cNvSpPr>
            <a:spLocks noChangeArrowheads="1"/>
          </p:cNvSpPr>
          <p:nvPr/>
        </p:nvSpPr>
        <p:spPr bwMode="auto">
          <a:xfrm>
            <a:off x="5257800" y="18859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72" name="Rectangle 31"/>
          <p:cNvSpPr>
            <a:spLocks noChangeArrowheads="1"/>
          </p:cNvSpPr>
          <p:nvPr/>
        </p:nvSpPr>
        <p:spPr bwMode="auto">
          <a:xfrm>
            <a:off x="3371850" y="22288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73" name="Rectangle 32"/>
          <p:cNvSpPr>
            <a:spLocks noChangeArrowheads="1"/>
          </p:cNvSpPr>
          <p:nvPr/>
        </p:nvSpPr>
        <p:spPr bwMode="auto">
          <a:xfrm>
            <a:off x="3714750" y="22288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74" name="Rectangle 33"/>
          <p:cNvSpPr>
            <a:spLocks noChangeArrowheads="1"/>
          </p:cNvSpPr>
          <p:nvPr/>
        </p:nvSpPr>
        <p:spPr bwMode="auto">
          <a:xfrm>
            <a:off x="3257550" y="22288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75" name="Rectangle 34"/>
          <p:cNvSpPr>
            <a:spLocks noChangeArrowheads="1"/>
          </p:cNvSpPr>
          <p:nvPr/>
        </p:nvSpPr>
        <p:spPr bwMode="auto">
          <a:xfrm>
            <a:off x="3886200" y="22288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76" name="Rectangle 35"/>
          <p:cNvSpPr>
            <a:spLocks noChangeArrowheads="1"/>
          </p:cNvSpPr>
          <p:nvPr/>
        </p:nvSpPr>
        <p:spPr bwMode="auto">
          <a:xfrm>
            <a:off x="4229100" y="22288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77" name="Rectangle 36"/>
          <p:cNvSpPr>
            <a:spLocks noChangeArrowheads="1"/>
          </p:cNvSpPr>
          <p:nvPr/>
        </p:nvSpPr>
        <p:spPr bwMode="auto">
          <a:xfrm>
            <a:off x="4400550" y="22288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78" name="Rectangle 37"/>
          <p:cNvSpPr>
            <a:spLocks noChangeArrowheads="1"/>
          </p:cNvSpPr>
          <p:nvPr/>
        </p:nvSpPr>
        <p:spPr bwMode="auto">
          <a:xfrm>
            <a:off x="4743450" y="22288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79" name="Rectangle 38"/>
          <p:cNvSpPr>
            <a:spLocks noChangeArrowheads="1"/>
          </p:cNvSpPr>
          <p:nvPr/>
        </p:nvSpPr>
        <p:spPr bwMode="auto">
          <a:xfrm>
            <a:off x="4914900" y="22288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80" name="Rectangle 39"/>
          <p:cNvSpPr>
            <a:spLocks noChangeArrowheads="1"/>
          </p:cNvSpPr>
          <p:nvPr/>
        </p:nvSpPr>
        <p:spPr bwMode="auto">
          <a:xfrm>
            <a:off x="5257800" y="22288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81" name="Rectangle 40"/>
          <p:cNvSpPr>
            <a:spLocks noChangeArrowheads="1"/>
          </p:cNvSpPr>
          <p:nvPr/>
        </p:nvSpPr>
        <p:spPr bwMode="auto">
          <a:xfrm>
            <a:off x="3371850" y="25717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82" name="Rectangle 41"/>
          <p:cNvSpPr>
            <a:spLocks noChangeArrowheads="1"/>
          </p:cNvSpPr>
          <p:nvPr/>
        </p:nvSpPr>
        <p:spPr bwMode="auto">
          <a:xfrm>
            <a:off x="3714750" y="25717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83" name="Rectangle 42"/>
          <p:cNvSpPr>
            <a:spLocks noChangeArrowheads="1"/>
          </p:cNvSpPr>
          <p:nvPr/>
        </p:nvSpPr>
        <p:spPr bwMode="auto">
          <a:xfrm>
            <a:off x="3257550" y="25717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84" name="Rectangle 43"/>
          <p:cNvSpPr>
            <a:spLocks noChangeArrowheads="1"/>
          </p:cNvSpPr>
          <p:nvPr/>
        </p:nvSpPr>
        <p:spPr bwMode="auto">
          <a:xfrm>
            <a:off x="3886200" y="25717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85" name="Rectangle 44"/>
          <p:cNvSpPr>
            <a:spLocks noChangeArrowheads="1"/>
          </p:cNvSpPr>
          <p:nvPr/>
        </p:nvSpPr>
        <p:spPr bwMode="auto">
          <a:xfrm>
            <a:off x="4229100" y="25717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86" name="Rectangle 45"/>
          <p:cNvSpPr>
            <a:spLocks noChangeArrowheads="1"/>
          </p:cNvSpPr>
          <p:nvPr/>
        </p:nvSpPr>
        <p:spPr bwMode="auto">
          <a:xfrm>
            <a:off x="4400550" y="25717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87" name="Rectangle 46"/>
          <p:cNvSpPr>
            <a:spLocks noChangeArrowheads="1"/>
          </p:cNvSpPr>
          <p:nvPr/>
        </p:nvSpPr>
        <p:spPr bwMode="auto">
          <a:xfrm>
            <a:off x="4743450" y="25717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88" name="Rectangle 47"/>
          <p:cNvSpPr>
            <a:spLocks noChangeArrowheads="1"/>
          </p:cNvSpPr>
          <p:nvPr/>
        </p:nvSpPr>
        <p:spPr bwMode="auto">
          <a:xfrm>
            <a:off x="4914900" y="25717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89" name="Rectangle 48"/>
          <p:cNvSpPr>
            <a:spLocks noChangeArrowheads="1"/>
          </p:cNvSpPr>
          <p:nvPr/>
        </p:nvSpPr>
        <p:spPr bwMode="auto">
          <a:xfrm>
            <a:off x="5257800" y="25717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90" name="Rectangle 49"/>
          <p:cNvSpPr>
            <a:spLocks noChangeArrowheads="1"/>
          </p:cNvSpPr>
          <p:nvPr/>
        </p:nvSpPr>
        <p:spPr bwMode="auto">
          <a:xfrm>
            <a:off x="3371850" y="29146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91" name="Rectangle 50"/>
          <p:cNvSpPr>
            <a:spLocks noChangeArrowheads="1"/>
          </p:cNvSpPr>
          <p:nvPr/>
        </p:nvSpPr>
        <p:spPr bwMode="auto">
          <a:xfrm>
            <a:off x="3714750" y="29146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92" name="Rectangle 51"/>
          <p:cNvSpPr>
            <a:spLocks noChangeArrowheads="1"/>
          </p:cNvSpPr>
          <p:nvPr/>
        </p:nvSpPr>
        <p:spPr bwMode="auto">
          <a:xfrm>
            <a:off x="3257550" y="29146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93" name="Rectangle 52"/>
          <p:cNvSpPr>
            <a:spLocks noChangeArrowheads="1"/>
          </p:cNvSpPr>
          <p:nvPr/>
        </p:nvSpPr>
        <p:spPr bwMode="auto">
          <a:xfrm>
            <a:off x="3886200" y="29146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94" name="Rectangle 53"/>
          <p:cNvSpPr>
            <a:spLocks noChangeArrowheads="1"/>
          </p:cNvSpPr>
          <p:nvPr/>
        </p:nvSpPr>
        <p:spPr bwMode="auto">
          <a:xfrm>
            <a:off x="4229100" y="29146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95" name="Rectangle 54"/>
          <p:cNvSpPr>
            <a:spLocks noChangeArrowheads="1"/>
          </p:cNvSpPr>
          <p:nvPr/>
        </p:nvSpPr>
        <p:spPr bwMode="auto">
          <a:xfrm>
            <a:off x="4400550" y="29146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96" name="Rectangle 55"/>
          <p:cNvSpPr>
            <a:spLocks noChangeArrowheads="1"/>
          </p:cNvSpPr>
          <p:nvPr/>
        </p:nvSpPr>
        <p:spPr bwMode="auto">
          <a:xfrm>
            <a:off x="4743450" y="29146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97" name="Rectangle 56"/>
          <p:cNvSpPr>
            <a:spLocks noChangeArrowheads="1"/>
          </p:cNvSpPr>
          <p:nvPr/>
        </p:nvSpPr>
        <p:spPr bwMode="auto">
          <a:xfrm>
            <a:off x="4914900" y="29146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898" name="Rectangle 57"/>
          <p:cNvSpPr>
            <a:spLocks noChangeArrowheads="1"/>
          </p:cNvSpPr>
          <p:nvPr/>
        </p:nvSpPr>
        <p:spPr bwMode="auto">
          <a:xfrm>
            <a:off x="5257800" y="29146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899" name="Rectangle 58"/>
          <p:cNvSpPr>
            <a:spLocks noChangeArrowheads="1"/>
          </p:cNvSpPr>
          <p:nvPr/>
        </p:nvSpPr>
        <p:spPr bwMode="auto">
          <a:xfrm>
            <a:off x="3371850" y="32575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900" name="Rectangle 59"/>
          <p:cNvSpPr>
            <a:spLocks noChangeArrowheads="1"/>
          </p:cNvSpPr>
          <p:nvPr/>
        </p:nvSpPr>
        <p:spPr bwMode="auto">
          <a:xfrm>
            <a:off x="3714750" y="32575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   </a:t>
            </a:r>
          </a:p>
        </p:txBody>
      </p:sp>
      <p:sp>
        <p:nvSpPr>
          <p:cNvPr id="163901" name="Rectangle 60"/>
          <p:cNvSpPr>
            <a:spLocks noChangeArrowheads="1"/>
          </p:cNvSpPr>
          <p:nvPr/>
        </p:nvSpPr>
        <p:spPr bwMode="auto">
          <a:xfrm>
            <a:off x="3257550" y="32575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0</a:t>
            </a:r>
          </a:p>
        </p:txBody>
      </p:sp>
      <p:sp>
        <p:nvSpPr>
          <p:cNvPr id="163902" name="Rectangle 61"/>
          <p:cNvSpPr>
            <a:spLocks noChangeArrowheads="1"/>
          </p:cNvSpPr>
          <p:nvPr/>
        </p:nvSpPr>
        <p:spPr bwMode="auto">
          <a:xfrm>
            <a:off x="3886200" y="32575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903" name="Rectangle 62"/>
          <p:cNvSpPr>
            <a:spLocks noChangeArrowheads="1"/>
          </p:cNvSpPr>
          <p:nvPr/>
        </p:nvSpPr>
        <p:spPr bwMode="auto">
          <a:xfrm>
            <a:off x="4229100" y="32575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904" name="Rectangle 63"/>
          <p:cNvSpPr>
            <a:spLocks noChangeArrowheads="1"/>
          </p:cNvSpPr>
          <p:nvPr/>
        </p:nvSpPr>
        <p:spPr bwMode="auto">
          <a:xfrm>
            <a:off x="4400550" y="32575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905" name="Rectangle 64"/>
          <p:cNvSpPr>
            <a:spLocks noChangeArrowheads="1"/>
          </p:cNvSpPr>
          <p:nvPr/>
        </p:nvSpPr>
        <p:spPr bwMode="auto">
          <a:xfrm>
            <a:off x="4743450" y="32575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906" name="Rectangle 65"/>
          <p:cNvSpPr>
            <a:spLocks noChangeArrowheads="1"/>
          </p:cNvSpPr>
          <p:nvPr/>
        </p:nvSpPr>
        <p:spPr bwMode="auto">
          <a:xfrm>
            <a:off x="4914900" y="32575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907" name="Rectangle 66"/>
          <p:cNvSpPr>
            <a:spLocks noChangeArrowheads="1"/>
          </p:cNvSpPr>
          <p:nvPr/>
        </p:nvSpPr>
        <p:spPr bwMode="auto">
          <a:xfrm>
            <a:off x="5257800" y="32575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908" name="Rectangle 67"/>
          <p:cNvSpPr>
            <a:spLocks noChangeArrowheads="1"/>
          </p:cNvSpPr>
          <p:nvPr/>
        </p:nvSpPr>
        <p:spPr bwMode="auto">
          <a:xfrm>
            <a:off x="3371850" y="36004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909" name="Rectangle 68"/>
          <p:cNvSpPr>
            <a:spLocks noChangeArrowheads="1"/>
          </p:cNvSpPr>
          <p:nvPr/>
        </p:nvSpPr>
        <p:spPr bwMode="auto">
          <a:xfrm>
            <a:off x="3714750" y="36004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910" name="Rectangle 69"/>
          <p:cNvSpPr>
            <a:spLocks noChangeArrowheads="1"/>
          </p:cNvSpPr>
          <p:nvPr/>
        </p:nvSpPr>
        <p:spPr bwMode="auto">
          <a:xfrm>
            <a:off x="3257550" y="36004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911" name="Rectangle 70"/>
          <p:cNvSpPr>
            <a:spLocks noChangeArrowheads="1"/>
          </p:cNvSpPr>
          <p:nvPr/>
        </p:nvSpPr>
        <p:spPr bwMode="auto">
          <a:xfrm>
            <a:off x="3886200" y="36004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912" name="Rectangle 71"/>
          <p:cNvSpPr>
            <a:spLocks noChangeArrowheads="1"/>
          </p:cNvSpPr>
          <p:nvPr/>
        </p:nvSpPr>
        <p:spPr bwMode="auto">
          <a:xfrm>
            <a:off x="4229100" y="36004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913" name="Rectangle 72"/>
          <p:cNvSpPr>
            <a:spLocks noChangeArrowheads="1"/>
          </p:cNvSpPr>
          <p:nvPr/>
        </p:nvSpPr>
        <p:spPr bwMode="auto">
          <a:xfrm>
            <a:off x="4400550" y="36004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914" name="Rectangle 73"/>
          <p:cNvSpPr>
            <a:spLocks noChangeArrowheads="1"/>
          </p:cNvSpPr>
          <p:nvPr/>
        </p:nvSpPr>
        <p:spPr bwMode="auto">
          <a:xfrm>
            <a:off x="4743450" y="36004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915" name="Rectangle 74"/>
          <p:cNvSpPr>
            <a:spLocks noChangeArrowheads="1"/>
          </p:cNvSpPr>
          <p:nvPr/>
        </p:nvSpPr>
        <p:spPr bwMode="auto">
          <a:xfrm>
            <a:off x="4914900" y="36004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916" name="Rectangle 75"/>
          <p:cNvSpPr>
            <a:spLocks noChangeArrowheads="1"/>
          </p:cNvSpPr>
          <p:nvPr/>
        </p:nvSpPr>
        <p:spPr bwMode="auto">
          <a:xfrm>
            <a:off x="5257800" y="36004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917" name="Rectangle 76"/>
          <p:cNvSpPr>
            <a:spLocks noChangeArrowheads="1"/>
          </p:cNvSpPr>
          <p:nvPr/>
        </p:nvSpPr>
        <p:spPr bwMode="auto">
          <a:xfrm>
            <a:off x="3371850" y="39433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918" name="Rectangle 77"/>
          <p:cNvSpPr>
            <a:spLocks noChangeArrowheads="1"/>
          </p:cNvSpPr>
          <p:nvPr/>
        </p:nvSpPr>
        <p:spPr bwMode="auto">
          <a:xfrm>
            <a:off x="3714750" y="39433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919" name="Rectangle 78"/>
          <p:cNvSpPr>
            <a:spLocks noChangeArrowheads="1"/>
          </p:cNvSpPr>
          <p:nvPr/>
        </p:nvSpPr>
        <p:spPr bwMode="auto">
          <a:xfrm>
            <a:off x="3257550" y="39433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920" name="Rectangle 79"/>
          <p:cNvSpPr>
            <a:spLocks noChangeArrowheads="1"/>
          </p:cNvSpPr>
          <p:nvPr/>
        </p:nvSpPr>
        <p:spPr bwMode="auto">
          <a:xfrm>
            <a:off x="3886200" y="39433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921" name="Rectangle 80"/>
          <p:cNvSpPr>
            <a:spLocks noChangeArrowheads="1"/>
          </p:cNvSpPr>
          <p:nvPr/>
        </p:nvSpPr>
        <p:spPr bwMode="auto">
          <a:xfrm>
            <a:off x="4229100" y="39433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922" name="Rectangle 81"/>
          <p:cNvSpPr>
            <a:spLocks noChangeArrowheads="1"/>
          </p:cNvSpPr>
          <p:nvPr/>
        </p:nvSpPr>
        <p:spPr bwMode="auto">
          <a:xfrm>
            <a:off x="4400550" y="39433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923" name="Rectangle 82"/>
          <p:cNvSpPr>
            <a:spLocks noChangeArrowheads="1"/>
          </p:cNvSpPr>
          <p:nvPr/>
        </p:nvSpPr>
        <p:spPr bwMode="auto">
          <a:xfrm>
            <a:off x="4743450" y="39433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924" name="Rectangle 83"/>
          <p:cNvSpPr>
            <a:spLocks noChangeArrowheads="1"/>
          </p:cNvSpPr>
          <p:nvPr/>
        </p:nvSpPr>
        <p:spPr bwMode="auto">
          <a:xfrm>
            <a:off x="4914900" y="39433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925" name="Rectangle 84"/>
          <p:cNvSpPr>
            <a:spLocks noChangeArrowheads="1"/>
          </p:cNvSpPr>
          <p:nvPr/>
        </p:nvSpPr>
        <p:spPr bwMode="auto">
          <a:xfrm>
            <a:off x="5257800" y="39433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926" name="Text Box 85"/>
          <p:cNvSpPr txBox="1">
            <a:spLocks noChangeArrowheads="1"/>
          </p:cNvSpPr>
          <p:nvPr/>
        </p:nvSpPr>
        <p:spPr bwMode="auto">
          <a:xfrm>
            <a:off x="3486150" y="4572000"/>
            <a:ext cx="84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>
                <a:latin typeface="Times New Roman" pitchFamily="18" charset="0"/>
              </a:rPr>
              <a:t>Datei</a:t>
            </a:r>
          </a:p>
        </p:txBody>
      </p:sp>
      <p:sp>
        <p:nvSpPr>
          <p:cNvPr id="163927" name="AutoShape 86"/>
          <p:cNvSpPr>
            <a:spLocks noChangeArrowheads="1"/>
          </p:cNvSpPr>
          <p:nvPr/>
        </p:nvSpPr>
        <p:spPr bwMode="auto">
          <a:xfrm>
            <a:off x="3200400" y="742950"/>
            <a:ext cx="2343150" cy="457200"/>
          </a:xfrm>
          <a:prstGeom prst="leftRightArrow">
            <a:avLst>
              <a:gd name="adj1" fmla="val 50000"/>
              <a:gd name="adj2" fmla="val 1025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pitchFamily="18" charset="0"/>
              </a:rPr>
              <a:t>8 KB-Blöcke</a:t>
            </a:r>
          </a:p>
        </p:txBody>
      </p:sp>
      <p:sp>
        <p:nvSpPr>
          <p:cNvPr id="163928" name="AutoShape 87"/>
          <p:cNvSpPr>
            <a:spLocks/>
          </p:cNvSpPr>
          <p:nvPr/>
        </p:nvSpPr>
        <p:spPr bwMode="auto">
          <a:xfrm>
            <a:off x="1485900" y="971550"/>
            <a:ext cx="1285875" cy="381000"/>
          </a:xfrm>
          <a:prstGeom prst="borderCallout1">
            <a:avLst>
              <a:gd name="adj1" fmla="val 22500"/>
              <a:gd name="adj2" fmla="val 104444"/>
              <a:gd name="adj3" fmla="val 100000"/>
              <a:gd name="adj4" fmla="val 134074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0</a:t>
            </a:r>
            <a:r>
              <a:rPr lang="de-DE" sz="2400">
                <a:latin typeface="Times New Roman" pitchFamily="18" charset="0"/>
              </a:rPr>
              <a:t>*8KB</a:t>
            </a:r>
          </a:p>
        </p:txBody>
      </p:sp>
      <p:sp>
        <p:nvSpPr>
          <p:cNvPr id="163929" name="AutoShape 88"/>
          <p:cNvSpPr>
            <a:spLocks/>
          </p:cNvSpPr>
          <p:nvPr/>
        </p:nvSpPr>
        <p:spPr bwMode="auto">
          <a:xfrm>
            <a:off x="1485900" y="1428750"/>
            <a:ext cx="1285875" cy="381000"/>
          </a:xfrm>
          <a:prstGeom prst="borderCallout1">
            <a:avLst>
              <a:gd name="adj1" fmla="val 22500"/>
              <a:gd name="adj2" fmla="val 104444"/>
              <a:gd name="adj3" fmla="val 70000"/>
              <a:gd name="adj4" fmla="val 134074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1</a:t>
            </a:r>
            <a:r>
              <a:rPr lang="de-DE" sz="2400">
                <a:latin typeface="Times New Roman" pitchFamily="18" charset="0"/>
              </a:rPr>
              <a:t>*8KB</a:t>
            </a:r>
          </a:p>
        </p:txBody>
      </p:sp>
      <p:sp>
        <p:nvSpPr>
          <p:cNvPr id="163930" name="AutoShape 89"/>
          <p:cNvSpPr>
            <a:spLocks/>
          </p:cNvSpPr>
          <p:nvPr/>
        </p:nvSpPr>
        <p:spPr bwMode="auto">
          <a:xfrm>
            <a:off x="1485900" y="1885950"/>
            <a:ext cx="1285875" cy="381000"/>
          </a:xfrm>
          <a:prstGeom prst="borderCallout1">
            <a:avLst>
              <a:gd name="adj1" fmla="val 22500"/>
              <a:gd name="adj2" fmla="val 104444"/>
              <a:gd name="adj3" fmla="val 47500"/>
              <a:gd name="adj4" fmla="val 134074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2</a:t>
            </a:r>
            <a:r>
              <a:rPr lang="de-DE" sz="2400">
                <a:latin typeface="Times New Roman" pitchFamily="18" charset="0"/>
              </a:rPr>
              <a:t>*8KB</a:t>
            </a:r>
          </a:p>
        </p:txBody>
      </p:sp>
      <p:sp>
        <p:nvSpPr>
          <p:cNvPr id="163931" name="AutoShape 90"/>
          <p:cNvSpPr>
            <a:spLocks/>
          </p:cNvSpPr>
          <p:nvPr/>
        </p:nvSpPr>
        <p:spPr bwMode="auto">
          <a:xfrm>
            <a:off x="1485900" y="2343150"/>
            <a:ext cx="1285875" cy="381000"/>
          </a:xfrm>
          <a:prstGeom prst="borderCallout1">
            <a:avLst>
              <a:gd name="adj1" fmla="val 22500"/>
              <a:gd name="adj2" fmla="val 104444"/>
              <a:gd name="adj3" fmla="val 37500"/>
              <a:gd name="adj4" fmla="val 132593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3</a:t>
            </a:r>
            <a:r>
              <a:rPr lang="de-DE" sz="2400">
                <a:latin typeface="Times New Roman" pitchFamily="18" charset="0"/>
              </a:rPr>
              <a:t>*8KB</a:t>
            </a:r>
          </a:p>
        </p:txBody>
      </p:sp>
      <p:sp>
        <p:nvSpPr>
          <p:cNvPr id="163932" name="AutoShape 91"/>
          <p:cNvSpPr>
            <a:spLocks/>
          </p:cNvSpPr>
          <p:nvPr/>
        </p:nvSpPr>
        <p:spPr bwMode="auto">
          <a:xfrm>
            <a:off x="1485900" y="2800350"/>
            <a:ext cx="1285875" cy="381000"/>
          </a:xfrm>
          <a:prstGeom prst="borderCallout1">
            <a:avLst>
              <a:gd name="adj1" fmla="val 22500"/>
              <a:gd name="adj2" fmla="val 104444"/>
              <a:gd name="adj3" fmla="val -12500"/>
              <a:gd name="adj4" fmla="val 134815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4</a:t>
            </a:r>
            <a:r>
              <a:rPr lang="de-DE" sz="2400">
                <a:latin typeface="Times New Roman" pitchFamily="18" charset="0"/>
              </a:rPr>
              <a:t>*8KB</a:t>
            </a:r>
          </a:p>
        </p:txBody>
      </p:sp>
      <p:sp>
        <p:nvSpPr>
          <p:cNvPr id="163933" name="AutoShape 92"/>
          <p:cNvSpPr>
            <a:spLocks noChangeArrowheads="1"/>
          </p:cNvSpPr>
          <p:nvPr/>
        </p:nvSpPr>
        <p:spPr bwMode="auto">
          <a:xfrm>
            <a:off x="1143000" y="3829050"/>
            <a:ext cx="1485900" cy="1028700"/>
          </a:xfrm>
          <a:prstGeom prst="cloudCallout">
            <a:avLst>
              <a:gd name="adj1" fmla="val -11699"/>
              <a:gd name="adj2" fmla="val -111458"/>
            </a:avLst>
          </a:prstGeom>
          <a:solidFill>
            <a:srgbClr val="FFFFFF"/>
          </a:solidFill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Block-</a:t>
            </a:r>
          </a:p>
          <a:p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Nummer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Speicherstruktur eines B-Baums </a:t>
            </a:r>
            <a:br>
              <a:rPr lang="de-DE" smtClean="0"/>
            </a:br>
            <a:r>
              <a:rPr lang="de-DE" smtClean="0"/>
              <a:t>auf dem Hintergrundspeicher</a:t>
            </a:r>
          </a:p>
        </p:txBody>
      </p:sp>
      <p:sp>
        <p:nvSpPr>
          <p:cNvPr id="164868" name="AutoShape 3"/>
          <p:cNvSpPr>
            <a:spLocks noChangeArrowheads="1"/>
          </p:cNvSpPr>
          <p:nvPr/>
        </p:nvSpPr>
        <p:spPr bwMode="auto">
          <a:xfrm>
            <a:off x="3257550" y="1200150"/>
            <a:ext cx="2228850" cy="3943350"/>
          </a:xfrm>
          <a:prstGeom prst="flowChartDocumen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69" name="Rectangle 4"/>
          <p:cNvSpPr>
            <a:spLocks noChangeArrowheads="1"/>
          </p:cNvSpPr>
          <p:nvPr/>
        </p:nvSpPr>
        <p:spPr bwMode="auto">
          <a:xfrm>
            <a:off x="3371850" y="12001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870" name="Rectangle 5"/>
          <p:cNvSpPr>
            <a:spLocks noChangeArrowheads="1"/>
          </p:cNvSpPr>
          <p:nvPr/>
        </p:nvSpPr>
        <p:spPr bwMode="auto">
          <a:xfrm>
            <a:off x="3714750" y="12001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71" name="Rectangle 6"/>
          <p:cNvSpPr>
            <a:spLocks noChangeArrowheads="1"/>
          </p:cNvSpPr>
          <p:nvPr/>
        </p:nvSpPr>
        <p:spPr bwMode="auto">
          <a:xfrm>
            <a:off x="3257550" y="12001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72" name="Rectangle 7"/>
          <p:cNvSpPr>
            <a:spLocks noChangeArrowheads="1"/>
          </p:cNvSpPr>
          <p:nvPr/>
        </p:nvSpPr>
        <p:spPr bwMode="auto">
          <a:xfrm>
            <a:off x="3886200" y="12001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873" name="Rectangle 8"/>
          <p:cNvSpPr>
            <a:spLocks noChangeArrowheads="1"/>
          </p:cNvSpPr>
          <p:nvPr/>
        </p:nvSpPr>
        <p:spPr bwMode="auto">
          <a:xfrm>
            <a:off x="4229100" y="12001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74" name="Rectangle 9"/>
          <p:cNvSpPr>
            <a:spLocks noChangeArrowheads="1"/>
          </p:cNvSpPr>
          <p:nvPr/>
        </p:nvSpPr>
        <p:spPr bwMode="auto">
          <a:xfrm>
            <a:off x="4400550" y="12001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875" name="Rectangle 10"/>
          <p:cNvSpPr>
            <a:spLocks noChangeArrowheads="1"/>
          </p:cNvSpPr>
          <p:nvPr/>
        </p:nvSpPr>
        <p:spPr bwMode="auto">
          <a:xfrm>
            <a:off x="4743450" y="12001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76" name="Rectangle 11"/>
          <p:cNvSpPr>
            <a:spLocks noChangeArrowheads="1"/>
          </p:cNvSpPr>
          <p:nvPr/>
        </p:nvSpPr>
        <p:spPr bwMode="auto">
          <a:xfrm>
            <a:off x="4914900" y="12001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877" name="Rectangle 12"/>
          <p:cNvSpPr>
            <a:spLocks noChangeArrowheads="1"/>
          </p:cNvSpPr>
          <p:nvPr/>
        </p:nvSpPr>
        <p:spPr bwMode="auto">
          <a:xfrm>
            <a:off x="5257800" y="12001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78" name="Rectangle 13"/>
          <p:cNvSpPr>
            <a:spLocks noChangeArrowheads="1"/>
          </p:cNvSpPr>
          <p:nvPr/>
        </p:nvSpPr>
        <p:spPr bwMode="auto">
          <a:xfrm>
            <a:off x="3371850" y="15430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879" name="Rectangle 14"/>
          <p:cNvSpPr>
            <a:spLocks noChangeArrowheads="1"/>
          </p:cNvSpPr>
          <p:nvPr/>
        </p:nvSpPr>
        <p:spPr bwMode="auto">
          <a:xfrm>
            <a:off x="3714750" y="15430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80" name="Rectangle 15"/>
          <p:cNvSpPr>
            <a:spLocks noChangeArrowheads="1"/>
          </p:cNvSpPr>
          <p:nvPr/>
        </p:nvSpPr>
        <p:spPr bwMode="auto">
          <a:xfrm>
            <a:off x="3257550" y="15430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81" name="Rectangle 16"/>
          <p:cNvSpPr>
            <a:spLocks noChangeArrowheads="1"/>
          </p:cNvSpPr>
          <p:nvPr/>
        </p:nvSpPr>
        <p:spPr bwMode="auto">
          <a:xfrm>
            <a:off x="3886200" y="15430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882" name="Rectangle 17"/>
          <p:cNvSpPr>
            <a:spLocks noChangeArrowheads="1"/>
          </p:cNvSpPr>
          <p:nvPr/>
        </p:nvSpPr>
        <p:spPr bwMode="auto">
          <a:xfrm>
            <a:off x="4229100" y="15430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3</a:t>
            </a:r>
          </a:p>
        </p:txBody>
      </p:sp>
      <p:sp>
        <p:nvSpPr>
          <p:cNvPr id="164883" name="Rectangle 18"/>
          <p:cNvSpPr>
            <a:spLocks noChangeArrowheads="1"/>
          </p:cNvSpPr>
          <p:nvPr/>
        </p:nvSpPr>
        <p:spPr bwMode="auto">
          <a:xfrm>
            <a:off x="4400550" y="15430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884" name="Rectangle 19"/>
          <p:cNvSpPr>
            <a:spLocks noChangeArrowheads="1"/>
          </p:cNvSpPr>
          <p:nvPr/>
        </p:nvSpPr>
        <p:spPr bwMode="auto">
          <a:xfrm>
            <a:off x="4743450" y="15430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85" name="Rectangle 20"/>
          <p:cNvSpPr>
            <a:spLocks noChangeArrowheads="1"/>
          </p:cNvSpPr>
          <p:nvPr/>
        </p:nvSpPr>
        <p:spPr bwMode="auto">
          <a:xfrm>
            <a:off x="4914900" y="15430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886" name="Rectangle 21"/>
          <p:cNvSpPr>
            <a:spLocks noChangeArrowheads="1"/>
          </p:cNvSpPr>
          <p:nvPr/>
        </p:nvSpPr>
        <p:spPr bwMode="auto">
          <a:xfrm>
            <a:off x="5257800" y="15430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87" name="Rectangle 22"/>
          <p:cNvSpPr>
            <a:spLocks noChangeArrowheads="1"/>
          </p:cNvSpPr>
          <p:nvPr/>
        </p:nvSpPr>
        <p:spPr bwMode="auto">
          <a:xfrm>
            <a:off x="3371850" y="18859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888" name="Rectangle 23"/>
          <p:cNvSpPr>
            <a:spLocks noChangeArrowheads="1"/>
          </p:cNvSpPr>
          <p:nvPr/>
        </p:nvSpPr>
        <p:spPr bwMode="auto">
          <a:xfrm>
            <a:off x="3714750" y="18859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89" name="Rectangle 24"/>
          <p:cNvSpPr>
            <a:spLocks noChangeArrowheads="1"/>
          </p:cNvSpPr>
          <p:nvPr/>
        </p:nvSpPr>
        <p:spPr bwMode="auto">
          <a:xfrm>
            <a:off x="3257550" y="18859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90" name="Rectangle 25"/>
          <p:cNvSpPr>
            <a:spLocks noChangeArrowheads="1"/>
          </p:cNvSpPr>
          <p:nvPr/>
        </p:nvSpPr>
        <p:spPr bwMode="auto">
          <a:xfrm>
            <a:off x="3886200" y="18859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891" name="Rectangle 26"/>
          <p:cNvSpPr>
            <a:spLocks noChangeArrowheads="1"/>
          </p:cNvSpPr>
          <p:nvPr/>
        </p:nvSpPr>
        <p:spPr bwMode="auto">
          <a:xfrm>
            <a:off x="4229100" y="18859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92" name="Rectangle 27"/>
          <p:cNvSpPr>
            <a:spLocks noChangeArrowheads="1"/>
          </p:cNvSpPr>
          <p:nvPr/>
        </p:nvSpPr>
        <p:spPr bwMode="auto">
          <a:xfrm>
            <a:off x="4400550" y="18859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893" name="Rectangle 28"/>
          <p:cNvSpPr>
            <a:spLocks noChangeArrowheads="1"/>
          </p:cNvSpPr>
          <p:nvPr/>
        </p:nvSpPr>
        <p:spPr bwMode="auto">
          <a:xfrm>
            <a:off x="4743450" y="18859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94" name="Rectangle 29"/>
          <p:cNvSpPr>
            <a:spLocks noChangeArrowheads="1"/>
          </p:cNvSpPr>
          <p:nvPr/>
        </p:nvSpPr>
        <p:spPr bwMode="auto">
          <a:xfrm>
            <a:off x="4914900" y="18859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895" name="Rectangle 30"/>
          <p:cNvSpPr>
            <a:spLocks noChangeArrowheads="1"/>
          </p:cNvSpPr>
          <p:nvPr/>
        </p:nvSpPr>
        <p:spPr bwMode="auto">
          <a:xfrm>
            <a:off x="5257800" y="18859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96" name="Rectangle 31"/>
          <p:cNvSpPr>
            <a:spLocks noChangeArrowheads="1"/>
          </p:cNvSpPr>
          <p:nvPr/>
        </p:nvSpPr>
        <p:spPr bwMode="auto">
          <a:xfrm>
            <a:off x="3371850" y="22288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897" name="Rectangle 32"/>
          <p:cNvSpPr>
            <a:spLocks noChangeArrowheads="1"/>
          </p:cNvSpPr>
          <p:nvPr/>
        </p:nvSpPr>
        <p:spPr bwMode="auto">
          <a:xfrm>
            <a:off x="3714750" y="22288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98" name="Rectangle 33"/>
          <p:cNvSpPr>
            <a:spLocks noChangeArrowheads="1"/>
          </p:cNvSpPr>
          <p:nvPr/>
        </p:nvSpPr>
        <p:spPr bwMode="auto">
          <a:xfrm>
            <a:off x="3257550" y="22288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899" name="Rectangle 34"/>
          <p:cNvSpPr>
            <a:spLocks noChangeArrowheads="1"/>
          </p:cNvSpPr>
          <p:nvPr/>
        </p:nvSpPr>
        <p:spPr bwMode="auto">
          <a:xfrm>
            <a:off x="3886200" y="22288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00" name="Rectangle 35"/>
          <p:cNvSpPr>
            <a:spLocks noChangeArrowheads="1"/>
          </p:cNvSpPr>
          <p:nvPr/>
        </p:nvSpPr>
        <p:spPr bwMode="auto">
          <a:xfrm>
            <a:off x="4229100" y="22288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01" name="Rectangle 36"/>
          <p:cNvSpPr>
            <a:spLocks noChangeArrowheads="1"/>
          </p:cNvSpPr>
          <p:nvPr/>
        </p:nvSpPr>
        <p:spPr bwMode="auto">
          <a:xfrm>
            <a:off x="4400550" y="22288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02" name="Rectangle 37"/>
          <p:cNvSpPr>
            <a:spLocks noChangeArrowheads="1"/>
          </p:cNvSpPr>
          <p:nvPr/>
        </p:nvSpPr>
        <p:spPr bwMode="auto">
          <a:xfrm>
            <a:off x="4743450" y="22288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03" name="Rectangle 38"/>
          <p:cNvSpPr>
            <a:spLocks noChangeArrowheads="1"/>
          </p:cNvSpPr>
          <p:nvPr/>
        </p:nvSpPr>
        <p:spPr bwMode="auto">
          <a:xfrm>
            <a:off x="4914900" y="22288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04" name="Rectangle 39"/>
          <p:cNvSpPr>
            <a:spLocks noChangeArrowheads="1"/>
          </p:cNvSpPr>
          <p:nvPr/>
        </p:nvSpPr>
        <p:spPr bwMode="auto">
          <a:xfrm>
            <a:off x="5257800" y="22288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05" name="Rectangle 40"/>
          <p:cNvSpPr>
            <a:spLocks noChangeArrowheads="1"/>
          </p:cNvSpPr>
          <p:nvPr/>
        </p:nvSpPr>
        <p:spPr bwMode="auto">
          <a:xfrm>
            <a:off x="3371850" y="25717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06" name="Rectangle 41"/>
          <p:cNvSpPr>
            <a:spLocks noChangeArrowheads="1"/>
          </p:cNvSpPr>
          <p:nvPr/>
        </p:nvSpPr>
        <p:spPr bwMode="auto">
          <a:xfrm>
            <a:off x="3714750" y="25717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07" name="Rectangle 42"/>
          <p:cNvSpPr>
            <a:spLocks noChangeArrowheads="1"/>
          </p:cNvSpPr>
          <p:nvPr/>
        </p:nvSpPr>
        <p:spPr bwMode="auto">
          <a:xfrm>
            <a:off x="3257550" y="25717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08" name="Rectangle 43"/>
          <p:cNvSpPr>
            <a:spLocks noChangeArrowheads="1"/>
          </p:cNvSpPr>
          <p:nvPr/>
        </p:nvSpPr>
        <p:spPr bwMode="auto">
          <a:xfrm>
            <a:off x="3886200" y="25717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09" name="Rectangle 44"/>
          <p:cNvSpPr>
            <a:spLocks noChangeArrowheads="1"/>
          </p:cNvSpPr>
          <p:nvPr/>
        </p:nvSpPr>
        <p:spPr bwMode="auto">
          <a:xfrm>
            <a:off x="4229100" y="25717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10" name="Rectangle 45"/>
          <p:cNvSpPr>
            <a:spLocks noChangeArrowheads="1"/>
          </p:cNvSpPr>
          <p:nvPr/>
        </p:nvSpPr>
        <p:spPr bwMode="auto">
          <a:xfrm>
            <a:off x="4400550" y="25717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11" name="Rectangle 46"/>
          <p:cNvSpPr>
            <a:spLocks noChangeArrowheads="1"/>
          </p:cNvSpPr>
          <p:nvPr/>
        </p:nvSpPr>
        <p:spPr bwMode="auto">
          <a:xfrm>
            <a:off x="4743450" y="25717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12" name="Rectangle 47"/>
          <p:cNvSpPr>
            <a:spLocks noChangeArrowheads="1"/>
          </p:cNvSpPr>
          <p:nvPr/>
        </p:nvSpPr>
        <p:spPr bwMode="auto">
          <a:xfrm>
            <a:off x="4914900" y="25717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13" name="Rectangle 48"/>
          <p:cNvSpPr>
            <a:spLocks noChangeArrowheads="1"/>
          </p:cNvSpPr>
          <p:nvPr/>
        </p:nvSpPr>
        <p:spPr bwMode="auto">
          <a:xfrm>
            <a:off x="5257800" y="25717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14" name="Rectangle 49"/>
          <p:cNvSpPr>
            <a:spLocks noChangeArrowheads="1"/>
          </p:cNvSpPr>
          <p:nvPr/>
        </p:nvSpPr>
        <p:spPr bwMode="auto">
          <a:xfrm>
            <a:off x="3371850" y="29146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15" name="Rectangle 50"/>
          <p:cNvSpPr>
            <a:spLocks noChangeArrowheads="1"/>
          </p:cNvSpPr>
          <p:nvPr/>
        </p:nvSpPr>
        <p:spPr bwMode="auto">
          <a:xfrm>
            <a:off x="3714750" y="29146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16" name="Rectangle 51"/>
          <p:cNvSpPr>
            <a:spLocks noChangeArrowheads="1"/>
          </p:cNvSpPr>
          <p:nvPr/>
        </p:nvSpPr>
        <p:spPr bwMode="auto">
          <a:xfrm>
            <a:off x="3257550" y="29146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17" name="Rectangle 52"/>
          <p:cNvSpPr>
            <a:spLocks noChangeArrowheads="1"/>
          </p:cNvSpPr>
          <p:nvPr/>
        </p:nvSpPr>
        <p:spPr bwMode="auto">
          <a:xfrm>
            <a:off x="3886200" y="29146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18" name="Rectangle 53"/>
          <p:cNvSpPr>
            <a:spLocks noChangeArrowheads="1"/>
          </p:cNvSpPr>
          <p:nvPr/>
        </p:nvSpPr>
        <p:spPr bwMode="auto">
          <a:xfrm>
            <a:off x="4229100" y="29146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19" name="Rectangle 54"/>
          <p:cNvSpPr>
            <a:spLocks noChangeArrowheads="1"/>
          </p:cNvSpPr>
          <p:nvPr/>
        </p:nvSpPr>
        <p:spPr bwMode="auto">
          <a:xfrm>
            <a:off x="4400550" y="29146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20" name="Rectangle 55"/>
          <p:cNvSpPr>
            <a:spLocks noChangeArrowheads="1"/>
          </p:cNvSpPr>
          <p:nvPr/>
        </p:nvSpPr>
        <p:spPr bwMode="auto">
          <a:xfrm>
            <a:off x="4743450" y="29146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21" name="Rectangle 56"/>
          <p:cNvSpPr>
            <a:spLocks noChangeArrowheads="1"/>
          </p:cNvSpPr>
          <p:nvPr/>
        </p:nvSpPr>
        <p:spPr bwMode="auto">
          <a:xfrm>
            <a:off x="4914900" y="29146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22" name="Rectangle 57"/>
          <p:cNvSpPr>
            <a:spLocks noChangeArrowheads="1"/>
          </p:cNvSpPr>
          <p:nvPr/>
        </p:nvSpPr>
        <p:spPr bwMode="auto">
          <a:xfrm>
            <a:off x="5257800" y="29146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23" name="Rectangle 58"/>
          <p:cNvSpPr>
            <a:spLocks noChangeArrowheads="1"/>
          </p:cNvSpPr>
          <p:nvPr/>
        </p:nvSpPr>
        <p:spPr bwMode="auto">
          <a:xfrm>
            <a:off x="3371850" y="32575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24" name="Rectangle 59"/>
          <p:cNvSpPr>
            <a:spLocks noChangeArrowheads="1"/>
          </p:cNvSpPr>
          <p:nvPr/>
        </p:nvSpPr>
        <p:spPr bwMode="auto">
          <a:xfrm>
            <a:off x="3714750" y="32575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   </a:t>
            </a:r>
          </a:p>
        </p:txBody>
      </p:sp>
      <p:sp>
        <p:nvSpPr>
          <p:cNvPr id="164925" name="Rectangle 60"/>
          <p:cNvSpPr>
            <a:spLocks noChangeArrowheads="1"/>
          </p:cNvSpPr>
          <p:nvPr/>
        </p:nvSpPr>
        <p:spPr bwMode="auto">
          <a:xfrm>
            <a:off x="3257550" y="32575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0</a:t>
            </a:r>
          </a:p>
        </p:txBody>
      </p:sp>
      <p:sp>
        <p:nvSpPr>
          <p:cNvPr id="164926" name="Rectangle 61"/>
          <p:cNvSpPr>
            <a:spLocks noChangeArrowheads="1"/>
          </p:cNvSpPr>
          <p:nvPr/>
        </p:nvSpPr>
        <p:spPr bwMode="auto">
          <a:xfrm>
            <a:off x="3886200" y="32575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27" name="Rectangle 62"/>
          <p:cNvSpPr>
            <a:spLocks noChangeArrowheads="1"/>
          </p:cNvSpPr>
          <p:nvPr/>
        </p:nvSpPr>
        <p:spPr bwMode="auto">
          <a:xfrm>
            <a:off x="4229100" y="32575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28" name="Rectangle 63"/>
          <p:cNvSpPr>
            <a:spLocks noChangeArrowheads="1"/>
          </p:cNvSpPr>
          <p:nvPr/>
        </p:nvSpPr>
        <p:spPr bwMode="auto">
          <a:xfrm>
            <a:off x="4400550" y="32575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29" name="Rectangle 64"/>
          <p:cNvSpPr>
            <a:spLocks noChangeArrowheads="1"/>
          </p:cNvSpPr>
          <p:nvPr/>
        </p:nvSpPr>
        <p:spPr bwMode="auto">
          <a:xfrm>
            <a:off x="4743450" y="32575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30" name="Rectangle 65"/>
          <p:cNvSpPr>
            <a:spLocks noChangeArrowheads="1"/>
          </p:cNvSpPr>
          <p:nvPr/>
        </p:nvSpPr>
        <p:spPr bwMode="auto">
          <a:xfrm>
            <a:off x="4914900" y="32575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31" name="Rectangle 66"/>
          <p:cNvSpPr>
            <a:spLocks noChangeArrowheads="1"/>
          </p:cNvSpPr>
          <p:nvPr/>
        </p:nvSpPr>
        <p:spPr bwMode="auto">
          <a:xfrm>
            <a:off x="5257800" y="32575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32" name="Rectangle 67"/>
          <p:cNvSpPr>
            <a:spLocks noChangeArrowheads="1"/>
          </p:cNvSpPr>
          <p:nvPr/>
        </p:nvSpPr>
        <p:spPr bwMode="auto">
          <a:xfrm>
            <a:off x="3371850" y="36004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33" name="Rectangle 68"/>
          <p:cNvSpPr>
            <a:spLocks noChangeArrowheads="1"/>
          </p:cNvSpPr>
          <p:nvPr/>
        </p:nvSpPr>
        <p:spPr bwMode="auto">
          <a:xfrm>
            <a:off x="3714750" y="36004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34" name="Rectangle 69"/>
          <p:cNvSpPr>
            <a:spLocks noChangeArrowheads="1"/>
          </p:cNvSpPr>
          <p:nvPr/>
        </p:nvSpPr>
        <p:spPr bwMode="auto">
          <a:xfrm>
            <a:off x="3257550" y="36004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35" name="Rectangle 70"/>
          <p:cNvSpPr>
            <a:spLocks noChangeArrowheads="1"/>
          </p:cNvSpPr>
          <p:nvPr/>
        </p:nvSpPr>
        <p:spPr bwMode="auto">
          <a:xfrm>
            <a:off x="3886200" y="36004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36" name="Rectangle 71"/>
          <p:cNvSpPr>
            <a:spLocks noChangeArrowheads="1"/>
          </p:cNvSpPr>
          <p:nvPr/>
        </p:nvSpPr>
        <p:spPr bwMode="auto">
          <a:xfrm>
            <a:off x="4229100" y="36004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37" name="Rectangle 72"/>
          <p:cNvSpPr>
            <a:spLocks noChangeArrowheads="1"/>
          </p:cNvSpPr>
          <p:nvPr/>
        </p:nvSpPr>
        <p:spPr bwMode="auto">
          <a:xfrm>
            <a:off x="4400550" y="36004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38" name="Rectangle 73"/>
          <p:cNvSpPr>
            <a:spLocks noChangeArrowheads="1"/>
          </p:cNvSpPr>
          <p:nvPr/>
        </p:nvSpPr>
        <p:spPr bwMode="auto">
          <a:xfrm>
            <a:off x="4743450" y="36004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39" name="Rectangle 74"/>
          <p:cNvSpPr>
            <a:spLocks noChangeArrowheads="1"/>
          </p:cNvSpPr>
          <p:nvPr/>
        </p:nvSpPr>
        <p:spPr bwMode="auto">
          <a:xfrm>
            <a:off x="4914900" y="36004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40" name="Rectangle 75"/>
          <p:cNvSpPr>
            <a:spLocks noChangeArrowheads="1"/>
          </p:cNvSpPr>
          <p:nvPr/>
        </p:nvSpPr>
        <p:spPr bwMode="auto">
          <a:xfrm>
            <a:off x="5257800" y="36004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41" name="Rectangle 76"/>
          <p:cNvSpPr>
            <a:spLocks noChangeArrowheads="1"/>
          </p:cNvSpPr>
          <p:nvPr/>
        </p:nvSpPr>
        <p:spPr bwMode="auto">
          <a:xfrm>
            <a:off x="3371850" y="39433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42" name="Rectangle 77"/>
          <p:cNvSpPr>
            <a:spLocks noChangeArrowheads="1"/>
          </p:cNvSpPr>
          <p:nvPr/>
        </p:nvSpPr>
        <p:spPr bwMode="auto">
          <a:xfrm>
            <a:off x="3714750" y="39433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43" name="Rectangle 78"/>
          <p:cNvSpPr>
            <a:spLocks noChangeArrowheads="1"/>
          </p:cNvSpPr>
          <p:nvPr/>
        </p:nvSpPr>
        <p:spPr bwMode="auto">
          <a:xfrm>
            <a:off x="3257550" y="39433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44" name="Rectangle 79"/>
          <p:cNvSpPr>
            <a:spLocks noChangeArrowheads="1"/>
          </p:cNvSpPr>
          <p:nvPr/>
        </p:nvSpPr>
        <p:spPr bwMode="auto">
          <a:xfrm>
            <a:off x="3886200" y="39433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45" name="Rectangle 80"/>
          <p:cNvSpPr>
            <a:spLocks noChangeArrowheads="1"/>
          </p:cNvSpPr>
          <p:nvPr/>
        </p:nvSpPr>
        <p:spPr bwMode="auto">
          <a:xfrm>
            <a:off x="4229100" y="39433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46" name="Rectangle 81"/>
          <p:cNvSpPr>
            <a:spLocks noChangeArrowheads="1"/>
          </p:cNvSpPr>
          <p:nvPr/>
        </p:nvSpPr>
        <p:spPr bwMode="auto">
          <a:xfrm>
            <a:off x="4400550" y="39433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47" name="Rectangle 82"/>
          <p:cNvSpPr>
            <a:spLocks noChangeArrowheads="1"/>
          </p:cNvSpPr>
          <p:nvPr/>
        </p:nvSpPr>
        <p:spPr bwMode="auto">
          <a:xfrm>
            <a:off x="4743450" y="39433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48" name="Rectangle 83"/>
          <p:cNvSpPr>
            <a:spLocks noChangeArrowheads="1"/>
          </p:cNvSpPr>
          <p:nvPr/>
        </p:nvSpPr>
        <p:spPr bwMode="auto">
          <a:xfrm>
            <a:off x="4914900" y="39433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949" name="Rectangle 84"/>
          <p:cNvSpPr>
            <a:spLocks noChangeArrowheads="1"/>
          </p:cNvSpPr>
          <p:nvPr/>
        </p:nvSpPr>
        <p:spPr bwMode="auto">
          <a:xfrm>
            <a:off x="5257800" y="39433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950" name="Text Box 85"/>
          <p:cNvSpPr txBox="1">
            <a:spLocks noChangeArrowheads="1"/>
          </p:cNvSpPr>
          <p:nvPr/>
        </p:nvSpPr>
        <p:spPr bwMode="auto">
          <a:xfrm>
            <a:off x="3486150" y="4572000"/>
            <a:ext cx="84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>
                <a:latin typeface="Times New Roman" pitchFamily="18" charset="0"/>
              </a:rPr>
              <a:t>Datei</a:t>
            </a:r>
          </a:p>
        </p:txBody>
      </p:sp>
      <p:sp>
        <p:nvSpPr>
          <p:cNvPr id="164951" name="AutoShape 86"/>
          <p:cNvSpPr>
            <a:spLocks noChangeArrowheads="1"/>
          </p:cNvSpPr>
          <p:nvPr/>
        </p:nvSpPr>
        <p:spPr bwMode="auto">
          <a:xfrm>
            <a:off x="3200400" y="742950"/>
            <a:ext cx="2343150" cy="457200"/>
          </a:xfrm>
          <a:prstGeom prst="leftRightArrow">
            <a:avLst>
              <a:gd name="adj1" fmla="val 50000"/>
              <a:gd name="adj2" fmla="val 1025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pitchFamily="18" charset="0"/>
              </a:rPr>
              <a:t>8 KB-Blöcke</a:t>
            </a:r>
          </a:p>
        </p:txBody>
      </p:sp>
      <p:sp>
        <p:nvSpPr>
          <p:cNvPr id="164952" name="AutoShape 87"/>
          <p:cNvSpPr>
            <a:spLocks/>
          </p:cNvSpPr>
          <p:nvPr/>
        </p:nvSpPr>
        <p:spPr bwMode="auto">
          <a:xfrm>
            <a:off x="1485900" y="971550"/>
            <a:ext cx="1285875" cy="381000"/>
          </a:xfrm>
          <a:prstGeom prst="borderCallout1">
            <a:avLst>
              <a:gd name="adj1" fmla="val 22500"/>
              <a:gd name="adj2" fmla="val 104444"/>
              <a:gd name="adj3" fmla="val 100000"/>
              <a:gd name="adj4" fmla="val 134074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0</a:t>
            </a:r>
            <a:r>
              <a:rPr lang="de-DE" sz="2400">
                <a:latin typeface="Times New Roman" pitchFamily="18" charset="0"/>
              </a:rPr>
              <a:t>*8KB</a:t>
            </a:r>
          </a:p>
        </p:txBody>
      </p:sp>
      <p:sp>
        <p:nvSpPr>
          <p:cNvPr id="164953" name="AutoShape 88"/>
          <p:cNvSpPr>
            <a:spLocks/>
          </p:cNvSpPr>
          <p:nvPr/>
        </p:nvSpPr>
        <p:spPr bwMode="auto">
          <a:xfrm>
            <a:off x="1485900" y="1428750"/>
            <a:ext cx="1285875" cy="381000"/>
          </a:xfrm>
          <a:prstGeom prst="borderCallout1">
            <a:avLst>
              <a:gd name="adj1" fmla="val 22500"/>
              <a:gd name="adj2" fmla="val 104444"/>
              <a:gd name="adj3" fmla="val 70000"/>
              <a:gd name="adj4" fmla="val 134074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1</a:t>
            </a:r>
            <a:r>
              <a:rPr lang="de-DE" sz="2400">
                <a:latin typeface="Times New Roman" pitchFamily="18" charset="0"/>
              </a:rPr>
              <a:t>*8KB</a:t>
            </a:r>
          </a:p>
        </p:txBody>
      </p:sp>
      <p:sp>
        <p:nvSpPr>
          <p:cNvPr id="164954" name="AutoShape 89"/>
          <p:cNvSpPr>
            <a:spLocks/>
          </p:cNvSpPr>
          <p:nvPr/>
        </p:nvSpPr>
        <p:spPr bwMode="auto">
          <a:xfrm>
            <a:off x="1485900" y="1885950"/>
            <a:ext cx="1285875" cy="381000"/>
          </a:xfrm>
          <a:prstGeom prst="borderCallout1">
            <a:avLst>
              <a:gd name="adj1" fmla="val 22500"/>
              <a:gd name="adj2" fmla="val 104444"/>
              <a:gd name="adj3" fmla="val 47500"/>
              <a:gd name="adj4" fmla="val 134074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2</a:t>
            </a:r>
            <a:r>
              <a:rPr lang="de-DE" sz="2400">
                <a:latin typeface="Times New Roman" pitchFamily="18" charset="0"/>
              </a:rPr>
              <a:t>*8KB</a:t>
            </a:r>
          </a:p>
        </p:txBody>
      </p:sp>
      <p:sp>
        <p:nvSpPr>
          <p:cNvPr id="164955" name="AutoShape 90"/>
          <p:cNvSpPr>
            <a:spLocks/>
          </p:cNvSpPr>
          <p:nvPr/>
        </p:nvSpPr>
        <p:spPr bwMode="auto">
          <a:xfrm>
            <a:off x="1485900" y="2343150"/>
            <a:ext cx="1285875" cy="381000"/>
          </a:xfrm>
          <a:prstGeom prst="borderCallout1">
            <a:avLst>
              <a:gd name="adj1" fmla="val 22500"/>
              <a:gd name="adj2" fmla="val 104444"/>
              <a:gd name="adj3" fmla="val 37500"/>
              <a:gd name="adj4" fmla="val 132593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3</a:t>
            </a:r>
            <a:r>
              <a:rPr lang="de-DE" sz="2400">
                <a:latin typeface="Times New Roman" pitchFamily="18" charset="0"/>
              </a:rPr>
              <a:t>*8KB</a:t>
            </a:r>
          </a:p>
        </p:txBody>
      </p:sp>
      <p:cxnSp>
        <p:nvCxnSpPr>
          <p:cNvPr id="164956" name="AutoShape 91"/>
          <p:cNvCxnSpPr>
            <a:cxnSpLocks noChangeShapeType="1"/>
            <a:stCxn id="164882" idx="1"/>
            <a:endCxn id="164898" idx="1"/>
          </p:cNvCxnSpPr>
          <p:nvPr/>
        </p:nvCxnSpPr>
        <p:spPr bwMode="auto">
          <a:xfrm rot="10800000" flipV="1">
            <a:off x="3243263" y="1714500"/>
            <a:ext cx="971550" cy="685800"/>
          </a:xfrm>
          <a:prstGeom prst="bentConnector3">
            <a:avLst>
              <a:gd name="adj1" fmla="val 129898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957" name="AutoShape 92"/>
          <p:cNvCxnSpPr>
            <a:cxnSpLocks noChangeShapeType="1"/>
            <a:stCxn id="164925" idx="1"/>
            <a:endCxn id="164952" idx="2"/>
          </p:cNvCxnSpPr>
          <p:nvPr/>
        </p:nvCxnSpPr>
        <p:spPr bwMode="auto">
          <a:xfrm rot="10800000">
            <a:off x="3224213" y="1352550"/>
            <a:ext cx="19050" cy="2076450"/>
          </a:xfrm>
          <a:prstGeom prst="bentConnector3">
            <a:avLst>
              <a:gd name="adj1" fmla="val 2106245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958" name="AutoShape 93"/>
          <p:cNvSpPr>
            <a:spLocks/>
          </p:cNvSpPr>
          <p:nvPr/>
        </p:nvSpPr>
        <p:spPr bwMode="auto">
          <a:xfrm>
            <a:off x="1485900" y="2800350"/>
            <a:ext cx="1285875" cy="381000"/>
          </a:xfrm>
          <a:prstGeom prst="borderCallout1">
            <a:avLst>
              <a:gd name="adj1" fmla="val 22500"/>
              <a:gd name="adj2" fmla="val 104444"/>
              <a:gd name="adj3" fmla="val -12500"/>
              <a:gd name="adj4" fmla="val 134815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4</a:t>
            </a:r>
            <a:r>
              <a:rPr lang="de-DE" sz="2400">
                <a:latin typeface="Times New Roman" pitchFamily="18" charset="0"/>
              </a:rPr>
              <a:t>*8KB</a:t>
            </a:r>
          </a:p>
        </p:txBody>
      </p:sp>
      <p:sp>
        <p:nvSpPr>
          <p:cNvPr id="164959" name="AutoShape 94"/>
          <p:cNvSpPr>
            <a:spLocks noChangeArrowheads="1"/>
          </p:cNvSpPr>
          <p:nvPr/>
        </p:nvSpPr>
        <p:spPr bwMode="auto">
          <a:xfrm>
            <a:off x="1142999" y="3829050"/>
            <a:ext cx="1628775" cy="1028700"/>
          </a:xfrm>
          <a:prstGeom prst="cloudCallout">
            <a:avLst>
              <a:gd name="adj1" fmla="val -11699"/>
              <a:gd name="adj2" fmla="val -111458"/>
            </a:avLst>
          </a:prstGeom>
          <a:solidFill>
            <a:srgbClr val="FFFFFF"/>
          </a:solidFill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Block-</a:t>
            </a:r>
          </a:p>
          <a:p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Nummer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93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Speicherstruktur eines B-Baums </a:t>
            </a:r>
            <a:br>
              <a:rPr lang="de-DE" smtClean="0"/>
            </a:br>
            <a:r>
              <a:rPr lang="de-DE" smtClean="0"/>
              <a:t>auf dem Hintergrundspeicher</a:t>
            </a:r>
          </a:p>
        </p:txBody>
      </p:sp>
      <p:sp>
        <p:nvSpPr>
          <p:cNvPr id="165892" name="AutoShape 3"/>
          <p:cNvSpPr>
            <a:spLocks noChangeArrowheads="1"/>
          </p:cNvSpPr>
          <p:nvPr/>
        </p:nvSpPr>
        <p:spPr bwMode="auto">
          <a:xfrm>
            <a:off x="3257550" y="1200150"/>
            <a:ext cx="2228850" cy="3943350"/>
          </a:xfrm>
          <a:prstGeom prst="flowChartDocumen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893" name="Rectangle 4"/>
          <p:cNvSpPr>
            <a:spLocks noChangeArrowheads="1"/>
          </p:cNvSpPr>
          <p:nvPr/>
        </p:nvSpPr>
        <p:spPr bwMode="auto">
          <a:xfrm>
            <a:off x="3371850" y="12001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894" name="Rectangle 5"/>
          <p:cNvSpPr>
            <a:spLocks noChangeArrowheads="1"/>
          </p:cNvSpPr>
          <p:nvPr/>
        </p:nvSpPr>
        <p:spPr bwMode="auto">
          <a:xfrm>
            <a:off x="3714750" y="12001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895" name="Rectangle 6"/>
          <p:cNvSpPr>
            <a:spLocks noChangeArrowheads="1"/>
          </p:cNvSpPr>
          <p:nvPr/>
        </p:nvSpPr>
        <p:spPr bwMode="auto">
          <a:xfrm>
            <a:off x="3257550" y="12001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896" name="Rectangle 7"/>
          <p:cNvSpPr>
            <a:spLocks noChangeArrowheads="1"/>
          </p:cNvSpPr>
          <p:nvPr/>
        </p:nvSpPr>
        <p:spPr bwMode="auto">
          <a:xfrm>
            <a:off x="3886200" y="12001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897" name="Rectangle 8"/>
          <p:cNvSpPr>
            <a:spLocks noChangeArrowheads="1"/>
          </p:cNvSpPr>
          <p:nvPr/>
        </p:nvSpPr>
        <p:spPr bwMode="auto">
          <a:xfrm>
            <a:off x="4229100" y="12001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898" name="Rectangle 9"/>
          <p:cNvSpPr>
            <a:spLocks noChangeArrowheads="1"/>
          </p:cNvSpPr>
          <p:nvPr/>
        </p:nvSpPr>
        <p:spPr bwMode="auto">
          <a:xfrm>
            <a:off x="4400550" y="12001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899" name="Rectangle 10"/>
          <p:cNvSpPr>
            <a:spLocks noChangeArrowheads="1"/>
          </p:cNvSpPr>
          <p:nvPr/>
        </p:nvSpPr>
        <p:spPr bwMode="auto">
          <a:xfrm>
            <a:off x="4743450" y="12001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00" name="Rectangle 11"/>
          <p:cNvSpPr>
            <a:spLocks noChangeArrowheads="1"/>
          </p:cNvSpPr>
          <p:nvPr/>
        </p:nvSpPr>
        <p:spPr bwMode="auto">
          <a:xfrm>
            <a:off x="4914900" y="12001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01" name="Rectangle 12"/>
          <p:cNvSpPr>
            <a:spLocks noChangeArrowheads="1"/>
          </p:cNvSpPr>
          <p:nvPr/>
        </p:nvSpPr>
        <p:spPr bwMode="auto">
          <a:xfrm>
            <a:off x="5257800" y="12001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02" name="Rectangle 13"/>
          <p:cNvSpPr>
            <a:spLocks noChangeArrowheads="1"/>
          </p:cNvSpPr>
          <p:nvPr/>
        </p:nvSpPr>
        <p:spPr bwMode="auto">
          <a:xfrm>
            <a:off x="3371850" y="15430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03" name="Rectangle 14"/>
          <p:cNvSpPr>
            <a:spLocks noChangeArrowheads="1"/>
          </p:cNvSpPr>
          <p:nvPr/>
        </p:nvSpPr>
        <p:spPr bwMode="auto">
          <a:xfrm>
            <a:off x="3714750" y="15430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04" name="Rectangle 15"/>
          <p:cNvSpPr>
            <a:spLocks noChangeArrowheads="1"/>
          </p:cNvSpPr>
          <p:nvPr/>
        </p:nvSpPr>
        <p:spPr bwMode="auto">
          <a:xfrm>
            <a:off x="3257550" y="15430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05" name="Rectangle 16"/>
          <p:cNvSpPr>
            <a:spLocks noChangeArrowheads="1"/>
          </p:cNvSpPr>
          <p:nvPr/>
        </p:nvSpPr>
        <p:spPr bwMode="auto">
          <a:xfrm>
            <a:off x="3886200" y="15430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06" name="Rectangle 17"/>
          <p:cNvSpPr>
            <a:spLocks noChangeArrowheads="1"/>
          </p:cNvSpPr>
          <p:nvPr/>
        </p:nvSpPr>
        <p:spPr bwMode="auto">
          <a:xfrm>
            <a:off x="4229100" y="15430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3</a:t>
            </a:r>
          </a:p>
        </p:txBody>
      </p:sp>
      <p:sp>
        <p:nvSpPr>
          <p:cNvPr id="165907" name="Rectangle 18"/>
          <p:cNvSpPr>
            <a:spLocks noChangeArrowheads="1"/>
          </p:cNvSpPr>
          <p:nvPr/>
        </p:nvSpPr>
        <p:spPr bwMode="auto">
          <a:xfrm>
            <a:off x="4400550" y="15430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08" name="Rectangle 19"/>
          <p:cNvSpPr>
            <a:spLocks noChangeArrowheads="1"/>
          </p:cNvSpPr>
          <p:nvPr/>
        </p:nvSpPr>
        <p:spPr bwMode="auto">
          <a:xfrm>
            <a:off x="4743450" y="15430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09" name="Rectangle 20"/>
          <p:cNvSpPr>
            <a:spLocks noChangeArrowheads="1"/>
          </p:cNvSpPr>
          <p:nvPr/>
        </p:nvSpPr>
        <p:spPr bwMode="auto">
          <a:xfrm>
            <a:off x="4914900" y="15430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10" name="Rectangle 21"/>
          <p:cNvSpPr>
            <a:spLocks noChangeArrowheads="1"/>
          </p:cNvSpPr>
          <p:nvPr/>
        </p:nvSpPr>
        <p:spPr bwMode="auto">
          <a:xfrm>
            <a:off x="5257800" y="15430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11" name="Rectangle 22"/>
          <p:cNvSpPr>
            <a:spLocks noChangeArrowheads="1"/>
          </p:cNvSpPr>
          <p:nvPr/>
        </p:nvSpPr>
        <p:spPr bwMode="auto">
          <a:xfrm>
            <a:off x="3371850" y="18859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12" name="Rectangle 23"/>
          <p:cNvSpPr>
            <a:spLocks noChangeArrowheads="1"/>
          </p:cNvSpPr>
          <p:nvPr/>
        </p:nvSpPr>
        <p:spPr bwMode="auto">
          <a:xfrm>
            <a:off x="3714750" y="18859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13" name="Rectangle 24"/>
          <p:cNvSpPr>
            <a:spLocks noChangeArrowheads="1"/>
          </p:cNvSpPr>
          <p:nvPr/>
        </p:nvSpPr>
        <p:spPr bwMode="auto">
          <a:xfrm>
            <a:off x="3257550" y="18859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14" name="Rectangle 25"/>
          <p:cNvSpPr>
            <a:spLocks noChangeArrowheads="1"/>
          </p:cNvSpPr>
          <p:nvPr/>
        </p:nvSpPr>
        <p:spPr bwMode="auto">
          <a:xfrm>
            <a:off x="3886200" y="18859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15" name="Rectangle 26"/>
          <p:cNvSpPr>
            <a:spLocks noChangeArrowheads="1"/>
          </p:cNvSpPr>
          <p:nvPr/>
        </p:nvSpPr>
        <p:spPr bwMode="auto">
          <a:xfrm>
            <a:off x="4229100" y="18859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16" name="Rectangle 27"/>
          <p:cNvSpPr>
            <a:spLocks noChangeArrowheads="1"/>
          </p:cNvSpPr>
          <p:nvPr/>
        </p:nvSpPr>
        <p:spPr bwMode="auto">
          <a:xfrm>
            <a:off x="4400550" y="18859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17" name="Rectangle 28"/>
          <p:cNvSpPr>
            <a:spLocks noChangeArrowheads="1"/>
          </p:cNvSpPr>
          <p:nvPr/>
        </p:nvSpPr>
        <p:spPr bwMode="auto">
          <a:xfrm>
            <a:off x="4743450" y="18859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18" name="Rectangle 29"/>
          <p:cNvSpPr>
            <a:spLocks noChangeArrowheads="1"/>
          </p:cNvSpPr>
          <p:nvPr/>
        </p:nvSpPr>
        <p:spPr bwMode="auto">
          <a:xfrm>
            <a:off x="4914900" y="18859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19" name="Rectangle 30"/>
          <p:cNvSpPr>
            <a:spLocks noChangeArrowheads="1"/>
          </p:cNvSpPr>
          <p:nvPr/>
        </p:nvSpPr>
        <p:spPr bwMode="auto">
          <a:xfrm>
            <a:off x="5257800" y="18859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20" name="Rectangle 31"/>
          <p:cNvSpPr>
            <a:spLocks noChangeArrowheads="1"/>
          </p:cNvSpPr>
          <p:nvPr/>
        </p:nvSpPr>
        <p:spPr bwMode="auto">
          <a:xfrm>
            <a:off x="3371850" y="22288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21" name="Rectangle 32"/>
          <p:cNvSpPr>
            <a:spLocks noChangeArrowheads="1"/>
          </p:cNvSpPr>
          <p:nvPr/>
        </p:nvSpPr>
        <p:spPr bwMode="auto">
          <a:xfrm>
            <a:off x="3714750" y="22288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22" name="Rectangle 33"/>
          <p:cNvSpPr>
            <a:spLocks noChangeArrowheads="1"/>
          </p:cNvSpPr>
          <p:nvPr/>
        </p:nvSpPr>
        <p:spPr bwMode="auto">
          <a:xfrm>
            <a:off x="3257550" y="22288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23" name="Rectangle 34"/>
          <p:cNvSpPr>
            <a:spLocks noChangeArrowheads="1"/>
          </p:cNvSpPr>
          <p:nvPr/>
        </p:nvSpPr>
        <p:spPr bwMode="auto">
          <a:xfrm>
            <a:off x="3886200" y="22288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24" name="Rectangle 35"/>
          <p:cNvSpPr>
            <a:spLocks noChangeArrowheads="1"/>
          </p:cNvSpPr>
          <p:nvPr/>
        </p:nvSpPr>
        <p:spPr bwMode="auto">
          <a:xfrm>
            <a:off x="4229100" y="22288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25" name="Rectangle 36"/>
          <p:cNvSpPr>
            <a:spLocks noChangeArrowheads="1"/>
          </p:cNvSpPr>
          <p:nvPr/>
        </p:nvSpPr>
        <p:spPr bwMode="auto">
          <a:xfrm>
            <a:off x="4400550" y="22288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26" name="Rectangle 37"/>
          <p:cNvSpPr>
            <a:spLocks noChangeArrowheads="1"/>
          </p:cNvSpPr>
          <p:nvPr/>
        </p:nvSpPr>
        <p:spPr bwMode="auto">
          <a:xfrm>
            <a:off x="4743450" y="22288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27" name="Rectangle 38"/>
          <p:cNvSpPr>
            <a:spLocks noChangeArrowheads="1"/>
          </p:cNvSpPr>
          <p:nvPr/>
        </p:nvSpPr>
        <p:spPr bwMode="auto">
          <a:xfrm>
            <a:off x="4914900" y="22288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28" name="Rectangle 39"/>
          <p:cNvSpPr>
            <a:spLocks noChangeArrowheads="1"/>
          </p:cNvSpPr>
          <p:nvPr/>
        </p:nvSpPr>
        <p:spPr bwMode="auto">
          <a:xfrm>
            <a:off x="5257800" y="22288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29" name="Rectangle 40"/>
          <p:cNvSpPr>
            <a:spLocks noChangeArrowheads="1"/>
          </p:cNvSpPr>
          <p:nvPr/>
        </p:nvSpPr>
        <p:spPr bwMode="auto">
          <a:xfrm>
            <a:off x="3371850" y="25717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30" name="Rectangle 41"/>
          <p:cNvSpPr>
            <a:spLocks noChangeArrowheads="1"/>
          </p:cNvSpPr>
          <p:nvPr/>
        </p:nvSpPr>
        <p:spPr bwMode="auto">
          <a:xfrm>
            <a:off x="3714750" y="25717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31" name="Rectangle 42"/>
          <p:cNvSpPr>
            <a:spLocks noChangeArrowheads="1"/>
          </p:cNvSpPr>
          <p:nvPr/>
        </p:nvSpPr>
        <p:spPr bwMode="auto">
          <a:xfrm>
            <a:off x="3257550" y="25717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32" name="Rectangle 43"/>
          <p:cNvSpPr>
            <a:spLocks noChangeArrowheads="1"/>
          </p:cNvSpPr>
          <p:nvPr/>
        </p:nvSpPr>
        <p:spPr bwMode="auto">
          <a:xfrm>
            <a:off x="3886200" y="25717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33" name="Rectangle 44"/>
          <p:cNvSpPr>
            <a:spLocks noChangeArrowheads="1"/>
          </p:cNvSpPr>
          <p:nvPr/>
        </p:nvSpPr>
        <p:spPr bwMode="auto">
          <a:xfrm>
            <a:off x="4229100" y="25717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34" name="Rectangle 45"/>
          <p:cNvSpPr>
            <a:spLocks noChangeArrowheads="1"/>
          </p:cNvSpPr>
          <p:nvPr/>
        </p:nvSpPr>
        <p:spPr bwMode="auto">
          <a:xfrm>
            <a:off x="4400550" y="25717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35" name="Rectangle 46"/>
          <p:cNvSpPr>
            <a:spLocks noChangeArrowheads="1"/>
          </p:cNvSpPr>
          <p:nvPr/>
        </p:nvSpPr>
        <p:spPr bwMode="auto">
          <a:xfrm>
            <a:off x="4743450" y="25717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36" name="Rectangle 47"/>
          <p:cNvSpPr>
            <a:spLocks noChangeArrowheads="1"/>
          </p:cNvSpPr>
          <p:nvPr/>
        </p:nvSpPr>
        <p:spPr bwMode="auto">
          <a:xfrm>
            <a:off x="4914900" y="25717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37" name="Rectangle 48"/>
          <p:cNvSpPr>
            <a:spLocks noChangeArrowheads="1"/>
          </p:cNvSpPr>
          <p:nvPr/>
        </p:nvSpPr>
        <p:spPr bwMode="auto">
          <a:xfrm>
            <a:off x="5257800" y="25717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38" name="Rectangle 49"/>
          <p:cNvSpPr>
            <a:spLocks noChangeArrowheads="1"/>
          </p:cNvSpPr>
          <p:nvPr/>
        </p:nvSpPr>
        <p:spPr bwMode="auto">
          <a:xfrm>
            <a:off x="3371850" y="29146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39" name="Rectangle 50"/>
          <p:cNvSpPr>
            <a:spLocks noChangeArrowheads="1"/>
          </p:cNvSpPr>
          <p:nvPr/>
        </p:nvSpPr>
        <p:spPr bwMode="auto">
          <a:xfrm>
            <a:off x="3714750" y="29146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40" name="Rectangle 51"/>
          <p:cNvSpPr>
            <a:spLocks noChangeArrowheads="1"/>
          </p:cNvSpPr>
          <p:nvPr/>
        </p:nvSpPr>
        <p:spPr bwMode="auto">
          <a:xfrm>
            <a:off x="3257550" y="29146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41" name="Rectangle 52"/>
          <p:cNvSpPr>
            <a:spLocks noChangeArrowheads="1"/>
          </p:cNvSpPr>
          <p:nvPr/>
        </p:nvSpPr>
        <p:spPr bwMode="auto">
          <a:xfrm>
            <a:off x="3886200" y="29146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42" name="Rectangle 53"/>
          <p:cNvSpPr>
            <a:spLocks noChangeArrowheads="1"/>
          </p:cNvSpPr>
          <p:nvPr/>
        </p:nvSpPr>
        <p:spPr bwMode="auto">
          <a:xfrm>
            <a:off x="4229100" y="29146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43" name="Rectangle 54"/>
          <p:cNvSpPr>
            <a:spLocks noChangeArrowheads="1"/>
          </p:cNvSpPr>
          <p:nvPr/>
        </p:nvSpPr>
        <p:spPr bwMode="auto">
          <a:xfrm>
            <a:off x="4400550" y="29146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44" name="Rectangle 55"/>
          <p:cNvSpPr>
            <a:spLocks noChangeArrowheads="1"/>
          </p:cNvSpPr>
          <p:nvPr/>
        </p:nvSpPr>
        <p:spPr bwMode="auto">
          <a:xfrm>
            <a:off x="4743450" y="29146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45" name="Rectangle 56"/>
          <p:cNvSpPr>
            <a:spLocks noChangeArrowheads="1"/>
          </p:cNvSpPr>
          <p:nvPr/>
        </p:nvSpPr>
        <p:spPr bwMode="auto">
          <a:xfrm>
            <a:off x="4914900" y="29146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46" name="Rectangle 57"/>
          <p:cNvSpPr>
            <a:spLocks noChangeArrowheads="1"/>
          </p:cNvSpPr>
          <p:nvPr/>
        </p:nvSpPr>
        <p:spPr bwMode="auto">
          <a:xfrm>
            <a:off x="5257800" y="29146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47" name="Rectangle 58"/>
          <p:cNvSpPr>
            <a:spLocks noChangeArrowheads="1"/>
          </p:cNvSpPr>
          <p:nvPr/>
        </p:nvSpPr>
        <p:spPr bwMode="auto">
          <a:xfrm>
            <a:off x="3371850" y="32575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48" name="Rectangle 59"/>
          <p:cNvSpPr>
            <a:spLocks noChangeArrowheads="1"/>
          </p:cNvSpPr>
          <p:nvPr/>
        </p:nvSpPr>
        <p:spPr bwMode="auto">
          <a:xfrm>
            <a:off x="3714750" y="32575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   </a:t>
            </a:r>
          </a:p>
        </p:txBody>
      </p:sp>
      <p:sp>
        <p:nvSpPr>
          <p:cNvPr id="165949" name="Rectangle 60"/>
          <p:cNvSpPr>
            <a:spLocks noChangeArrowheads="1"/>
          </p:cNvSpPr>
          <p:nvPr/>
        </p:nvSpPr>
        <p:spPr bwMode="auto">
          <a:xfrm>
            <a:off x="3257550" y="32575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0</a:t>
            </a:r>
          </a:p>
        </p:txBody>
      </p:sp>
      <p:sp>
        <p:nvSpPr>
          <p:cNvPr id="165950" name="Rectangle 61"/>
          <p:cNvSpPr>
            <a:spLocks noChangeArrowheads="1"/>
          </p:cNvSpPr>
          <p:nvPr/>
        </p:nvSpPr>
        <p:spPr bwMode="auto">
          <a:xfrm>
            <a:off x="3886200" y="32575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51" name="Rectangle 62"/>
          <p:cNvSpPr>
            <a:spLocks noChangeArrowheads="1"/>
          </p:cNvSpPr>
          <p:nvPr/>
        </p:nvSpPr>
        <p:spPr bwMode="auto">
          <a:xfrm>
            <a:off x="4229100" y="32575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52" name="Rectangle 63"/>
          <p:cNvSpPr>
            <a:spLocks noChangeArrowheads="1"/>
          </p:cNvSpPr>
          <p:nvPr/>
        </p:nvSpPr>
        <p:spPr bwMode="auto">
          <a:xfrm>
            <a:off x="4400550" y="32575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53" name="Rectangle 64"/>
          <p:cNvSpPr>
            <a:spLocks noChangeArrowheads="1"/>
          </p:cNvSpPr>
          <p:nvPr/>
        </p:nvSpPr>
        <p:spPr bwMode="auto">
          <a:xfrm>
            <a:off x="4743450" y="32575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54" name="Rectangle 65"/>
          <p:cNvSpPr>
            <a:spLocks noChangeArrowheads="1"/>
          </p:cNvSpPr>
          <p:nvPr/>
        </p:nvSpPr>
        <p:spPr bwMode="auto">
          <a:xfrm>
            <a:off x="4914900" y="32575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55" name="Rectangle 66"/>
          <p:cNvSpPr>
            <a:spLocks noChangeArrowheads="1"/>
          </p:cNvSpPr>
          <p:nvPr/>
        </p:nvSpPr>
        <p:spPr bwMode="auto">
          <a:xfrm>
            <a:off x="5257800" y="32575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56" name="Rectangle 67"/>
          <p:cNvSpPr>
            <a:spLocks noChangeArrowheads="1"/>
          </p:cNvSpPr>
          <p:nvPr/>
        </p:nvSpPr>
        <p:spPr bwMode="auto">
          <a:xfrm>
            <a:off x="3371850" y="36004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57" name="Rectangle 68"/>
          <p:cNvSpPr>
            <a:spLocks noChangeArrowheads="1"/>
          </p:cNvSpPr>
          <p:nvPr/>
        </p:nvSpPr>
        <p:spPr bwMode="auto">
          <a:xfrm>
            <a:off x="3714750" y="36004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58" name="Rectangle 69"/>
          <p:cNvSpPr>
            <a:spLocks noChangeArrowheads="1"/>
          </p:cNvSpPr>
          <p:nvPr/>
        </p:nvSpPr>
        <p:spPr bwMode="auto">
          <a:xfrm>
            <a:off x="3257550" y="36004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59" name="Rectangle 70"/>
          <p:cNvSpPr>
            <a:spLocks noChangeArrowheads="1"/>
          </p:cNvSpPr>
          <p:nvPr/>
        </p:nvSpPr>
        <p:spPr bwMode="auto">
          <a:xfrm>
            <a:off x="3886200" y="36004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60" name="Rectangle 71"/>
          <p:cNvSpPr>
            <a:spLocks noChangeArrowheads="1"/>
          </p:cNvSpPr>
          <p:nvPr/>
        </p:nvSpPr>
        <p:spPr bwMode="auto">
          <a:xfrm>
            <a:off x="4229100" y="36004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61" name="Rectangle 72"/>
          <p:cNvSpPr>
            <a:spLocks noChangeArrowheads="1"/>
          </p:cNvSpPr>
          <p:nvPr/>
        </p:nvSpPr>
        <p:spPr bwMode="auto">
          <a:xfrm>
            <a:off x="4400550" y="36004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62" name="Rectangle 73"/>
          <p:cNvSpPr>
            <a:spLocks noChangeArrowheads="1"/>
          </p:cNvSpPr>
          <p:nvPr/>
        </p:nvSpPr>
        <p:spPr bwMode="auto">
          <a:xfrm>
            <a:off x="4743450" y="36004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63" name="Rectangle 74"/>
          <p:cNvSpPr>
            <a:spLocks noChangeArrowheads="1"/>
          </p:cNvSpPr>
          <p:nvPr/>
        </p:nvSpPr>
        <p:spPr bwMode="auto">
          <a:xfrm>
            <a:off x="4914900" y="36004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64" name="Rectangle 75"/>
          <p:cNvSpPr>
            <a:spLocks noChangeArrowheads="1"/>
          </p:cNvSpPr>
          <p:nvPr/>
        </p:nvSpPr>
        <p:spPr bwMode="auto">
          <a:xfrm>
            <a:off x="5257800" y="36004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65" name="Rectangle 76"/>
          <p:cNvSpPr>
            <a:spLocks noChangeArrowheads="1"/>
          </p:cNvSpPr>
          <p:nvPr/>
        </p:nvSpPr>
        <p:spPr bwMode="auto">
          <a:xfrm>
            <a:off x="3371850" y="39433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66" name="Rectangle 77"/>
          <p:cNvSpPr>
            <a:spLocks noChangeArrowheads="1"/>
          </p:cNvSpPr>
          <p:nvPr/>
        </p:nvSpPr>
        <p:spPr bwMode="auto">
          <a:xfrm>
            <a:off x="3714750" y="39433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67" name="Rectangle 78"/>
          <p:cNvSpPr>
            <a:spLocks noChangeArrowheads="1"/>
          </p:cNvSpPr>
          <p:nvPr/>
        </p:nvSpPr>
        <p:spPr bwMode="auto">
          <a:xfrm>
            <a:off x="3257550" y="3943350"/>
            <a:ext cx="11430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68" name="Rectangle 79"/>
          <p:cNvSpPr>
            <a:spLocks noChangeArrowheads="1"/>
          </p:cNvSpPr>
          <p:nvPr/>
        </p:nvSpPr>
        <p:spPr bwMode="auto">
          <a:xfrm>
            <a:off x="3886200" y="39433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69" name="Rectangle 80"/>
          <p:cNvSpPr>
            <a:spLocks noChangeArrowheads="1"/>
          </p:cNvSpPr>
          <p:nvPr/>
        </p:nvSpPr>
        <p:spPr bwMode="auto">
          <a:xfrm>
            <a:off x="4229100" y="39433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70" name="Rectangle 81"/>
          <p:cNvSpPr>
            <a:spLocks noChangeArrowheads="1"/>
          </p:cNvSpPr>
          <p:nvPr/>
        </p:nvSpPr>
        <p:spPr bwMode="auto">
          <a:xfrm>
            <a:off x="4400550" y="39433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71" name="Rectangle 82"/>
          <p:cNvSpPr>
            <a:spLocks noChangeArrowheads="1"/>
          </p:cNvSpPr>
          <p:nvPr/>
        </p:nvSpPr>
        <p:spPr bwMode="auto">
          <a:xfrm>
            <a:off x="4743450" y="39433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72" name="Rectangle 83"/>
          <p:cNvSpPr>
            <a:spLocks noChangeArrowheads="1"/>
          </p:cNvSpPr>
          <p:nvPr/>
        </p:nvSpPr>
        <p:spPr bwMode="auto">
          <a:xfrm>
            <a:off x="4914900" y="394335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973" name="Rectangle 84"/>
          <p:cNvSpPr>
            <a:spLocks noChangeArrowheads="1"/>
          </p:cNvSpPr>
          <p:nvPr/>
        </p:nvSpPr>
        <p:spPr bwMode="auto">
          <a:xfrm>
            <a:off x="5257800" y="394335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974" name="Text Box 85"/>
          <p:cNvSpPr txBox="1">
            <a:spLocks noChangeArrowheads="1"/>
          </p:cNvSpPr>
          <p:nvPr/>
        </p:nvSpPr>
        <p:spPr bwMode="auto">
          <a:xfrm>
            <a:off x="3486150" y="4572000"/>
            <a:ext cx="84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>
                <a:latin typeface="Times New Roman" pitchFamily="18" charset="0"/>
              </a:rPr>
              <a:t>Datei</a:t>
            </a:r>
          </a:p>
        </p:txBody>
      </p:sp>
      <p:sp>
        <p:nvSpPr>
          <p:cNvPr id="165975" name="AutoShape 86"/>
          <p:cNvSpPr>
            <a:spLocks noChangeArrowheads="1"/>
          </p:cNvSpPr>
          <p:nvPr/>
        </p:nvSpPr>
        <p:spPr bwMode="auto">
          <a:xfrm>
            <a:off x="3200400" y="742950"/>
            <a:ext cx="2343150" cy="457200"/>
          </a:xfrm>
          <a:prstGeom prst="leftRightArrow">
            <a:avLst>
              <a:gd name="adj1" fmla="val 50000"/>
              <a:gd name="adj2" fmla="val 1025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100">
                <a:latin typeface="Times New Roman" pitchFamily="18" charset="0"/>
              </a:rPr>
              <a:t>8 KB-Blöcke</a:t>
            </a:r>
          </a:p>
        </p:txBody>
      </p:sp>
      <p:sp>
        <p:nvSpPr>
          <p:cNvPr id="165976" name="AutoShape 87"/>
          <p:cNvSpPr>
            <a:spLocks/>
          </p:cNvSpPr>
          <p:nvPr/>
        </p:nvSpPr>
        <p:spPr bwMode="auto">
          <a:xfrm>
            <a:off x="1485900" y="971550"/>
            <a:ext cx="1285875" cy="381000"/>
          </a:xfrm>
          <a:prstGeom prst="borderCallout1">
            <a:avLst>
              <a:gd name="adj1" fmla="val 22500"/>
              <a:gd name="adj2" fmla="val 104444"/>
              <a:gd name="adj3" fmla="val 100000"/>
              <a:gd name="adj4" fmla="val 134074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0</a:t>
            </a:r>
            <a:r>
              <a:rPr lang="de-DE" sz="2400">
                <a:latin typeface="Times New Roman" pitchFamily="18" charset="0"/>
              </a:rPr>
              <a:t>*8KB</a:t>
            </a:r>
          </a:p>
        </p:txBody>
      </p:sp>
      <p:sp>
        <p:nvSpPr>
          <p:cNvPr id="165977" name="AutoShape 88"/>
          <p:cNvSpPr>
            <a:spLocks/>
          </p:cNvSpPr>
          <p:nvPr/>
        </p:nvSpPr>
        <p:spPr bwMode="auto">
          <a:xfrm>
            <a:off x="1485900" y="1428750"/>
            <a:ext cx="1285875" cy="381000"/>
          </a:xfrm>
          <a:prstGeom prst="borderCallout1">
            <a:avLst>
              <a:gd name="adj1" fmla="val 22500"/>
              <a:gd name="adj2" fmla="val 104444"/>
              <a:gd name="adj3" fmla="val 70000"/>
              <a:gd name="adj4" fmla="val 134074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1</a:t>
            </a:r>
            <a:r>
              <a:rPr lang="de-DE" sz="2400">
                <a:latin typeface="Times New Roman" pitchFamily="18" charset="0"/>
              </a:rPr>
              <a:t>*8KB</a:t>
            </a:r>
          </a:p>
        </p:txBody>
      </p:sp>
      <p:sp>
        <p:nvSpPr>
          <p:cNvPr id="165978" name="AutoShape 89"/>
          <p:cNvSpPr>
            <a:spLocks/>
          </p:cNvSpPr>
          <p:nvPr/>
        </p:nvSpPr>
        <p:spPr bwMode="auto">
          <a:xfrm>
            <a:off x="1485900" y="1885950"/>
            <a:ext cx="1285875" cy="381000"/>
          </a:xfrm>
          <a:prstGeom prst="borderCallout1">
            <a:avLst>
              <a:gd name="adj1" fmla="val 22500"/>
              <a:gd name="adj2" fmla="val 104444"/>
              <a:gd name="adj3" fmla="val 47500"/>
              <a:gd name="adj4" fmla="val 134074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2</a:t>
            </a:r>
            <a:r>
              <a:rPr lang="de-DE" sz="2400">
                <a:latin typeface="Times New Roman" pitchFamily="18" charset="0"/>
              </a:rPr>
              <a:t>*8KB</a:t>
            </a:r>
          </a:p>
        </p:txBody>
      </p:sp>
      <p:sp>
        <p:nvSpPr>
          <p:cNvPr id="165979" name="AutoShape 90"/>
          <p:cNvSpPr>
            <a:spLocks/>
          </p:cNvSpPr>
          <p:nvPr/>
        </p:nvSpPr>
        <p:spPr bwMode="auto">
          <a:xfrm>
            <a:off x="1485900" y="2343150"/>
            <a:ext cx="1285875" cy="381000"/>
          </a:xfrm>
          <a:prstGeom prst="borderCallout1">
            <a:avLst>
              <a:gd name="adj1" fmla="val 22500"/>
              <a:gd name="adj2" fmla="val 104444"/>
              <a:gd name="adj3" fmla="val 37500"/>
              <a:gd name="adj4" fmla="val 132593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3</a:t>
            </a:r>
            <a:r>
              <a:rPr lang="de-DE" sz="2400">
                <a:latin typeface="Times New Roman" pitchFamily="18" charset="0"/>
              </a:rPr>
              <a:t>*8KB</a:t>
            </a:r>
          </a:p>
        </p:txBody>
      </p:sp>
      <p:sp>
        <p:nvSpPr>
          <p:cNvPr id="165980" name="Rectangle 91"/>
          <p:cNvSpPr>
            <a:spLocks noChangeArrowheads="1"/>
          </p:cNvSpPr>
          <p:nvPr/>
        </p:nvSpPr>
        <p:spPr bwMode="auto">
          <a:xfrm>
            <a:off x="5829300" y="1200150"/>
            <a:ext cx="2286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</a:t>
            </a:r>
          </a:p>
        </p:txBody>
      </p:sp>
      <p:sp>
        <p:nvSpPr>
          <p:cNvPr id="165981" name="Rectangle 92"/>
          <p:cNvSpPr>
            <a:spLocks noChangeArrowheads="1"/>
          </p:cNvSpPr>
          <p:nvPr/>
        </p:nvSpPr>
        <p:spPr bwMode="auto">
          <a:xfrm>
            <a:off x="5829300" y="1543050"/>
            <a:ext cx="2286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</a:t>
            </a:r>
          </a:p>
        </p:txBody>
      </p:sp>
      <p:sp>
        <p:nvSpPr>
          <p:cNvPr id="165982" name="Rectangle 93"/>
          <p:cNvSpPr>
            <a:spLocks noChangeArrowheads="1"/>
          </p:cNvSpPr>
          <p:nvPr/>
        </p:nvSpPr>
        <p:spPr bwMode="auto">
          <a:xfrm>
            <a:off x="5829300" y="1885950"/>
            <a:ext cx="2286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0</a:t>
            </a:r>
          </a:p>
        </p:txBody>
      </p:sp>
      <p:sp>
        <p:nvSpPr>
          <p:cNvPr id="165983" name="Rectangle 94"/>
          <p:cNvSpPr>
            <a:spLocks noChangeArrowheads="1"/>
          </p:cNvSpPr>
          <p:nvPr/>
        </p:nvSpPr>
        <p:spPr bwMode="auto">
          <a:xfrm>
            <a:off x="5829300" y="2228850"/>
            <a:ext cx="2286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</a:t>
            </a:r>
          </a:p>
        </p:txBody>
      </p:sp>
      <p:sp>
        <p:nvSpPr>
          <p:cNvPr id="165984" name="Rectangle 95"/>
          <p:cNvSpPr>
            <a:spLocks noChangeArrowheads="1"/>
          </p:cNvSpPr>
          <p:nvPr/>
        </p:nvSpPr>
        <p:spPr bwMode="auto">
          <a:xfrm>
            <a:off x="5829300" y="2571750"/>
            <a:ext cx="2286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0</a:t>
            </a:r>
          </a:p>
        </p:txBody>
      </p:sp>
      <p:sp>
        <p:nvSpPr>
          <p:cNvPr id="165985" name="Rectangle 96"/>
          <p:cNvSpPr>
            <a:spLocks noChangeArrowheads="1"/>
          </p:cNvSpPr>
          <p:nvPr/>
        </p:nvSpPr>
        <p:spPr bwMode="auto">
          <a:xfrm>
            <a:off x="5829300" y="2914650"/>
            <a:ext cx="2286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0</a:t>
            </a:r>
          </a:p>
        </p:txBody>
      </p:sp>
      <p:sp>
        <p:nvSpPr>
          <p:cNvPr id="165986" name="Rectangle 97"/>
          <p:cNvSpPr>
            <a:spLocks noChangeArrowheads="1"/>
          </p:cNvSpPr>
          <p:nvPr/>
        </p:nvSpPr>
        <p:spPr bwMode="auto">
          <a:xfrm>
            <a:off x="5829300" y="3257550"/>
            <a:ext cx="2286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</a:t>
            </a:r>
          </a:p>
        </p:txBody>
      </p:sp>
      <p:sp>
        <p:nvSpPr>
          <p:cNvPr id="165987" name="Rectangle 98"/>
          <p:cNvSpPr>
            <a:spLocks noChangeArrowheads="1"/>
          </p:cNvSpPr>
          <p:nvPr/>
        </p:nvSpPr>
        <p:spPr bwMode="auto">
          <a:xfrm>
            <a:off x="5829300" y="3600450"/>
            <a:ext cx="2286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</a:t>
            </a:r>
          </a:p>
        </p:txBody>
      </p:sp>
      <p:sp>
        <p:nvSpPr>
          <p:cNvPr id="165988" name="Rectangle 99"/>
          <p:cNvSpPr>
            <a:spLocks noChangeArrowheads="1"/>
          </p:cNvSpPr>
          <p:nvPr/>
        </p:nvSpPr>
        <p:spPr bwMode="auto">
          <a:xfrm>
            <a:off x="5829300" y="3943350"/>
            <a:ext cx="2286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0</a:t>
            </a:r>
          </a:p>
        </p:txBody>
      </p:sp>
      <p:sp>
        <p:nvSpPr>
          <p:cNvPr id="165989" name="Text Box 100"/>
          <p:cNvSpPr txBox="1">
            <a:spLocks noChangeArrowheads="1"/>
          </p:cNvSpPr>
          <p:nvPr/>
        </p:nvSpPr>
        <p:spPr bwMode="auto">
          <a:xfrm rot="-5396125">
            <a:off x="5671876" y="2286626"/>
            <a:ext cx="1800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solidFill>
                  <a:schemeClr val="accent1"/>
                </a:solidFill>
                <a:latin typeface="Times New Roman" pitchFamily="18" charset="0"/>
              </a:rPr>
              <a:t>Freispeicher-</a:t>
            </a:r>
          </a:p>
          <a:p>
            <a:r>
              <a:rPr lang="de-DE">
                <a:solidFill>
                  <a:schemeClr val="accent1"/>
                </a:solidFill>
                <a:latin typeface="Times New Roman" pitchFamily="18" charset="0"/>
              </a:rPr>
              <a:t>Verwaltung</a:t>
            </a:r>
          </a:p>
        </p:txBody>
      </p:sp>
      <p:cxnSp>
        <p:nvCxnSpPr>
          <p:cNvPr id="165990" name="AutoShape 101"/>
          <p:cNvCxnSpPr>
            <a:cxnSpLocks noChangeShapeType="1"/>
            <a:stCxn id="165906" idx="1"/>
            <a:endCxn id="165922" idx="1"/>
          </p:cNvCxnSpPr>
          <p:nvPr/>
        </p:nvCxnSpPr>
        <p:spPr bwMode="auto">
          <a:xfrm rot="10800000" flipV="1">
            <a:off x="3243263" y="1714500"/>
            <a:ext cx="971550" cy="685800"/>
          </a:xfrm>
          <a:prstGeom prst="bentConnector3">
            <a:avLst>
              <a:gd name="adj1" fmla="val 129898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991" name="AutoShape 102"/>
          <p:cNvCxnSpPr>
            <a:cxnSpLocks noChangeShapeType="1"/>
            <a:stCxn id="165949" idx="1"/>
            <a:endCxn id="165976" idx="2"/>
          </p:cNvCxnSpPr>
          <p:nvPr/>
        </p:nvCxnSpPr>
        <p:spPr bwMode="auto">
          <a:xfrm rot="10800000">
            <a:off x="3224213" y="1352550"/>
            <a:ext cx="19050" cy="2076450"/>
          </a:xfrm>
          <a:prstGeom prst="bentConnector3">
            <a:avLst>
              <a:gd name="adj1" fmla="val 2106245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5992" name="AutoShape 103"/>
          <p:cNvSpPr>
            <a:spLocks/>
          </p:cNvSpPr>
          <p:nvPr/>
        </p:nvSpPr>
        <p:spPr bwMode="auto">
          <a:xfrm>
            <a:off x="1485900" y="2800350"/>
            <a:ext cx="1285875" cy="381000"/>
          </a:xfrm>
          <a:prstGeom prst="borderCallout1">
            <a:avLst>
              <a:gd name="adj1" fmla="val 22500"/>
              <a:gd name="adj2" fmla="val 104444"/>
              <a:gd name="adj3" fmla="val -12500"/>
              <a:gd name="adj4" fmla="val 134815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4</a:t>
            </a:r>
            <a:r>
              <a:rPr lang="de-DE" sz="2400">
                <a:latin typeface="Times New Roman" pitchFamily="18" charset="0"/>
              </a:rPr>
              <a:t>*8KB</a:t>
            </a:r>
          </a:p>
        </p:txBody>
      </p:sp>
      <p:sp>
        <p:nvSpPr>
          <p:cNvPr id="165993" name="AutoShape 104"/>
          <p:cNvSpPr>
            <a:spLocks noChangeArrowheads="1"/>
          </p:cNvSpPr>
          <p:nvPr/>
        </p:nvSpPr>
        <p:spPr bwMode="auto">
          <a:xfrm>
            <a:off x="1143000" y="3829050"/>
            <a:ext cx="1485900" cy="1028700"/>
          </a:xfrm>
          <a:prstGeom prst="cloudCallout">
            <a:avLst>
              <a:gd name="adj1" fmla="val -11699"/>
              <a:gd name="adj2" fmla="val -111458"/>
            </a:avLst>
          </a:prstGeom>
          <a:solidFill>
            <a:srgbClr val="FFFFFF"/>
          </a:solidFill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Block-</a:t>
            </a:r>
          </a:p>
          <a:p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Nummer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4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ChangeArrowheads="1"/>
          </p:cNvSpPr>
          <p:nvPr/>
        </p:nvSpPr>
        <p:spPr bwMode="auto">
          <a:xfrm>
            <a:off x="5600700" y="1943100"/>
            <a:ext cx="2400300" cy="211455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Zusammenspiel:</a:t>
            </a:r>
            <a:br>
              <a:rPr lang="de-DE" smtClean="0"/>
            </a:br>
            <a:r>
              <a:rPr lang="de-DE" sz="2400"/>
              <a:t>Hintergrundspeicher -- Hauptspeicher</a:t>
            </a:r>
          </a:p>
        </p:txBody>
      </p:sp>
      <p:sp>
        <p:nvSpPr>
          <p:cNvPr id="166917" name="AutoShape 4"/>
          <p:cNvSpPr>
            <a:spLocks noChangeArrowheads="1"/>
          </p:cNvSpPr>
          <p:nvPr/>
        </p:nvSpPr>
        <p:spPr bwMode="auto">
          <a:xfrm>
            <a:off x="1143000" y="1358504"/>
            <a:ext cx="3829050" cy="3086100"/>
          </a:xfrm>
          <a:prstGeom prst="flowChartMagneticDisk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>
                <a:latin typeface="Times New Roman" pitchFamily="18" charset="0"/>
              </a:rPr>
              <a:t>Hintergrundspeicher</a:t>
            </a:r>
          </a:p>
          <a:p>
            <a:endParaRPr lang="de-DE" sz="2400">
              <a:latin typeface="Times New Roman" pitchFamily="18" charset="0"/>
            </a:endParaRPr>
          </a:p>
          <a:p>
            <a:endParaRPr lang="de-DE" sz="2400">
              <a:latin typeface="Times New Roman" pitchFamily="18" charset="0"/>
            </a:endParaRPr>
          </a:p>
          <a:p>
            <a:endParaRPr lang="de-DE" sz="2400">
              <a:latin typeface="Times New Roman" pitchFamily="18" charset="0"/>
            </a:endParaRPr>
          </a:p>
          <a:p>
            <a:endParaRPr lang="de-DE" sz="2400">
              <a:latin typeface="Times New Roman" pitchFamily="18" charset="0"/>
            </a:endParaRPr>
          </a:p>
          <a:p>
            <a:endParaRPr lang="de-DE" sz="2400">
              <a:latin typeface="Times New Roman" pitchFamily="18" charset="0"/>
            </a:endParaRPr>
          </a:p>
          <a:p>
            <a:endParaRPr lang="de-DE" sz="2400">
              <a:latin typeface="Times New Roman" pitchFamily="18" charset="0"/>
            </a:endParaRPr>
          </a:p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18" name="Rectangle 5"/>
          <p:cNvSpPr>
            <a:spLocks noChangeArrowheads="1"/>
          </p:cNvSpPr>
          <p:nvPr/>
        </p:nvSpPr>
        <p:spPr bwMode="auto">
          <a:xfrm>
            <a:off x="1428750" y="24145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19" name="Rectangle 6"/>
          <p:cNvSpPr>
            <a:spLocks noChangeArrowheads="1"/>
          </p:cNvSpPr>
          <p:nvPr/>
        </p:nvSpPr>
        <p:spPr bwMode="auto">
          <a:xfrm>
            <a:off x="1771650" y="24145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20" name="Rectangle 7"/>
          <p:cNvSpPr>
            <a:spLocks noChangeArrowheads="1"/>
          </p:cNvSpPr>
          <p:nvPr/>
        </p:nvSpPr>
        <p:spPr bwMode="auto">
          <a:xfrm>
            <a:off x="1314451" y="2414588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21" name="Rectangle 8"/>
          <p:cNvSpPr>
            <a:spLocks noChangeArrowheads="1"/>
          </p:cNvSpPr>
          <p:nvPr/>
        </p:nvSpPr>
        <p:spPr bwMode="auto">
          <a:xfrm>
            <a:off x="1943100" y="24145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22" name="Rectangle 9"/>
          <p:cNvSpPr>
            <a:spLocks noChangeArrowheads="1"/>
          </p:cNvSpPr>
          <p:nvPr/>
        </p:nvSpPr>
        <p:spPr bwMode="auto">
          <a:xfrm>
            <a:off x="2286000" y="24145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23" name="Rectangle 10"/>
          <p:cNvSpPr>
            <a:spLocks noChangeArrowheads="1"/>
          </p:cNvSpPr>
          <p:nvPr/>
        </p:nvSpPr>
        <p:spPr bwMode="auto">
          <a:xfrm>
            <a:off x="2457450" y="24145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24" name="Rectangle 11"/>
          <p:cNvSpPr>
            <a:spLocks noChangeArrowheads="1"/>
          </p:cNvSpPr>
          <p:nvPr/>
        </p:nvSpPr>
        <p:spPr bwMode="auto">
          <a:xfrm>
            <a:off x="2800350" y="24145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25" name="Rectangle 12"/>
          <p:cNvSpPr>
            <a:spLocks noChangeArrowheads="1"/>
          </p:cNvSpPr>
          <p:nvPr/>
        </p:nvSpPr>
        <p:spPr bwMode="auto">
          <a:xfrm>
            <a:off x="2971800" y="24145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26" name="Rectangle 13"/>
          <p:cNvSpPr>
            <a:spLocks noChangeArrowheads="1"/>
          </p:cNvSpPr>
          <p:nvPr/>
        </p:nvSpPr>
        <p:spPr bwMode="auto">
          <a:xfrm>
            <a:off x="3314700" y="24145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27" name="Rectangle 14"/>
          <p:cNvSpPr>
            <a:spLocks noChangeArrowheads="1"/>
          </p:cNvSpPr>
          <p:nvPr/>
        </p:nvSpPr>
        <p:spPr bwMode="auto">
          <a:xfrm>
            <a:off x="1543050" y="25288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28" name="Rectangle 15"/>
          <p:cNvSpPr>
            <a:spLocks noChangeArrowheads="1"/>
          </p:cNvSpPr>
          <p:nvPr/>
        </p:nvSpPr>
        <p:spPr bwMode="auto">
          <a:xfrm>
            <a:off x="1885950" y="25288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29" name="Rectangle 16"/>
          <p:cNvSpPr>
            <a:spLocks noChangeArrowheads="1"/>
          </p:cNvSpPr>
          <p:nvPr/>
        </p:nvSpPr>
        <p:spPr bwMode="auto">
          <a:xfrm>
            <a:off x="1428751" y="2528888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30" name="Rectangle 17"/>
          <p:cNvSpPr>
            <a:spLocks noChangeArrowheads="1"/>
          </p:cNvSpPr>
          <p:nvPr/>
        </p:nvSpPr>
        <p:spPr bwMode="auto">
          <a:xfrm>
            <a:off x="2057400" y="25288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31" name="Rectangle 18"/>
          <p:cNvSpPr>
            <a:spLocks noChangeArrowheads="1"/>
          </p:cNvSpPr>
          <p:nvPr/>
        </p:nvSpPr>
        <p:spPr bwMode="auto">
          <a:xfrm>
            <a:off x="2400300" y="25288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32" name="Rectangle 19"/>
          <p:cNvSpPr>
            <a:spLocks noChangeArrowheads="1"/>
          </p:cNvSpPr>
          <p:nvPr/>
        </p:nvSpPr>
        <p:spPr bwMode="auto">
          <a:xfrm>
            <a:off x="2571750" y="25288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33" name="Rectangle 20"/>
          <p:cNvSpPr>
            <a:spLocks noChangeArrowheads="1"/>
          </p:cNvSpPr>
          <p:nvPr/>
        </p:nvSpPr>
        <p:spPr bwMode="auto">
          <a:xfrm>
            <a:off x="2914650" y="25288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34" name="Rectangle 21"/>
          <p:cNvSpPr>
            <a:spLocks noChangeArrowheads="1"/>
          </p:cNvSpPr>
          <p:nvPr/>
        </p:nvSpPr>
        <p:spPr bwMode="auto">
          <a:xfrm>
            <a:off x="3086100" y="25288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35" name="Rectangle 22"/>
          <p:cNvSpPr>
            <a:spLocks noChangeArrowheads="1"/>
          </p:cNvSpPr>
          <p:nvPr/>
        </p:nvSpPr>
        <p:spPr bwMode="auto">
          <a:xfrm>
            <a:off x="3429000" y="25288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36" name="Rectangle 23"/>
          <p:cNvSpPr>
            <a:spLocks noChangeArrowheads="1"/>
          </p:cNvSpPr>
          <p:nvPr/>
        </p:nvSpPr>
        <p:spPr bwMode="auto">
          <a:xfrm>
            <a:off x="1657350" y="26431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37" name="Rectangle 24"/>
          <p:cNvSpPr>
            <a:spLocks noChangeArrowheads="1"/>
          </p:cNvSpPr>
          <p:nvPr/>
        </p:nvSpPr>
        <p:spPr bwMode="auto">
          <a:xfrm>
            <a:off x="2000250" y="26431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38" name="Rectangle 25"/>
          <p:cNvSpPr>
            <a:spLocks noChangeArrowheads="1"/>
          </p:cNvSpPr>
          <p:nvPr/>
        </p:nvSpPr>
        <p:spPr bwMode="auto">
          <a:xfrm>
            <a:off x="1543051" y="2643188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39" name="Rectangle 26"/>
          <p:cNvSpPr>
            <a:spLocks noChangeArrowheads="1"/>
          </p:cNvSpPr>
          <p:nvPr/>
        </p:nvSpPr>
        <p:spPr bwMode="auto">
          <a:xfrm>
            <a:off x="2171700" y="26431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40" name="Rectangle 27"/>
          <p:cNvSpPr>
            <a:spLocks noChangeArrowheads="1"/>
          </p:cNvSpPr>
          <p:nvPr/>
        </p:nvSpPr>
        <p:spPr bwMode="auto">
          <a:xfrm>
            <a:off x="2514600" y="26431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41" name="Rectangle 28"/>
          <p:cNvSpPr>
            <a:spLocks noChangeArrowheads="1"/>
          </p:cNvSpPr>
          <p:nvPr/>
        </p:nvSpPr>
        <p:spPr bwMode="auto">
          <a:xfrm>
            <a:off x="2686050" y="26431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42" name="Rectangle 29"/>
          <p:cNvSpPr>
            <a:spLocks noChangeArrowheads="1"/>
          </p:cNvSpPr>
          <p:nvPr/>
        </p:nvSpPr>
        <p:spPr bwMode="auto">
          <a:xfrm>
            <a:off x="3028950" y="26431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43" name="Rectangle 30"/>
          <p:cNvSpPr>
            <a:spLocks noChangeArrowheads="1"/>
          </p:cNvSpPr>
          <p:nvPr/>
        </p:nvSpPr>
        <p:spPr bwMode="auto">
          <a:xfrm>
            <a:off x="3200400" y="26431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44" name="Rectangle 31"/>
          <p:cNvSpPr>
            <a:spLocks noChangeArrowheads="1"/>
          </p:cNvSpPr>
          <p:nvPr/>
        </p:nvSpPr>
        <p:spPr bwMode="auto">
          <a:xfrm>
            <a:off x="3543300" y="26431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45" name="Rectangle 32"/>
          <p:cNvSpPr>
            <a:spLocks noChangeArrowheads="1"/>
          </p:cNvSpPr>
          <p:nvPr/>
        </p:nvSpPr>
        <p:spPr bwMode="auto">
          <a:xfrm>
            <a:off x="1771650" y="27574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46" name="Rectangle 33"/>
          <p:cNvSpPr>
            <a:spLocks noChangeArrowheads="1"/>
          </p:cNvSpPr>
          <p:nvPr/>
        </p:nvSpPr>
        <p:spPr bwMode="auto">
          <a:xfrm>
            <a:off x="2114550" y="27574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47" name="Rectangle 34"/>
          <p:cNvSpPr>
            <a:spLocks noChangeArrowheads="1"/>
          </p:cNvSpPr>
          <p:nvPr/>
        </p:nvSpPr>
        <p:spPr bwMode="auto">
          <a:xfrm>
            <a:off x="1657351" y="2757488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48" name="Rectangle 35"/>
          <p:cNvSpPr>
            <a:spLocks noChangeArrowheads="1"/>
          </p:cNvSpPr>
          <p:nvPr/>
        </p:nvSpPr>
        <p:spPr bwMode="auto">
          <a:xfrm>
            <a:off x="2286000" y="27574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49" name="Rectangle 36"/>
          <p:cNvSpPr>
            <a:spLocks noChangeArrowheads="1"/>
          </p:cNvSpPr>
          <p:nvPr/>
        </p:nvSpPr>
        <p:spPr bwMode="auto">
          <a:xfrm>
            <a:off x="2628900" y="27574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50" name="Rectangle 37"/>
          <p:cNvSpPr>
            <a:spLocks noChangeArrowheads="1"/>
          </p:cNvSpPr>
          <p:nvPr/>
        </p:nvSpPr>
        <p:spPr bwMode="auto">
          <a:xfrm>
            <a:off x="2800350" y="27574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51" name="Rectangle 38"/>
          <p:cNvSpPr>
            <a:spLocks noChangeArrowheads="1"/>
          </p:cNvSpPr>
          <p:nvPr/>
        </p:nvSpPr>
        <p:spPr bwMode="auto">
          <a:xfrm>
            <a:off x="3143250" y="27574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52" name="Rectangle 39"/>
          <p:cNvSpPr>
            <a:spLocks noChangeArrowheads="1"/>
          </p:cNvSpPr>
          <p:nvPr/>
        </p:nvSpPr>
        <p:spPr bwMode="auto">
          <a:xfrm>
            <a:off x="3314700" y="27574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53" name="Rectangle 40"/>
          <p:cNvSpPr>
            <a:spLocks noChangeArrowheads="1"/>
          </p:cNvSpPr>
          <p:nvPr/>
        </p:nvSpPr>
        <p:spPr bwMode="auto">
          <a:xfrm>
            <a:off x="3657600" y="27574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54" name="Rectangle 41"/>
          <p:cNvSpPr>
            <a:spLocks noChangeArrowheads="1"/>
          </p:cNvSpPr>
          <p:nvPr/>
        </p:nvSpPr>
        <p:spPr bwMode="auto">
          <a:xfrm>
            <a:off x="1885950" y="28717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55" name="Rectangle 42"/>
          <p:cNvSpPr>
            <a:spLocks noChangeArrowheads="1"/>
          </p:cNvSpPr>
          <p:nvPr/>
        </p:nvSpPr>
        <p:spPr bwMode="auto">
          <a:xfrm>
            <a:off x="2228850" y="28717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56" name="Rectangle 43"/>
          <p:cNvSpPr>
            <a:spLocks noChangeArrowheads="1"/>
          </p:cNvSpPr>
          <p:nvPr/>
        </p:nvSpPr>
        <p:spPr bwMode="auto">
          <a:xfrm>
            <a:off x="1771651" y="2871788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57" name="Rectangle 44"/>
          <p:cNvSpPr>
            <a:spLocks noChangeArrowheads="1"/>
          </p:cNvSpPr>
          <p:nvPr/>
        </p:nvSpPr>
        <p:spPr bwMode="auto">
          <a:xfrm>
            <a:off x="2400300" y="28717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58" name="Rectangle 45"/>
          <p:cNvSpPr>
            <a:spLocks noChangeArrowheads="1"/>
          </p:cNvSpPr>
          <p:nvPr/>
        </p:nvSpPr>
        <p:spPr bwMode="auto">
          <a:xfrm>
            <a:off x="2743200" y="28717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59" name="Rectangle 46"/>
          <p:cNvSpPr>
            <a:spLocks noChangeArrowheads="1"/>
          </p:cNvSpPr>
          <p:nvPr/>
        </p:nvSpPr>
        <p:spPr bwMode="auto">
          <a:xfrm>
            <a:off x="2914650" y="28717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60" name="Rectangle 47"/>
          <p:cNvSpPr>
            <a:spLocks noChangeArrowheads="1"/>
          </p:cNvSpPr>
          <p:nvPr/>
        </p:nvSpPr>
        <p:spPr bwMode="auto">
          <a:xfrm>
            <a:off x="3257550" y="28717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61" name="Rectangle 48"/>
          <p:cNvSpPr>
            <a:spLocks noChangeArrowheads="1"/>
          </p:cNvSpPr>
          <p:nvPr/>
        </p:nvSpPr>
        <p:spPr bwMode="auto">
          <a:xfrm>
            <a:off x="3429000" y="28717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62" name="Rectangle 49"/>
          <p:cNvSpPr>
            <a:spLocks noChangeArrowheads="1"/>
          </p:cNvSpPr>
          <p:nvPr/>
        </p:nvSpPr>
        <p:spPr bwMode="auto">
          <a:xfrm>
            <a:off x="3771900" y="28717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63" name="Rectangle 50"/>
          <p:cNvSpPr>
            <a:spLocks noChangeArrowheads="1"/>
          </p:cNvSpPr>
          <p:nvPr/>
        </p:nvSpPr>
        <p:spPr bwMode="auto">
          <a:xfrm>
            <a:off x="2000250" y="29860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64" name="Rectangle 51"/>
          <p:cNvSpPr>
            <a:spLocks noChangeArrowheads="1"/>
          </p:cNvSpPr>
          <p:nvPr/>
        </p:nvSpPr>
        <p:spPr bwMode="auto">
          <a:xfrm>
            <a:off x="2343150" y="29860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65" name="Rectangle 52"/>
          <p:cNvSpPr>
            <a:spLocks noChangeArrowheads="1"/>
          </p:cNvSpPr>
          <p:nvPr/>
        </p:nvSpPr>
        <p:spPr bwMode="auto">
          <a:xfrm>
            <a:off x="1885951" y="2986088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66" name="Rectangle 53"/>
          <p:cNvSpPr>
            <a:spLocks noChangeArrowheads="1"/>
          </p:cNvSpPr>
          <p:nvPr/>
        </p:nvSpPr>
        <p:spPr bwMode="auto">
          <a:xfrm>
            <a:off x="2514600" y="29860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67" name="Rectangle 54"/>
          <p:cNvSpPr>
            <a:spLocks noChangeArrowheads="1"/>
          </p:cNvSpPr>
          <p:nvPr/>
        </p:nvSpPr>
        <p:spPr bwMode="auto">
          <a:xfrm>
            <a:off x="2857500" y="29860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68" name="Rectangle 55"/>
          <p:cNvSpPr>
            <a:spLocks noChangeArrowheads="1"/>
          </p:cNvSpPr>
          <p:nvPr/>
        </p:nvSpPr>
        <p:spPr bwMode="auto">
          <a:xfrm>
            <a:off x="3028950" y="29860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69" name="Rectangle 56"/>
          <p:cNvSpPr>
            <a:spLocks noChangeArrowheads="1"/>
          </p:cNvSpPr>
          <p:nvPr/>
        </p:nvSpPr>
        <p:spPr bwMode="auto">
          <a:xfrm>
            <a:off x="3371850" y="29860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70" name="Rectangle 57"/>
          <p:cNvSpPr>
            <a:spLocks noChangeArrowheads="1"/>
          </p:cNvSpPr>
          <p:nvPr/>
        </p:nvSpPr>
        <p:spPr bwMode="auto">
          <a:xfrm>
            <a:off x="3543300" y="29860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71" name="Rectangle 58"/>
          <p:cNvSpPr>
            <a:spLocks noChangeArrowheads="1"/>
          </p:cNvSpPr>
          <p:nvPr/>
        </p:nvSpPr>
        <p:spPr bwMode="auto">
          <a:xfrm>
            <a:off x="3886200" y="29860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72" name="Rectangle 59"/>
          <p:cNvSpPr>
            <a:spLocks noChangeArrowheads="1"/>
          </p:cNvSpPr>
          <p:nvPr/>
        </p:nvSpPr>
        <p:spPr bwMode="auto">
          <a:xfrm>
            <a:off x="2114550" y="31003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73" name="Rectangle 60"/>
          <p:cNvSpPr>
            <a:spLocks noChangeArrowheads="1"/>
          </p:cNvSpPr>
          <p:nvPr/>
        </p:nvSpPr>
        <p:spPr bwMode="auto">
          <a:xfrm>
            <a:off x="2457450" y="31003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74" name="Rectangle 61"/>
          <p:cNvSpPr>
            <a:spLocks noChangeArrowheads="1"/>
          </p:cNvSpPr>
          <p:nvPr/>
        </p:nvSpPr>
        <p:spPr bwMode="auto">
          <a:xfrm>
            <a:off x="2000251" y="3100388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75" name="Rectangle 62"/>
          <p:cNvSpPr>
            <a:spLocks noChangeArrowheads="1"/>
          </p:cNvSpPr>
          <p:nvPr/>
        </p:nvSpPr>
        <p:spPr bwMode="auto">
          <a:xfrm>
            <a:off x="2628900" y="31003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76" name="Rectangle 63"/>
          <p:cNvSpPr>
            <a:spLocks noChangeArrowheads="1"/>
          </p:cNvSpPr>
          <p:nvPr/>
        </p:nvSpPr>
        <p:spPr bwMode="auto">
          <a:xfrm>
            <a:off x="2971800" y="31003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77" name="Rectangle 64"/>
          <p:cNvSpPr>
            <a:spLocks noChangeArrowheads="1"/>
          </p:cNvSpPr>
          <p:nvPr/>
        </p:nvSpPr>
        <p:spPr bwMode="auto">
          <a:xfrm>
            <a:off x="3143250" y="31003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78" name="Rectangle 65"/>
          <p:cNvSpPr>
            <a:spLocks noChangeArrowheads="1"/>
          </p:cNvSpPr>
          <p:nvPr/>
        </p:nvSpPr>
        <p:spPr bwMode="auto">
          <a:xfrm>
            <a:off x="3486150" y="31003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79" name="Rectangle 66"/>
          <p:cNvSpPr>
            <a:spLocks noChangeArrowheads="1"/>
          </p:cNvSpPr>
          <p:nvPr/>
        </p:nvSpPr>
        <p:spPr bwMode="auto">
          <a:xfrm>
            <a:off x="3657600" y="31003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80" name="Rectangle 67"/>
          <p:cNvSpPr>
            <a:spLocks noChangeArrowheads="1"/>
          </p:cNvSpPr>
          <p:nvPr/>
        </p:nvSpPr>
        <p:spPr bwMode="auto">
          <a:xfrm>
            <a:off x="4000500" y="31003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81" name="Rectangle 68"/>
          <p:cNvSpPr>
            <a:spLocks noChangeArrowheads="1"/>
          </p:cNvSpPr>
          <p:nvPr/>
        </p:nvSpPr>
        <p:spPr bwMode="auto">
          <a:xfrm>
            <a:off x="2228850" y="32146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82" name="Rectangle 69"/>
          <p:cNvSpPr>
            <a:spLocks noChangeArrowheads="1"/>
          </p:cNvSpPr>
          <p:nvPr/>
        </p:nvSpPr>
        <p:spPr bwMode="auto">
          <a:xfrm>
            <a:off x="2571750" y="32146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83" name="Rectangle 70"/>
          <p:cNvSpPr>
            <a:spLocks noChangeArrowheads="1"/>
          </p:cNvSpPr>
          <p:nvPr/>
        </p:nvSpPr>
        <p:spPr bwMode="auto">
          <a:xfrm>
            <a:off x="2114551" y="3214688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84" name="Rectangle 71"/>
          <p:cNvSpPr>
            <a:spLocks noChangeArrowheads="1"/>
          </p:cNvSpPr>
          <p:nvPr/>
        </p:nvSpPr>
        <p:spPr bwMode="auto">
          <a:xfrm>
            <a:off x="2743200" y="32146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85" name="Rectangle 72"/>
          <p:cNvSpPr>
            <a:spLocks noChangeArrowheads="1"/>
          </p:cNvSpPr>
          <p:nvPr/>
        </p:nvSpPr>
        <p:spPr bwMode="auto">
          <a:xfrm>
            <a:off x="3086100" y="32146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86" name="Rectangle 73"/>
          <p:cNvSpPr>
            <a:spLocks noChangeArrowheads="1"/>
          </p:cNvSpPr>
          <p:nvPr/>
        </p:nvSpPr>
        <p:spPr bwMode="auto">
          <a:xfrm>
            <a:off x="3257550" y="32146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87" name="Rectangle 74"/>
          <p:cNvSpPr>
            <a:spLocks noChangeArrowheads="1"/>
          </p:cNvSpPr>
          <p:nvPr/>
        </p:nvSpPr>
        <p:spPr bwMode="auto">
          <a:xfrm>
            <a:off x="3600450" y="32146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88" name="Rectangle 75"/>
          <p:cNvSpPr>
            <a:spLocks noChangeArrowheads="1"/>
          </p:cNvSpPr>
          <p:nvPr/>
        </p:nvSpPr>
        <p:spPr bwMode="auto">
          <a:xfrm>
            <a:off x="3771900" y="32146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89" name="Rectangle 76"/>
          <p:cNvSpPr>
            <a:spLocks noChangeArrowheads="1"/>
          </p:cNvSpPr>
          <p:nvPr/>
        </p:nvSpPr>
        <p:spPr bwMode="auto">
          <a:xfrm>
            <a:off x="4114800" y="32146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90" name="Rectangle 77"/>
          <p:cNvSpPr>
            <a:spLocks noChangeArrowheads="1"/>
          </p:cNvSpPr>
          <p:nvPr/>
        </p:nvSpPr>
        <p:spPr bwMode="auto">
          <a:xfrm>
            <a:off x="2343150" y="33289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91" name="Rectangle 78"/>
          <p:cNvSpPr>
            <a:spLocks noChangeArrowheads="1"/>
          </p:cNvSpPr>
          <p:nvPr/>
        </p:nvSpPr>
        <p:spPr bwMode="auto">
          <a:xfrm>
            <a:off x="2686050" y="33289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92" name="Rectangle 79"/>
          <p:cNvSpPr>
            <a:spLocks noChangeArrowheads="1"/>
          </p:cNvSpPr>
          <p:nvPr/>
        </p:nvSpPr>
        <p:spPr bwMode="auto">
          <a:xfrm>
            <a:off x="2228851" y="3328988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93" name="Rectangle 80"/>
          <p:cNvSpPr>
            <a:spLocks noChangeArrowheads="1"/>
          </p:cNvSpPr>
          <p:nvPr/>
        </p:nvSpPr>
        <p:spPr bwMode="auto">
          <a:xfrm>
            <a:off x="2857500" y="33289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94" name="Rectangle 81"/>
          <p:cNvSpPr>
            <a:spLocks noChangeArrowheads="1"/>
          </p:cNvSpPr>
          <p:nvPr/>
        </p:nvSpPr>
        <p:spPr bwMode="auto">
          <a:xfrm>
            <a:off x="3200400" y="33289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95" name="Rectangle 82"/>
          <p:cNvSpPr>
            <a:spLocks noChangeArrowheads="1"/>
          </p:cNvSpPr>
          <p:nvPr/>
        </p:nvSpPr>
        <p:spPr bwMode="auto">
          <a:xfrm>
            <a:off x="3371850" y="33289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96" name="Rectangle 83"/>
          <p:cNvSpPr>
            <a:spLocks noChangeArrowheads="1"/>
          </p:cNvSpPr>
          <p:nvPr/>
        </p:nvSpPr>
        <p:spPr bwMode="auto">
          <a:xfrm>
            <a:off x="3714750" y="33289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97" name="Rectangle 84"/>
          <p:cNvSpPr>
            <a:spLocks noChangeArrowheads="1"/>
          </p:cNvSpPr>
          <p:nvPr/>
        </p:nvSpPr>
        <p:spPr bwMode="auto">
          <a:xfrm>
            <a:off x="3886200" y="33289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6998" name="Rectangle 85"/>
          <p:cNvSpPr>
            <a:spLocks noChangeArrowheads="1"/>
          </p:cNvSpPr>
          <p:nvPr/>
        </p:nvSpPr>
        <p:spPr bwMode="auto">
          <a:xfrm>
            <a:off x="4229100" y="33289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99" name="Rectangle 86"/>
          <p:cNvSpPr>
            <a:spLocks noChangeArrowheads="1"/>
          </p:cNvSpPr>
          <p:nvPr/>
        </p:nvSpPr>
        <p:spPr bwMode="auto">
          <a:xfrm>
            <a:off x="2457450" y="34432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00" name="Rectangle 87"/>
          <p:cNvSpPr>
            <a:spLocks noChangeArrowheads="1"/>
          </p:cNvSpPr>
          <p:nvPr/>
        </p:nvSpPr>
        <p:spPr bwMode="auto">
          <a:xfrm>
            <a:off x="2800350" y="34432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01" name="Rectangle 88"/>
          <p:cNvSpPr>
            <a:spLocks noChangeArrowheads="1"/>
          </p:cNvSpPr>
          <p:nvPr/>
        </p:nvSpPr>
        <p:spPr bwMode="auto">
          <a:xfrm>
            <a:off x="2343151" y="3443288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02" name="Rectangle 89"/>
          <p:cNvSpPr>
            <a:spLocks noChangeArrowheads="1"/>
          </p:cNvSpPr>
          <p:nvPr/>
        </p:nvSpPr>
        <p:spPr bwMode="auto">
          <a:xfrm>
            <a:off x="2971800" y="34432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03" name="Rectangle 90"/>
          <p:cNvSpPr>
            <a:spLocks noChangeArrowheads="1"/>
          </p:cNvSpPr>
          <p:nvPr/>
        </p:nvSpPr>
        <p:spPr bwMode="auto">
          <a:xfrm>
            <a:off x="3314700" y="34432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04" name="Rectangle 91"/>
          <p:cNvSpPr>
            <a:spLocks noChangeArrowheads="1"/>
          </p:cNvSpPr>
          <p:nvPr/>
        </p:nvSpPr>
        <p:spPr bwMode="auto">
          <a:xfrm>
            <a:off x="3486150" y="34432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05" name="Rectangle 92"/>
          <p:cNvSpPr>
            <a:spLocks noChangeArrowheads="1"/>
          </p:cNvSpPr>
          <p:nvPr/>
        </p:nvSpPr>
        <p:spPr bwMode="auto">
          <a:xfrm>
            <a:off x="3829050" y="34432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06" name="Rectangle 93"/>
          <p:cNvSpPr>
            <a:spLocks noChangeArrowheads="1"/>
          </p:cNvSpPr>
          <p:nvPr/>
        </p:nvSpPr>
        <p:spPr bwMode="auto">
          <a:xfrm>
            <a:off x="4000500" y="34432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07" name="Rectangle 94"/>
          <p:cNvSpPr>
            <a:spLocks noChangeArrowheads="1"/>
          </p:cNvSpPr>
          <p:nvPr/>
        </p:nvSpPr>
        <p:spPr bwMode="auto">
          <a:xfrm>
            <a:off x="4343400" y="34432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08" name="Rectangle 95"/>
          <p:cNvSpPr>
            <a:spLocks noChangeArrowheads="1"/>
          </p:cNvSpPr>
          <p:nvPr/>
        </p:nvSpPr>
        <p:spPr bwMode="auto">
          <a:xfrm>
            <a:off x="2571750" y="35575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09" name="Rectangle 96"/>
          <p:cNvSpPr>
            <a:spLocks noChangeArrowheads="1"/>
          </p:cNvSpPr>
          <p:nvPr/>
        </p:nvSpPr>
        <p:spPr bwMode="auto">
          <a:xfrm>
            <a:off x="2914650" y="35575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10" name="Rectangle 97"/>
          <p:cNvSpPr>
            <a:spLocks noChangeArrowheads="1"/>
          </p:cNvSpPr>
          <p:nvPr/>
        </p:nvSpPr>
        <p:spPr bwMode="auto">
          <a:xfrm>
            <a:off x="2457451" y="3557588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11" name="Rectangle 98"/>
          <p:cNvSpPr>
            <a:spLocks noChangeArrowheads="1"/>
          </p:cNvSpPr>
          <p:nvPr/>
        </p:nvSpPr>
        <p:spPr bwMode="auto">
          <a:xfrm>
            <a:off x="3086100" y="35575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12" name="Rectangle 99"/>
          <p:cNvSpPr>
            <a:spLocks noChangeArrowheads="1"/>
          </p:cNvSpPr>
          <p:nvPr/>
        </p:nvSpPr>
        <p:spPr bwMode="auto">
          <a:xfrm>
            <a:off x="3429000" y="35575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13" name="Rectangle 100"/>
          <p:cNvSpPr>
            <a:spLocks noChangeArrowheads="1"/>
          </p:cNvSpPr>
          <p:nvPr/>
        </p:nvSpPr>
        <p:spPr bwMode="auto">
          <a:xfrm>
            <a:off x="3600450" y="35575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14" name="Rectangle 101"/>
          <p:cNvSpPr>
            <a:spLocks noChangeArrowheads="1"/>
          </p:cNvSpPr>
          <p:nvPr/>
        </p:nvSpPr>
        <p:spPr bwMode="auto">
          <a:xfrm>
            <a:off x="3943350" y="35575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15" name="Rectangle 102"/>
          <p:cNvSpPr>
            <a:spLocks noChangeArrowheads="1"/>
          </p:cNvSpPr>
          <p:nvPr/>
        </p:nvSpPr>
        <p:spPr bwMode="auto">
          <a:xfrm>
            <a:off x="4114800" y="35575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16" name="Rectangle 103"/>
          <p:cNvSpPr>
            <a:spLocks noChangeArrowheads="1"/>
          </p:cNvSpPr>
          <p:nvPr/>
        </p:nvSpPr>
        <p:spPr bwMode="auto">
          <a:xfrm>
            <a:off x="4457700" y="35575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17" name="Rectangle 104"/>
          <p:cNvSpPr>
            <a:spLocks noChangeArrowheads="1"/>
          </p:cNvSpPr>
          <p:nvPr/>
        </p:nvSpPr>
        <p:spPr bwMode="auto">
          <a:xfrm>
            <a:off x="2686050" y="36718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18" name="Rectangle 105"/>
          <p:cNvSpPr>
            <a:spLocks noChangeArrowheads="1"/>
          </p:cNvSpPr>
          <p:nvPr/>
        </p:nvSpPr>
        <p:spPr bwMode="auto">
          <a:xfrm>
            <a:off x="3028950" y="36718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19" name="Rectangle 106"/>
          <p:cNvSpPr>
            <a:spLocks noChangeArrowheads="1"/>
          </p:cNvSpPr>
          <p:nvPr/>
        </p:nvSpPr>
        <p:spPr bwMode="auto">
          <a:xfrm>
            <a:off x="2571751" y="3671888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20" name="Rectangle 107"/>
          <p:cNvSpPr>
            <a:spLocks noChangeArrowheads="1"/>
          </p:cNvSpPr>
          <p:nvPr/>
        </p:nvSpPr>
        <p:spPr bwMode="auto">
          <a:xfrm>
            <a:off x="3200400" y="36718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21" name="Rectangle 108"/>
          <p:cNvSpPr>
            <a:spLocks noChangeArrowheads="1"/>
          </p:cNvSpPr>
          <p:nvPr/>
        </p:nvSpPr>
        <p:spPr bwMode="auto">
          <a:xfrm>
            <a:off x="3543300" y="36718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22" name="Rectangle 109"/>
          <p:cNvSpPr>
            <a:spLocks noChangeArrowheads="1"/>
          </p:cNvSpPr>
          <p:nvPr/>
        </p:nvSpPr>
        <p:spPr bwMode="auto">
          <a:xfrm>
            <a:off x="3714750" y="36718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23" name="Rectangle 110"/>
          <p:cNvSpPr>
            <a:spLocks noChangeArrowheads="1"/>
          </p:cNvSpPr>
          <p:nvPr/>
        </p:nvSpPr>
        <p:spPr bwMode="auto">
          <a:xfrm>
            <a:off x="4057650" y="36718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24" name="Rectangle 111"/>
          <p:cNvSpPr>
            <a:spLocks noChangeArrowheads="1"/>
          </p:cNvSpPr>
          <p:nvPr/>
        </p:nvSpPr>
        <p:spPr bwMode="auto">
          <a:xfrm>
            <a:off x="4229100" y="36718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25" name="Rectangle 112"/>
          <p:cNvSpPr>
            <a:spLocks noChangeArrowheads="1"/>
          </p:cNvSpPr>
          <p:nvPr/>
        </p:nvSpPr>
        <p:spPr bwMode="auto">
          <a:xfrm>
            <a:off x="4572000" y="36718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26" name="Rectangle 113"/>
          <p:cNvSpPr>
            <a:spLocks noChangeArrowheads="1"/>
          </p:cNvSpPr>
          <p:nvPr/>
        </p:nvSpPr>
        <p:spPr bwMode="auto">
          <a:xfrm>
            <a:off x="2800350" y="37861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27" name="Rectangle 114"/>
          <p:cNvSpPr>
            <a:spLocks noChangeArrowheads="1"/>
          </p:cNvSpPr>
          <p:nvPr/>
        </p:nvSpPr>
        <p:spPr bwMode="auto">
          <a:xfrm>
            <a:off x="3143250" y="37861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28" name="Rectangle 115"/>
          <p:cNvSpPr>
            <a:spLocks noChangeArrowheads="1"/>
          </p:cNvSpPr>
          <p:nvPr/>
        </p:nvSpPr>
        <p:spPr bwMode="auto">
          <a:xfrm>
            <a:off x="2686051" y="3786188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29" name="Rectangle 116"/>
          <p:cNvSpPr>
            <a:spLocks noChangeArrowheads="1"/>
          </p:cNvSpPr>
          <p:nvPr/>
        </p:nvSpPr>
        <p:spPr bwMode="auto">
          <a:xfrm>
            <a:off x="3314700" y="37861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30" name="Rectangle 117"/>
          <p:cNvSpPr>
            <a:spLocks noChangeArrowheads="1"/>
          </p:cNvSpPr>
          <p:nvPr/>
        </p:nvSpPr>
        <p:spPr bwMode="auto">
          <a:xfrm>
            <a:off x="3657600" y="37861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7031" name="Rectangle 118"/>
          <p:cNvSpPr>
            <a:spLocks noChangeArrowheads="1"/>
          </p:cNvSpPr>
          <p:nvPr/>
        </p:nvSpPr>
        <p:spPr bwMode="auto">
          <a:xfrm>
            <a:off x="3829050" y="37861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32" name="Rectangle 119"/>
          <p:cNvSpPr>
            <a:spLocks noChangeArrowheads="1"/>
          </p:cNvSpPr>
          <p:nvPr/>
        </p:nvSpPr>
        <p:spPr bwMode="auto">
          <a:xfrm>
            <a:off x="4171950" y="37861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pitchFamily="18" charset="0"/>
              </a:rPr>
              <a:t>4</a:t>
            </a:r>
          </a:p>
        </p:txBody>
      </p:sp>
      <p:sp>
        <p:nvSpPr>
          <p:cNvPr id="167033" name="Rectangle 120"/>
          <p:cNvSpPr>
            <a:spLocks noChangeArrowheads="1"/>
          </p:cNvSpPr>
          <p:nvPr/>
        </p:nvSpPr>
        <p:spPr bwMode="auto">
          <a:xfrm>
            <a:off x="4343400" y="3786188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67034" name="Rectangle 121"/>
          <p:cNvSpPr>
            <a:spLocks noChangeArrowheads="1"/>
          </p:cNvSpPr>
          <p:nvPr/>
        </p:nvSpPr>
        <p:spPr bwMode="auto">
          <a:xfrm>
            <a:off x="4686300" y="3786188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67035" name="AutoShape 122"/>
          <p:cNvCxnSpPr>
            <a:cxnSpLocks noChangeShapeType="1"/>
            <a:stCxn id="167028" idx="2"/>
          </p:cNvCxnSpPr>
          <p:nvPr/>
        </p:nvCxnSpPr>
        <p:spPr bwMode="auto">
          <a:xfrm rot="16200000" flipV="1">
            <a:off x="1932385" y="3308747"/>
            <a:ext cx="871538" cy="742950"/>
          </a:xfrm>
          <a:prstGeom prst="curvedConnector3">
            <a:avLst>
              <a:gd name="adj1" fmla="val -5875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036" name="AutoShape 123"/>
          <p:cNvCxnSpPr>
            <a:cxnSpLocks noChangeShapeType="1"/>
            <a:stCxn id="167034" idx="3"/>
            <a:endCxn id="166962" idx="0"/>
          </p:cNvCxnSpPr>
          <p:nvPr/>
        </p:nvCxnSpPr>
        <p:spPr bwMode="auto">
          <a:xfrm flipH="1" flipV="1">
            <a:off x="3852863" y="2857500"/>
            <a:ext cx="1009650" cy="1087041"/>
          </a:xfrm>
          <a:prstGeom prst="curvedConnector4">
            <a:avLst>
              <a:gd name="adj1" fmla="val -15565"/>
              <a:gd name="adj2" fmla="val 114458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037" name="AutoShape 124"/>
          <p:cNvCxnSpPr>
            <a:cxnSpLocks noChangeShapeType="1"/>
            <a:stCxn id="167027" idx="2"/>
            <a:endCxn id="166920" idx="1"/>
          </p:cNvCxnSpPr>
          <p:nvPr/>
        </p:nvCxnSpPr>
        <p:spPr bwMode="auto">
          <a:xfrm rot="16200000" flipV="1">
            <a:off x="1490663" y="2382441"/>
            <a:ext cx="1543050" cy="1924050"/>
          </a:xfrm>
          <a:prstGeom prst="curvedConnector4">
            <a:avLst>
              <a:gd name="adj1" fmla="val -10185"/>
              <a:gd name="adj2" fmla="val 101236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038" name="AutoShape 125"/>
          <p:cNvCxnSpPr>
            <a:cxnSpLocks noChangeShapeType="1"/>
            <a:stCxn id="167030" idx="2"/>
            <a:endCxn id="166947" idx="1"/>
          </p:cNvCxnSpPr>
          <p:nvPr/>
        </p:nvCxnSpPr>
        <p:spPr bwMode="auto">
          <a:xfrm rot="16200000" flipV="1">
            <a:off x="2090738" y="2468166"/>
            <a:ext cx="1200150" cy="2095500"/>
          </a:xfrm>
          <a:prstGeom prst="curvedConnector4">
            <a:avLst>
              <a:gd name="adj1" fmla="val -13097"/>
              <a:gd name="adj2" fmla="val 1075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039" name="AutoShape 126"/>
          <p:cNvCxnSpPr>
            <a:cxnSpLocks noChangeShapeType="1"/>
            <a:stCxn id="167032" idx="2"/>
            <a:endCxn id="166998" idx="0"/>
          </p:cNvCxnSpPr>
          <p:nvPr/>
        </p:nvCxnSpPr>
        <p:spPr bwMode="auto">
          <a:xfrm rot="5400000" flipH="1" flipV="1">
            <a:off x="3880842" y="3686771"/>
            <a:ext cx="801291" cy="57150"/>
          </a:xfrm>
          <a:prstGeom prst="curvedConnector5">
            <a:avLst>
              <a:gd name="adj1" fmla="val -19616"/>
              <a:gd name="adj2" fmla="val 541667"/>
              <a:gd name="adj3" fmla="val 119616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040" name="Rectangle 127"/>
          <p:cNvSpPr>
            <a:spLocks noChangeArrowheads="1"/>
          </p:cNvSpPr>
          <p:nvPr/>
        </p:nvSpPr>
        <p:spPr bwMode="auto">
          <a:xfrm>
            <a:off x="5829300" y="22288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41" name="Rectangle 128"/>
          <p:cNvSpPr>
            <a:spLocks noChangeArrowheads="1"/>
          </p:cNvSpPr>
          <p:nvPr/>
        </p:nvSpPr>
        <p:spPr bwMode="auto">
          <a:xfrm>
            <a:off x="6172200" y="22288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42" name="Rectangle 129"/>
          <p:cNvSpPr>
            <a:spLocks noChangeArrowheads="1"/>
          </p:cNvSpPr>
          <p:nvPr/>
        </p:nvSpPr>
        <p:spPr bwMode="auto">
          <a:xfrm>
            <a:off x="5715001" y="2228850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43" name="Rectangle 130"/>
          <p:cNvSpPr>
            <a:spLocks noChangeArrowheads="1"/>
          </p:cNvSpPr>
          <p:nvPr/>
        </p:nvSpPr>
        <p:spPr bwMode="auto">
          <a:xfrm>
            <a:off x="6343650" y="22288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44" name="Rectangle 131"/>
          <p:cNvSpPr>
            <a:spLocks noChangeArrowheads="1"/>
          </p:cNvSpPr>
          <p:nvPr/>
        </p:nvSpPr>
        <p:spPr bwMode="auto">
          <a:xfrm>
            <a:off x="6686550" y="22288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45" name="Rectangle 132"/>
          <p:cNvSpPr>
            <a:spLocks noChangeArrowheads="1"/>
          </p:cNvSpPr>
          <p:nvPr/>
        </p:nvSpPr>
        <p:spPr bwMode="auto">
          <a:xfrm>
            <a:off x="6858000" y="22288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46" name="Rectangle 133"/>
          <p:cNvSpPr>
            <a:spLocks noChangeArrowheads="1"/>
          </p:cNvSpPr>
          <p:nvPr/>
        </p:nvSpPr>
        <p:spPr bwMode="auto">
          <a:xfrm>
            <a:off x="7200900" y="22288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47" name="Rectangle 134"/>
          <p:cNvSpPr>
            <a:spLocks noChangeArrowheads="1"/>
          </p:cNvSpPr>
          <p:nvPr/>
        </p:nvSpPr>
        <p:spPr bwMode="auto">
          <a:xfrm>
            <a:off x="7372350" y="22288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48" name="Rectangle 135"/>
          <p:cNvSpPr>
            <a:spLocks noChangeArrowheads="1"/>
          </p:cNvSpPr>
          <p:nvPr/>
        </p:nvSpPr>
        <p:spPr bwMode="auto">
          <a:xfrm>
            <a:off x="7715250" y="22288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49" name="Rectangle 136"/>
          <p:cNvSpPr>
            <a:spLocks noChangeArrowheads="1"/>
          </p:cNvSpPr>
          <p:nvPr/>
        </p:nvSpPr>
        <p:spPr bwMode="auto">
          <a:xfrm>
            <a:off x="5829300" y="26860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50" name="Rectangle 137"/>
          <p:cNvSpPr>
            <a:spLocks noChangeArrowheads="1"/>
          </p:cNvSpPr>
          <p:nvPr/>
        </p:nvSpPr>
        <p:spPr bwMode="auto">
          <a:xfrm>
            <a:off x="6172200" y="26860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51" name="Rectangle 138"/>
          <p:cNvSpPr>
            <a:spLocks noChangeArrowheads="1"/>
          </p:cNvSpPr>
          <p:nvPr/>
        </p:nvSpPr>
        <p:spPr bwMode="auto">
          <a:xfrm>
            <a:off x="5715001" y="2686050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52" name="Rectangle 139"/>
          <p:cNvSpPr>
            <a:spLocks noChangeArrowheads="1"/>
          </p:cNvSpPr>
          <p:nvPr/>
        </p:nvSpPr>
        <p:spPr bwMode="auto">
          <a:xfrm>
            <a:off x="6343650" y="26860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53" name="Rectangle 140"/>
          <p:cNvSpPr>
            <a:spLocks noChangeArrowheads="1"/>
          </p:cNvSpPr>
          <p:nvPr/>
        </p:nvSpPr>
        <p:spPr bwMode="auto">
          <a:xfrm>
            <a:off x="6686550" y="26860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54" name="Rectangle 141"/>
          <p:cNvSpPr>
            <a:spLocks noChangeArrowheads="1"/>
          </p:cNvSpPr>
          <p:nvPr/>
        </p:nvSpPr>
        <p:spPr bwMode="auto">
          <a:xfrm>
            <a:off x="6858000" y="26860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55" name="Rectangle 142"/>
          <p:cNvSpPr>
            <a:spLocks noChangeArrowheads="1"/>
          </p:cNvSpPr>
          <p:nvPr/>
        </p:nvSpPr>
        <p:spPr bwMode="auto">
          <a:xfrm>
            <a:off x="7200900" y="26860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56" name="Rectangle 143"/>
          <p:cNvSpPr>
            <a:spLocks noChangeArrowheads="1"/>
          </p:cNvSpPr>
          <p:nvPr/>
        </p:nvSpPr>
        <p:spPr bwMode="auto">
          <a:xfrm>
            <a:off x="7372350" y="26860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57" name="Rectangle 144"/>
          <p:cNvSpPr>
            <a:spLocks noChangeArrowheads="1"/>
          </p:cNvSpPr>
          <p:nvPr/>
        </p:nvSpPr>
        <p:spPr bwMode="auto">
          <a:xfrm>
            <a:off x="7715250" y="26860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58" name="Rectangle 145"/>
          <p:cNvSpPr>
            <a:spLocks noChangeArrowheads="1"/>
          </p:cNvSpPr>
          <p:nvPr/>
        </p:nvSpPr>
        <p:spPr bwMode="auto">
          <a:xfrm>
            <a:off x="5829300" y="31432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59" name="Rectangle 146"/>
          <p:cNvSpPr>
            <a:spLocks noChangeArrowheads="1"/>
          </p:cNvSpPr>
          <p:nvPr/>
        </p:nvSpPr>
        <p:spPr bwMode="auto">
          <a:xfrm>
            <a:off x="6172200" y="31432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60" name="Rectangle 147"/>
          <p:cNvSpPr>
            <a:spLocks noChangeArrowheads="1"/>
          </p:cNvSpPr>
          <p:nvPr/>
        </p:nvSpPr>
        <p:spPr bwMode="auto">
          <a:xfrm>
            <a:off x="5715001" y="3143250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61" name="Rectangle 148"/>
          <p:cNvSpPr>
            <a:spLocks noChangeArrowheads="1"/>
          </p:cNvSpPr>
          <p:nvPr/>
        </p:nvSpPr>
        <p:spPr bwMode="auto">
          <a:xfrm>
            <a:off x="6343650" y="31432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62" name="Rectangle 149"/>
          <p:cNvSpPr>
            <a:spLocks noChangeArrowheads="1"/>
          </p:cNvSpPr>
          <p:nvPr/>
        </p:nvSpPr>
        <p:spPr bwMode="auto">
          <a:xfrm>
            <a:off x="6686550" y="31432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63" name="Rectangle 150"/>
          <p:cNvSpPr>
            <a:spLocks noChangeArrowheads="1"/>
          </p:cNvSpPr>
          <p:nvPr/>
        </p:nvSpPr>
        <p:spPr bwMode="auto">
          <a:xfrm>
            <a:off x="6858000" y="31432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64" name="Rectangle 151"/>
          <p:cNvSpPr>
            <a:spLocks noChangeArrowheads="1"/>
          </p:cNvSpPr>
          <p:nvPr/>
        </p:nvSpPr>
        <p:spPr bwMode="auto">
          <a:xfrm>
            <a:off x="7200900" y="31432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4</a:t>
            </a:r>
          </a:p>
        </p:txBody>
      </p:sp>
      <p:sp>
        <p:nvSpPr>
          <p:cNvPr id="167065" name="Rectangle 152"/>
          <p:cNvSpPr>
            <a:spLocks noChangeArrowheads="1"/>
          </p:cNvSpPr>
          <p:nvPr/>
        </p:nvSpPr>
        <p:spPr bwMode="auto">
          <a:xfrm>
            <a:off x="7372350" y="31432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66" name="Rectangle 153"/>
          <p:cNvSpPr>
            <a:spLocks noChangeArrowheads="1"/>
          </p:cNvSpPr>
          <p:nvPr/>
        </p:nvSpPr>
        <p:spPr bwMode="auto">
          <a:xfrm>
            <a:off x="7715250" y="31432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67" name="Rectangle 154"/>
          <p:cNvSpPr>
            <a:spLocks noChangeArrowheads="1"/>
          </p:cNvSpPr>
          <p:nvPr/>
        </p:nvSpPr>
        <p:spPr bwMode="auto">
          <a:xfrm>
            <a:off x="5829300" y="36004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68" name="Rectangle 155"/>
          <p:cNvSpPr>
            <a:spLocks noChangeArrowheads="1"/>
          </p:cNvSpPr>
          <p:nvPr/>
        </p:nvSpPr>
        <p:spPr bwMode="auto">
          <a:xfrm>
            <a:off x="6172200" y="36004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69" name="Rectangle 156"/>
          <p:cNvSpPr>
            <a:spLocks noChangeArrowheads="1"/>
          </p:cNvSpPr>
          <p:nvPr/>
        </p:nvSpPr>
        <p:spPr bwMode="auto">
          <a:xfrm>
            <a:off x="5715001" y="3600450"/>
            <a:ext cx="107156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70" name="Rectangle 157"/>
          <p:cNvSpPr>
            <a:spLocks noChangeArrowheads="1"/>
          </p:cNvSpPr>
          <p:nvPr/>
        </p:nvSpPr>
        <p:spPr bwMode="auto">
          <a:xfrm>
            <a:off x="6343650" y="36004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71" name="Rectangle 158"/>
          <p:cNvSpPr>
            <a:spLocks noChangeArrowheads="1"/>
          </p:cNvSpPr>
          <p:nvPr/>
        </p:nvSpPr>
        <p:spPr bwMode="auto">
          <a:xfrm>
            <a:off x="6686550" y="36004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72" name="Rectangle 159"/>
          <p:cNvSpPr>
            <a:spLocks noChangeArrowheads="1"/>
          </p:cNvSpPr>
          <p:nvPr/>
        </p:nvSpPr>
        <p:spPr bwMode="auto">
          <a:xfrm>
            <a:off x="6858000" y="36004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73" name="Rectangle 160"/>
          <p:cNvSpPr>
            <a:spLocks noChangeArrowheads="1"/>
          </p:cNvSpPr>
          <p:nvPr/>
        </p:nvSpPr>
        <p:spPr bwMode="auto">
          <a:xfrm>
            <a:off x="7200900" y="36004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74" name="Rectangle 161"/>
          <p:cNvSpPr>
            <a:spLocks noChangeArrowheads="1"/>
          </p:cNvSpPr>
          <p:nvPr/>
        </p:nvSpPr>
        <p:spPr bwMode="auto">
          <a:xfrm>
            <a:off x="7372350" y="3600450"/>
            <a:ext cx="322660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075" name="Rectangle 162"/>
          <p:cNvSpPr>
            <a:spLocks noChangeArrowheads="1"/>
          </p:cNvSpPr>
          <p:nvPr/>
        </p:nvSpPr>
        <p:spPr bwMode="auto">
          <a:xfrm>
            <a:off x="7715250" y="3600450"/>
            <a:ext cx="161925" cy="31551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076" name="Text Box 163"/>
          <p:cNvSpPr txBox="1">
            <a:spLocks noChangeArrowheads="1"/>
          </p:cNvSpPr>
          <p:nvPr/>
        </p:nvSpPr>
        <p:spPr bwMode="auto">
          <a:xfrm>
            <a:off x="5772150" y="1143000"/>
            <a:ext cx="20572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latin typeface="Times New Roman" pitchFamily="18" charset="0"/>
              </a:rPr>
              <a:t>Hauptspeicher-</a:t>
            </a:r>
          </a:p>
          <a:p>
            <a:r>
              <a:rPr lang="de-DE">
                <a:latin typeface="Times New Roman" pitchFamily="18" charset="0"/>
              </a:rPr>
              <a:t>Puffer</a:t>
            </a:r>
          </a:p>
        </p:txBody>
      </p:sp>
      <p:cxnSp>
        <p:nvCxnSpPr>
          <p:cNvPr id="167077" name="AutoShape 164"/>
          <p:cNvCxnSpPr>
            <a:cxnSpLocks noChangeShapeType="1"/>
            <a:stCxn id="167031" idx="2"/>
            <a:endCxn id="167060" idx="1"/>
          </p:cNvCxnSpPr>
          <p:nvPr/>
        </p:nvCxnSpPr>
        <p:spPr bwMode="auto">
          <a:xfrm rot="5400000" flipH="1" flipV="1">
            <a:off x="4438650" y="2853928"/>
            <a:ext cx="814388" cy="1709738"/>
          </a:xfrm>
          <a:prstGeom prst="curvedConnector4">
            <a:avLst>
              <a:gd name="adj1" fmla="val -19296"/>
              <a:gd name="adj2" fmla="val 75694"/>
            </a:avLst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078" name="AutoShape 165"/>
          <p:cNvCxnSpPr>
            <a:cxnSpLocks noChangeShapeType="1"/>
            <a:stCxn id="166924" idx="0"/>
            <a:endCxn id="167051" idx="1"/>
          </p:cNvCxnSpPr>
          <p:nvPr/>
        </p:nvCxnSpPr>
        <p:spPr bwMode="auto">
          <a:xfrm rot="5400000" flipV="1">
            <a:off x="4068961" y="1212652"/>
            <a:ext cx="444104" cy="2819400"/>
          </a:xfrm>
          <a:prstGeom prst="curvedConnector4">
            <a:avLst>
              <a:gd name="adj1" fmla="val -35389"/>
              <a:gd name="adj2" fmla="val 59500"/>
            </a:avLst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079" name="AutoShape 166"/>
          <p:cNvSpPr>
            <a:spLocks noChangeArrowheads="1"/>
          </p:cNvSpPr>
          <p:nvPr/>
        </p:nvSpPr>
        <p:spPr bwMode="auto">
          <a:xfrm>
            <a:off x="5314950" y="4514850"/>
            <a:ext cx="2571750" cy="514350"/>
          </a:xfrm>
          <a:prstGeom prst="wedgeRoundRectCallout">
            <a:avLst>
              <a:gd name="adj1" fmla="val -51528"/>
              <a:gd name="adj2" fmla="val -128241"/>
              <a:gd name="adj3" fmla="val 16667"/>
            </a:avLst>
          </a:prstGeom>
          <a:solidFill>
            <a:schemeClr val="accent2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pitchFamily="18" charset="0"/>
              </a:rPr>
              <a:t>Zugriffslücke 10</a:t>
            </a:r>
            <a:r>
              <a:rPr lang="de-DE" sz="2400" baseline="30000">
                <a:latin typeface="Times New Roman" pitchFamily="18" charset="0"/>
              </a:rPr>
              <a:t>5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40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7031"/>
          <a:stretch>
            <a:fillRect/>
          </a:stretch>
        </p:blipFill>
        <p:spPr bwMode="auto">
          <a:xfrm>
            <a:off x="1314450" y="-228600"/>
            <a:ext cx="64579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Text Box 3"/>
          <p:cNvSpPr txBox="1">
            <a:spLocks noChangeArrowheads="1"/>
          </p:cNvSpPr>
          <p:nvPr/>
        </p:nvSpPr>
        <p:spPr bwMode="auto">
          <a:xfrm>
            <a:off x="1485900" y="-73819"/>
            <a:ext cx="1697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sz="3000" b="1">
                <a:latin typeface="Times New Roman" pitchFamily="18" charset="0"/>
              </a:rPr>
              <a:t>B</a:t>
            </a:r>
            <a:r>
              <a:rPr lang="de-DE" sz="3000" b="1" baseline="30000">
                <a:latin typeface="Times New Roman" pitchFamily="18" charset="0"/>
              </a:rPr>
              <a:t>+</a:t>
            </a:r>
            <a:r>
              <a:rPr lang="de-DE" sz="3000" b="1">
                <a:latin typeface="Times New Roman" pitchFamily="18" charset="0"/>
              </a:rPr>
              <a:t>-Baum</a:t>
            </a:r>
          </a:p>
        </p:txBody>
      </p:sp>
      <p:sp>
        <p:nvSpPr>
          <p:cNvPr id="167941" name="AutoShape 4"/>
          <p:cNvSpPr>
            <a:spLocks noChangeArrowheads="1"/>
          </p:cNvSpPr>
          <p:nvPr/>
        </p:nvSpPr>
        <p:spPr bwMode="auto">
          <a:xfrm>
            <a:off x="1657350" y="1657350"/>
            <a:ext cx="1828800" cy="628650"/>
          </a:xfrm>
          <a:prstGeom prst="wedgeEllipseCallout">
            <a:avLst>
              <a:gd name="adj1" fmla="val 64907"/>
              <a:gd name="adj2" fmla="val 174241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Referenz-</a:t>
            </a:r>
          </a:p>
          <a:p>
            <a:r>
              <a:rPr lang="de-DE">
                <a:latin typeface="Times New Roman" pitchFamily="18" charset="0"/>
              </a:rPr>
              <a:t>schlüssel</a:t>
            </a:r>
          </a:p>
        </p:txBody>
      </p:sp>
      <p:sp>
        <p:nvSpPr>
          <p:cNvPr id="167942" name="AutoShape 5"/>
          <p:cNvSpPr>
            <a:spLocks noChangeArrowheads="1"/>
          </p:cNvSpPr>
          <p:nvPr/>
        </p:nvSpPr>
        <p:spPr bwMode="auto">
          <a:xfrm>
            <a:off x="1143000" y="2514600"/>
            <a:ext cx="1828800" cy="628650"/>
          </a:xfrm>
          <a:prstGeom prst="wedgeEllipseCallout">
            <a:avLst>
              <a:gd name="adj1" fmla="val 94273"/>
              <a:gd name="adj2" fmla="val 246968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Such-</a:t>
            </a:r>
          </a:p>
          <a:p>
            <a:r>
              <a:rPr lang="de-DE">
                <a:latin typeface="Times New Roman" pitchFamily="18" charset="0"/>
              </a:rPr>
              <a:t>schlüssel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3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 t="6451" r="7163"/>
          <a:stretch/>
        </p:blipFill>
        <p:spPr bwMode="auto">
          <a:xfrm>
            <a:off x="1448656" y="0"/>
            <a:ext cx="62569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2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14350"/>
          </a:xfrm>
        </p:spPr>
        <p:txBody>
          <a:bodyPr/>
          <a:lstStyle/>
          <a:p>
            <a:r>
              <a:rPr lang="de-DE" smtClean="0"/>
              <a:t>RAID 0: Striping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257550"/>
            <a:ext cx="6858000" cy="1885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mtClean="0"/>
              <a:t>Lastbalancierung wenn alle Blöcke mit gleicher Häufigkeit gelesen/geschrieben werden</a:t>
            </a:r>
          </a:p>
          <a:p>
            <a:pPr>
              <a:lnSpc>
                <a:spcPct val="80000"/>
              </a:lnSpc>
            </a:pPr>
            <a:r>
              <a:rPr lang="de-DE" smtClean="0"/>
              <a:t>Doppelte Bandbreite beim sequentiellen Lesen der Datei bestehend aus den Blöcken ABCD...</a:t>
            </a:r>
          </a:p>
          <a:p>
            <a:pPr>
              <a:lnSpc>
                <a:spcPct val="80000"/>
              </a:lnSpc>
            </a:pPr>
            <a:r>
              <a:rPr lang="de-DE" smtClean="0"/>
              <a:t>Aber: Datenverlust wird immer wahrscheinlicher, je mehr Platten man verwendet (Stripingbreite = Anzahl der Platten, hier 2)</a:t>
            </a:r>
          </a:p>
          <a:p>
            <a:pPr>
              <a:lnSpc>
                <a:spcPct val="80000"/>
              </a:lnSpc>
            </a:pPr>
            <a:endParaRPr lang="de-DE" smtClean="0"/>
          </a:p>
        </p:txBody>
      </p:sp>
      <p:sp>
        <p:nvSpPr>
          <p:cNvPr id="56325" name="AutoShape 4"/>
          <p:cNvSpPr>
            <a:spLocks noChangeArrowheads="1"/>
          </p:cNvSpPr>
          <p:nvPr/>
        </p:nvSpPr>
        <p:spPr bwMode="auto">
          <a:xfrm>
            <a:off x="2743200" y="1485900"/>
            <a:ext cx="1428750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2914650" y="21145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</a:t>
            </a: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914650" y="25717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C</a:t>
            </a:r>
          </a:p>
        </p:txBody>
      </p:sp>
      <p:sp>
        <p:nvSpPr>
          <p:cNvPr id="56328" name="AutoShape 7"/>
          <p:cNvSpPr>
            <a:spLocks noChangeArrowheads="1"/>
          </p:cNvSpPr>
          <p:nvPr/>
        </p:nvSpPr>
        <p:spPr bwMode="auto">
          <a:xfrm>
            <a:off x="4286250" y="1485900"/>
            <a:ext cx="1428750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029200" y="21145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</a:t>
            </a: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5029200" y="25717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</a:t>
            </a: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3028950" y="68580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</a:t>
            </a: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3543300" y="68580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4057650" y="68580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C</a:t>
            </a:r>
          </a:p>
        </p:txBody>
      </p:sp>
      <p:sp>
        <p:nvSpPr>
          <p:cNvPr id="56334" name="Rectangle 13"/>
          <p:cNvSpPr>
            <a:spLocks noChangeArrowheads="1"/>
          </p:cNvSpPr>
          <p:nvPr/>
        </p:nvSpPr>
        <p:spPr bwMode="auto">
          <a:xfrm>
            <a:off x="4572000" y="68580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</a:t>
            </a:r>
          </a:p>
        </p:txBody>
      </p:sp>
      <p:sp>
        <p:nvSpPr>
          <p:cNvPr id="56335" name="AutoShape 14"/>
          <p:cNvSpPr>
            <a:spLocks noChangeArrowheads="1"/>
          </p:cNvSpPr>
          <p:nvPr/>
        </p:nvSpPr>
        <p:spPr bwMode="auto">
          <a:xfrm>
            <a:off x="5086350" y="114300"/>
            <a:ext cx="1200150" cy="62865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57150">
            <a:solidFill>
              <a:srgbClr val="0099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Datei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2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7145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1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Mehrere Indexe auf denselben Objekten</a:t>
            </a:r>
          </a:p>
        </p:txBody>
      </p:sp>
      <p:sp>
        <p:nvSpPr>
          <p:cNvPr id="171012" name="AutoShape 3"/>
          <p:cNvSpPr>
            <a:spLocks noChangeArrowheads="1"/>
          </p:cNvSpPr>
          <p:nvPr/>
        </p:nvSpPr>
        <p:spPr bwMode="auto">
          <a:xfrm>
            <a:off x="1143000" y="857250"/>
            <a:ext cx="3371850" cy="33147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</a:rPr>
              <a:t>B-Baum</a:t>
            </a:r>
          </a:p>
          <a:p>
            <a:r>
              <a:rPr lang="de-DE" sz="2400" dirty="0">
                <a:latin typeface="Times New Roman" pitchFamily="18" charset="0"/>
              </a:rPr>
              <a:t>m</a:t>
            </a:r>
            <a:r>
              <a:rPr lang="de-DE" sz="2400" dirty="0" smtClean="0">
                <a:latin typeface="Times New Roman" pitchFamily="18" charset="0"/>
              </a:rPr>
              <a:t>it</a:t>
            </a:r>
            <a:endParaRPr lang="de-DE" sz="2400" dirty="0">
              <a:latin typeface="Times New Roman" pitchFamily="18" charset="0"/>
            </a:endParaRPr>
          </a:p>
          <a:p>
            <a:r>
              <a:rPr lang="de-DE" sz="2400" dirty="0">
                <a:latin typeface="Times New Roman" pitchFamily="18" charset="0"/>
              </a:rPr>
              <a:t>(</a:t>
            </a:r>
            <a:r>
              <a:rPr lang="de-DE" sz="2400" dirty="0" err="1">
                <a:latin typeface="Times New Roman" pitchFamily="18" charset="0"/>
              </a:rPr>
              <a:t>PersNr</a:t>
            </a:r>
            <a:r>
              <a:rPr lang="de-DE" sz="2400" dirty="0">
                <a:latin typeface="Times New Roman" pitchFamily="18" charset="0"/>
              </a:rPr>
              <a:t>, Daten)</a:t>
            </a:r>
          </a:p>
          <a:p>
            <a:r>
              <a:rPr lang="de-DE" sz="2400" dirty="0">
                <a:latin typeface="Times New Roman" pitchFamily="18" charset="0"/>
              </a:rPr>
              <a:t>Einträgen</a:t>
            </a:r>
          </a:p>
        </p:txBody>
      </p:sp>
      <p:sp>
        <p:nvSpPr>
          <p:cNvPr id="171013" name="AutoShape 4"/>
          <p:cNvSpPr>
            <a:spLocks noChangeArrowheads="1"/>
          </p:cNvSpPr>
          <p:nvPr/>
        </p:nvSpPr>
        <p:spPr bwMode="auto">
          <a:xfrm>
            <a:off x="1543050" y="4514850"/>
            <a:ext cx="3086100" cy="457200"/>
          </a:xfrm>
          <a:prstGeom prst="wedgeRectCallout">
            <a:avLst>
              <a:gd name="adj1" fmla="val 16573"/>
              <a:gd name="adj2" fmla="val -219074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de-DE" sz="2400">
                <a:latin typeface="Times New Roman" pitchFamily="18" charset="0"/>
              </a:rPr>
              <a:t>Name, Alter, Gehalt ...</a:t>
            </a:r>
          </a:p>
        </p:txBody>
      </p:sp>
      <p:sp>
        <p:nvSpPr>
          <p:cNvPr id="171014" name="AutoShape 5"/>
          <p:cNvSpPr>
            <a:spLocks noChangeArrowheads="1"/>
          </p:cNvSpPr>
          <p:nvPr/>
        </p:nvSpPr>
        <p:spPr bwMode="auto">
          <a:xfrm>
            <a:off x="4857750" y="857250"/>
            <a:ext cx="3143250" cy="33147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</a:rPr>
              <a:t>B-Baum</a:t>
            </a:r>
          </a:p>
          <a:p>
            <a:r>
              <a:rPr lang="de-DE" sz="2400" dirty="0">
                <a:latin typeface="Times New Roman" pitchFamily="18" charset="0"/>
              </a:rPr>
              <a:t>m</a:t>
            </a:r>
            <a:r>
              <a:rPr lang="de-DE" sz="2400" dirty="0" smtClean="0">
                <a:latin typeface="Times New Roman" pitchFamily="18" charset="0"/>
              </a:rPr>
              <a:t>it</a:t>
            </a:r>
            <a:endParaRPr lang="de-DE" sz="2400" dirty="0">
              <a:latin typeface="Times New Roman" pitchFamily="18" charset="0"/>
            </a:endParaRPr>
          </a:p>
          <a:p>
            <a:r>
              <a:rPr lang="de-DE" sz="2400" dirty="0">
                <a:latin typeface="Times New Roman" pitchFamily="18" charset="0"/>
              </a:rPr>
              <a:t>(Alter, ???)</a:t>
            </a:r>
          </a:p>
          <a:p>
            <a:r>
              <a:rPr lang="de-DE" sz="2400" dirty="0">
                <a:latin typeface="Times New Roman" pitchFamily="18" charset="0"/>
              </a:rPr>
              <a:t>Einträgen</a:t>
            </a:r>
          </a:p>
        </p:txBody>
      </p:sp>
      <p:sp>
        <p:nvSpPr>
          <p:cNvPr id="171015" name="AutoShape 6"/>
          <p:cNvSpPr>
            <a:spLocks noChangeArrowheads="1"/>
          </p:cNvSpPr>
          <p:nvPr/>
        </p:nvSpPr>
        <p:spPr bwMode="auto">
          <a:xfrm>
            <a:off x="6115050" y="4457700"/>
            <a:ext cx="1885950" cy="457200"/>
          </a:xfrm>
          <a:prstGeom prst="wedgeRectCallout">
            <a:avLst>
              <a:gd name="adj1" fmla="val -10103"/>
              <a:gd name="adj2" fmla="val -198559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de-DE" sz="2400">
                <a:latin typeface="Times New Roman" pitchFamily="18" charset="0"/>
              </a:rPr>
              <a:t>Alter, </a:t>
            </a:r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PersNr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7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Mehrere Indexe auf denselben Objekten</a:t>
            </a:r>
          </a:p>
        </p:txBody>
      </p:sp>
      <p:sp>
        <p:nvSpPr>
          <p:cNvPr id="172036" name="AutoShape 3"/>
          <p:cNvSpPr>
            <a:spLocks noChangeArrowheads="1"/>
          </p:cNvSpPr>
          <p:nvPr/>
        </p:nvSpPr>
        <p:spPr bwMode="auto">
          <a:xfrm>
            <a:off x="1143000" y="857250"/>
            <a:ext cx="3371850" cy="33147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>
                <a:latin typeface="Times New Roman" pitchFamily="18" charset="0"/>
              </a:rPr>
              <a:t>B-Baum</a:t>
            </a:r>
          </a:p>
          <a:p>
            <a:r>
              <a:rPr lang="de-DE" sz="2400">
                <a:latin typeface="Times New Roman" pitchFamily="18" charset="0"/>
              </a:rPr>
              <a:t>Mit</a:t>
            </a:r>
          </a:p>
          <a:p>
            <a:r>
              <a:rPr lang="de-DE" sz="2400">
                <a:latin typeface="Times New Roman" pitchFamily="18" charset="0"/>
              </a:rPr>
              <a:t>(PersNr, Daten)</a:t>
            </a:r>
          </a:p>
          <a:p>
            <a:r>
              <a:rPr lang="de-DE" sz="2400">
                <a:latin typeface="Times New Roman" pitchFamily="18" charset="0"/>
              </a:rPr>
              <a:t>Einträgen</a:t>
            </a:r>
          </a:p>
        </p:txBody>
      </p:sp>
      <p:sp>
        <p:nvSpPr>
          <p:cNvPr id="172037" name="AutoShape 4"/>
          <p:cNvSpPr>
            <a:spLocks noChangeArrowheads="1"/>
          </p:cNvSpPr>
          <p:nvPr/>
        </p:nvSpPr>
        <p:spPr bwMode="auto">
          <a:xfrm>
            <a:off x="1543050" y="4514850"/>
            <a:ext cx="3086100" cy="457200"/>
          </a:xfrm>
          <a:prstGeom prst="wedgeRectCallout">
            <a:avLst>
              <a:gd name="adj1" fmla="val 15241"/>
              <a:gd name="adj2" fmla="val -210085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de-DE" sz="2400">
                <a:latin typeface="Times New Roman" pitchFamily="18" charset="0"/>
              </a:rPr>
              <a:t>Name, Alter, Gehalt ...</a:t>
            </a:r>
          </a:p>
        </p:txBody>
      </p:sp>
      <p:sp>
        <p:nvSpPr>
          <p:cNvPr id="172038" name="AutoShape 5"/>
          <p:cNvSpPr>
            <a:spLocks noChangeArrowheads="1"/>
          </p:cNvSpPr>
          <p:nvPr/>
        </p:nvSpPr>
        <p:spPr bwMode="auto">
          <a:xfrm>
            <a:off x="4857750" y="857250"/>
            <a:ext cx="3143250" cy="33147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</a:rPr>
              <a:t>B-Baum</a:t>
            </a:r>
          </a:p>
          <a:p>
            <a:r>
              <a:rPr lang="de-DE" sz="2400" dirty="0">
                <a:latin typeface="Times New Roman" pitchFamily="18" charset="0"/>
              </a:rPr>
              <a:t>Mit</a:t>
            </a:r>
          </a:p>
          <a:p>
            <a:r>
              <a:rPr lang="de-DE" sz="2400" dirty="0">
                <a:latin typeface="Times New Roman" pitchFamily="18" charset="0"/>
              </a:rPr>
              <a:t>(Alter, ???)</a:t>
            </a:r>
          </a:p>
          <a:p>
            <a:r>
              <a:rPr lang="de-DE" sz="2400" dirty="0">
                <a:latin typeface="Times New Roman" pitchFamily="18" charset="0"/>
              </a:rPr>
              <a:t>Einträgen</a:t>
            </a:r>
          </a:p>
        </p:txBody>
      </p:sp>
      <p:sp>
        <p:nvSpPr>
          <p:cNvPr id="172039" name="AutoShape 6"/>
          <p:cNvSpPr>
            <a:spLocks noChangeArrowheads="1"/>
          </p:cNvSpPr>
          <p:nvPr/>
        </p:nvSpPr>
        <p:spPr bwMode="auto">
          <a:xfrm>
            <a:off x="6115050" y="4457700"/>
            <a:ext cx="1885950" cy="457200"/>
          </a:xfrm>
          <a:prstGeom prst="wedgeRectCallout">
            <a:avLst>
              <a:gd name="adj1" fmla="val -11193"/>
              <a:gd name="adj2" fmla="val -207547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de-DE" sz="2400">
                <a:latin typeface="Times New Roman" pitchFamily="18" charset="0"/>
              </a:rPr>
              <a:t>Alter, </a:t>
            </a:r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PersNr</a:t>
            </a:r>
          </a:p>
        </p:txBody>
      </p:sp>
      <p:sp>
        <p:nvSpPr>
          <p:cNvPr id="172040" name="AutoShape 7"/>
          <p:cNvSpPr>
            <a:spLocks noChangeArrowheads="1"/>
          </p:cNvSpPr>
          <p:nvPr/>
        </p:nvSpPr>
        <p:spPr bwMode="auto">
          <a:xfrm>
            <a:off x="6829425" y="542925"/>
            <a:ext cx="2000250" cy="742950"/>
          </a:xfrm>
          <a:prstGeom prst="cloudCallout">
            <a:avLst>
              <a:gd name="adj1" fmla="val -71523"/>
              <a:gd name="adj2" fmla="val -455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pitchFamily="18" charset="0"/>
              </a:rPr>
              <a:t>Wer ist 20 ?</a:t>
            </a:r>
          </a:p>
        </p:txBody>
      </p:sp>
      <p:sp>
        <p:nvSpPr>
          <p:cNvPr id="172041" name="Freeform 8"/>
          <p:cNvSpPr>
            <a:spLocks/>
          </p:cNvSpPr>
          <p:nvPr/>
        </p:nvSpPr>
        <p:spPr bwMode="auto">
          <a:xfrm>
            <a:off x="5486400" y="914400"/>
            <a:ext cx="1057275" cy="3257550"/>
          </a:xfrm>
          <a:custGeom>
            <a:avLst/>
            <a:gdLst>
              <a:gd name="T0" fmla="*/ 2147483647 w 888"/>
              <a:gd name="T1" fmla="*/ 0 h 2736"/>
              <a:gd name="T2" fmla="*/ 2147483647 w 888"/>
              <a:gd name="T3" fmla="*/ 2147483647 h 2736"/>
              <a:gd name="T4" fmla="*/ 2147483647 w 888"/>
              <a:gd name="T5" fmla="*/ 2147483647 h 2736"/>
              <a:gd name="T6" fmla="*/ 2147483647 w 888"/>
              <a:gd name="T7" fmla="*/ 2147483647 h 2736"/>
              <a:gd name="T8" fmla="*/ 2147483647 w 888"/>
              <a:gd name="T9" fmla="*/ 2147483647 h 2736"/>
              <a:gd name="T10" fmla="*/ 2147483647 w 888"/>
              <a:gd name="T11" fmla="*/ 2147483647 h 2736"/>
              <a:gd name="T12" fmla="*/ 2147483647 w 888"/>
              <a:gd name="T13" fmla="*/ 2147483647 h 2736"/>
              <a:gd name="T14" fmla="*/ 2147483647 w 888"/>
              <a:gd name="T15" fmla="*/ 2147483647 h 2736"/>
              <a:gd name="T16" fmla="*/ 2147483647 w 888"/>
              <a:gd name="T17" fmla="*/ 2147483647 h 2736"/>
              <a:gd name="T18" fmla="*/ 0 w 888"/>
              <a:gd name="T19" fmla="*/ 2147483647 h 27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8"/>
              <a:gd name="T31" fmla="*/ 0 h 2736"/>
              <a:gd name="T32" fmla="*/ 888 w 888"/>
              <a:gd name="T33" fmla="*/ 2736 h 27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8" h="2736">
                <a:moveTo>
                  <a:pt x="816" y="0"/>
                </a:moveTo>
                <a:cubicBezTo>
                  <a:pt x="852" y="136"/>
                  <a:pt x="888" y="272"/>
                  <a:pt x="864" y="384"/>
                </a:cubicBezTo>
                <a:cubicBezTo>
                  <a:pt x="840" y="496"/>
                  <a:pt x="712" y="584"/>
                  <a:pt x="672" y="672"/>
                </a:cubicBezTo>
                <a:cubicBezTo>
                  <a:pt x="632" y="760"/>
                  <a:pt x="624" y="832"/>
                  <a:pt x="624" y="912"/>
                </a:cubicBezTo>
                <a:cubicBezTo>
                  <a:pt x="624" y="992"/>
                  <a:pt x="656" y="1096"/>
                  <a:pt x="672" y="1152"/>
                </a:cubicBezTo>
                <a:cubicBezTo>
                  <a:pt x="688" y="1208"/>
                  <a:pt x="752" y="1168"/>
                  <a:pt x="720" y="1248"/>
                </a:cubicBezTo>
                <a:cubicBezTo>
                  <a:pt x="688" y="1328"/>
                  <a:pt x="544" y="1536"/>
                  <a:pt x="480" y="1632"/>
                </a:cubicBezTo>
                <a:cubicBezTo>
                  <a:pt x="416" y="1728"/>
                  <a:pt x="360" y="1720"/>
                  <a:pt x="336" y="1824"/>
                </a:cubicBezTo>
                <a:cubicBezTo>
                  <a:pt x="312" y="1928"/>
                  <a:pt x="392" y="2104"/>
                  <a:pt x="336" y="2256"/>
                </a:cubicBezTo>
                <a:cubicBezTo>
                  <a:pt x="280" y="2408"/>
                  <a:pt x="140" y="2572"/>
                  <a:pt x="0" y="2736"/>
                </a:cubicBezTo>
              </a:path>
            </a:pathLst>
          </a:cu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2042" name="Rectangle 9"/>
          <p:cNvSpPr>
            <a:spLocks noChangeArrowheads="1"/>
          </p:cNvSpPr>
          <p:nvPr/>
        </p:nvSpPr>
        <p:spPr bwMode="auto">
          <a:xfrm>
            <a:off x="5200650" y="4171950"/>
            <a:ext cx="800100" cy="400050"/>
          </a:xfrm>
          <a:prstGeom prst="rect">
            <a:avLst/>
          </a:prstGeom>
          <a:noFill/>
          <a:ln w="762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20, 007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5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Mehrere Indexe auf denselben Objekten</a:t>
            </a:r>
          </a:p>
        </p:txBody>
      </p:sp>
      <p:sp>
        <p:nvSpPr>
          <p:cNvPr id="173060" name="AutoShape 3"/>
          <p:cNvSpPr>
            <a:spLocks noChangeArrowheads="1"/>
          </p:cNvSpPr>
          <p:nvPr/>
        </p:nvSpPr>
        <p:spPr bwMode="auto">
          <a:xfrm>
            <a:off x="1143000" y="857250"/>
            <a:ext cx="3371850" cy="33147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>
                <a:latin typeface="Times New Roman" pitchFamily="18" charset="0"/>
              </a:rPr>
              <a:t>B-Baum</a:t>
            </a:r>
          </a:p>
          <a:p>
            <a:r>
              <a:rPr lang="de-DE" sz="2400">
                <a:latin typeface="Times New Roman" pitchFamily="18" charset="0"/>
              </a:rPr>
              <a:t>Mit</a:t>
            </a:r>
          </a:p>
          <a:p>
            <a:r>
              <a:rPr lang="de-DE" sz="2400">
                <a:latin typeface="Times New Roman" pitchFamily="18" charset="0"/>
              </a:rPr>
              <a:t>(PersNr, Daten)</a:t>
            </a:r>
          </a:p>
          <a:p>
            <a:r>
              <a:rPr lang="de-DE" sz="2400">
                <a:latin typeface="Times New Roman" pitchFamily="18" charset="0"/>
              </a:rPr>
              <a:t>Einträgen</a:t>
            </a:r>
          </a:p>
        </p:txBody>
      </p:sp>
      <p:sp>
        <p:nvSpPr>
          <p:cNvPr id="173061" name="AutoShape 4"/>
          <p:cNvSpPr>
            <a:spLocks noChangeArrowheads="1"/>
          </p:cNvSpPr>
          <p:nvPr/>
        </p:nvSpPr>
        <p:spPr bwMode="auto">
          <a:xfrm>
            <a:off x="1714500" y="4686300"/>
            <a:ext cx="3086100" cy="457200"/>
          </a:xfrm>
          <a:prstGeom prst="wedgeRectCallout">
            <a:avLst>
              <a:gd name="adj1" fmla="val 8833"/>
              <a:gd name="adj2" fmla="val -339065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de-DE" sz="2400">
                <a:latin typeface="Times New Roman" pitchFamily="18" charset="0"/>
              </a:rPr>
              <a:t>Name, Alter, Gehalt ...</a:t>
            </a:r>
          </a:p>
        </p:txBody>
      </p:sp>
      <p:sp>
        <p:nvSpPr>
          <p:cNvPr id="173062" name="AutoShape 5"/>
          <p:cNvSpPr>
            <a:spLocks noChangeArrowheads="1"/>
          </p:cNvSpPr>
          <p:nvPr/>
        </p:nvSpPr>
        <p:spPr bwMode="auto">
          <a:xfrm>
            <a:off x="4857750" y="857250"/>
            <a:ext cx="3143250" cy="33147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>
                <a:latin typeface="Times New Roman" pitchFamily="18" charset="0"/>
              </a:rPr>
              <a:t>B-Baum</a:t>
            </a:r>
          </a:p>
          <a:p>
            <a:r>
              <a:rPr lang="de-DE" sz="2400">
                <a:latin typeface="Times New Roman" pitchFamily="18" charset="0"/>
              </a:rPr>
              <a:t>Mit</a:t>
            </a:r>
          </a:p>
          <a:p>
            <a:r>
              <a:rPr lang="de-DE" sz="2400">
                <a:latin typeface="Times New Roman" pitchFamily="18" charset="0"/>
              </a:rPr>
              <a:t>(Alter, ???)</a:t>
            </a:r>
          </a:p>
          <a:p>
            <a:r>
              <a:rPr lang="de-DE" sz="2400">
                <a:latin typeface="Times New Roman" pitchFamily="18" charset="0"/>
              </a:rPr>
              <a:t>Einträgen</a:t>
            </a:r>
          </a:p>
        </p:txBody>
      </p:sp>
      <p:sp>
        <p:nvSpPr>
          <p:cNvPr id="173063" name="AutoShape 6"/>
          <p:cNvSpPr>
            <a:spLocks noChangeArrowheads="1"/>
          </p:cNvSpPr>
          <p:nvPr/>
        </p:nvSpPr>
        <p:spPr bwMode="auto">
          <a:xfrm>
            <a:off x="6115050" y="4457700"/>
            <a:ext cx="1885950" cy="457200"/>
          </a:xfrm>
          <a:prstGeom prst="wedgeRectCallout">
            <a:avLst>
              <a:gd name="adj1" fmla="val -5745"/>
              <a:gd name="adj2" fmla="val -286199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de-DE" sz="2400">
                <a:latin typeface="Times New Roman" pitchFamily="18" charset="0"/>
              </a:rPr>
              <a:t>Alter, </a:t>
            </a:r>
            <a:r>
              <a:rPr lang="de-DE" sz="2400">
                <a:solidFill>
                  <a:srgbClr val="CC0099"/>
                </a:solidFill>
                <a:latin typeface="Times New Roman" pitchFamily="18" charset="0"/>
              </a:rPr>
              <a:t>PersNr</a:t>
            </a:r>
          </a:p>
        </p:txBody>
      </p:sp>
      <p:sp>
        <p:nvSpPr>
          <p:cNvPr id="173064" name="AutoShape 7"/>
          <p:cNvSpPr>
            <a:spLocks noChangeArrowheads="1"/>
          </p:cNvSpPr>
          <p:nvPr/>
        </p:nvSpPr>
        <p:spPr bwMode="auto">
          <a:xfrm>
            <a:off x="7120954" y="514350"/>
            <a:ext cx="2000250" cy="742950"/>
          </a:xfrm>
          <a:prstGeom prst="cloudCallout">
            <a:avLst>
              <a:gd name="adj1" fmla="val -82014"/>
              <a:gd name="adj2" fmla="val 2849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2400">
                <a:latin typeface="Times New Roman" pitchFamily="18" charset="0"/>
              </a:rPr>
              <a:t>Wer ist 20 ?</a:t>
            </a:r>
          </a:p>
        </p:txBody>
      </p:sp>
      <p:sp>
        <p:nvSpPr>
          <p:cNvPr id="173065" name="Freeform 8"/>
          <p:cNvSpPr>
            <a:spLocks/>
          </p:cNvSpPr>
          <p:nvPr/>
        </p:nvSpPr>
        <p:spPr bwMode="auto">
          <a:xfrm>
            <a:off x="5486400" y="914400"/>
            <a:ext cx="1057275" cy="3257550"/>
          </a:xfrm>
          <a:custGeom>
            <a:avLst/>
            <a:gdLst>
              <a:gd name="T0" fmla="*/ 2147483647 w 888"/>
              <a:gd name="T1" fmla="*/ 0 h 2736"/>
              <a:gd name="T2" fmla="*/ 2147483647 w 888"/>
              <a:gd name="T3" fmla="*/ 2147483647 h 2736"/>
              <a:gd name="T4" fmla="*/ 2147483647 w 888"/>
              <a:gd name="T5" fmla="*/ 2147483647 h 2736"/>
              <a:gd name="T6" fmla="*/ 2147483647 w 888"/>
              <a:gd name="T7" fmla="*/ 2147483647 h 2736"/>
              <a:gd name="T8" fmla="*/ 2147483647 w 888"/>
              <a:gd name="T9" fmla="*/ 2147483647 h 2736"/>
              <a:gd name="T10" fmla="*/ 2147483647 w 888"/>
              <a:gd name="T11" fmla="*/ 2147483647 h 2736"/>
              <a:gd name="T12" fmla="*/ 2147483647 w 888"/>
              <a:gd name="T13" fmla="*/ 2147483647 h 2736"/>
              <a:gd name="T14" fmla="*/ 2147483647 w 888"/>
              <a:gd name="T15" fmla="*/ 2147483647 h 2736"/>
              <a:gd name="T16" fmla="*/ 2147483647 w 888"/>
              <a:gd name="T17" fmla="*/ 2147483647 h 2736"/>
              <a:gd name="T18" fmla="*/ 0 w 888"/>
              <a:gd name="T19" fmla="*/ 2147483647 h 27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8"/>
              <a:gd name="T31" fmla="*/ 0 h 2736"/>
              <a:gd name="T32" fmla="*/ 888 w 888"/>
              <a:gd name="T33" fmla="*/ 2736 h 27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8" h="2736">
                <a:moveTo>
                  <a:pt x="816" y="0"/>
                </a:moveTo>
                <a:cubicBezTo>
                  <a:pt x="852" y="136"/>
                  <a:pt x="888" y="272"/>
                  <a:pt x="864" y="384"/>
                </a:cubicBezTo>
                <a:cubicBezTo>
                  <a:pt x="840" y="496"/>
                  <a:pt x="712" y="584"/>
                  <a:pt x="672" y="672"/>
                </a:cubicBezTo>
                <a:cubicBezTo>
                  <a:pt x="632" y="760"/>
                  <a:pt x="624" y="832"/>
                  <a:pt x="624" y="912"/>
                </a:cubicBezTo>
                <a:cubicBezTo>
                  <a:pt x="624" y="992"/>
                  <a:pt x="656" y="1096"/>
                  <a:pt x="672" y="1152"/>
                </a:cubicBezTo>
                <a:cubicBezTo>
                  <a:pt x="688" y="1208"/>
                  <a:pt x="752" y="1168"/>
                  <a:pt x="720" y="1248"/>
                </a:cubicBezTo>
                <a:cubicBezTo>
                  <a:pt x="688" y="1328"/>
                  <a:pt x="544" y="1536"/>
                  <a:pt x="480" y="1632"/>
                </a:cubicBezTo>
                <a:cubicBezTo>
                  <a:pt x="416" y="1728"/>
                  <a:pt x="360" y="1720"/>
                  <a:pt x="336" y="1824"/>
                </a:cubicBezTo>
                <a:cubicBezTo>
                  <a:pt x="312" y="1928"/>
                  <a:pt x="392" y="2104"/>
                  <a:pt x="336" y="2256"/>
                </a:cubicBezTo>
                <a:cubicBezTo>
                  <a:pt x="280" y="2408"/>
                  <a:pt x="140" y="2572"/>
                  <a:pt x="0" y="2736"/>
                </a:cubicBezTo>
              </a:path>
            </a:pathLst>
          </a:cu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3066" name="Rectangle 9"/>
          <p:cNvSpPr>
            <a:spLocks noChangeArrowheads="1"/>
          </p:cNvSpPr>
          <p:nvPr/>
        </p:nvSpPr>
        <p:spPr bwMode="auto">
          <a:xfrm>
            <a:off x="5200650" y="4171950"/>
            <a:ext cx="838200" cy="400050"/>
          </a:xfrm>
          <a:prstGeom prst="rect">
            <a:avLst/>
          </a:prstGeom>
          <a:noFill/>
          <a:ln w="762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20, 007</a:t>
            </a:r>
          </a:p>
        </p:txBody>
      </p:sp>
      <p:sp>
        <p:nvSpPr>
          <p:cNvPr id="173067" name="Freeform 10"/>
          <p:cNvSpPr>
            <a:spLocks/>
          </p:cNvSpPr>
          <p:nvPr/>
        </p:nvSpPr>
        <p:spPr bwMode="auto">
          <a:xfrm>
            <a:off x="1600200" y="495300"/>
            <a:ext cx="4095750" cy="4457700"/>
          </a:xfrm>
          <a:custGeom>
            <a:avLst/>
            <a:gdLst>
              <a:gd name="T0" fmla="*/ 2147483647 w 3440"/>
              <a:gd name="T1" fmla="*/ 2147483647 h 3744"/>
              <a:gd name="T2" fmla="*/ 2147483647 w 3440"/>
              <a:gd name="T3" fmla="*/ 2147483647 h 3744"/>
              <a:gd name="T4" fmla="*/ 2147483647 w 3440"/>
              <a:gd name="T5" fmla="*/ 2147483647 h 3744"/>
              <a:gd name="T6" fmla="*/ 2147483647 w 3440"/>
              <a:gd name="T7" fmla="*/ 2147483647 h 3744"/>
              <a:gd name="T8" fmla="*/ 2147483647 w 3440"/>
              <a:gd name="T9" fmla="*/ 2147483647 h 3744"/>
              <a:gd name="T10" fmla="*/ 2147483647 w 3440"/>
              <a:gd name="T11" fmla="*/ 2147483647 h 3744"/>
              <a:gd name="T12" fmla="*/ 2147483647 w 3440"/>
              <a:gd name="T13" fmla="*/ 2147483647 h 3744"/>
              <a:gd name="T14" fmla="*/ 2147483647 w 3440"/>
              <a:gd name="T15" fmla="*/ 2147483647 h 3744"/>
              <a:gd name="T16" fmla="*/ 2147483647 w 3440"/>
              <a:gd name="T17" fmla="*/ 2147483647 h 3744"/>
              <a:gd name="T18" fmla="*/ 2147483647 w 3440"/>
              <a:gd name="T19" fmla="*/ 2147483647 h 3744"/>
              <a:gd name="T20" fmla="*/ 2147483647 w 3440"/>
              <a:gd name="T21" fmla="*/ 2147483647 h 3744"/>
              <a:gd name="T22" fmla="*/ 2147483647 w 3440"/>
              <a:gd name="T23" fmla="*/ 2147483647 h 3744"/>
              <a:gd name="T24" fmla="*/ 2147483647 w 3440"/>
              <a:gd name="T25" fmla="*/ 2147483647 h 3744"/>
              <a:gd name="T26" fmla="*/ 0 w 3440"/>
              <a:gd name="T27" fmla="*/ 2147483647 h 37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40"/>
              <a:gd name="T43" fmla="*/ 0 h 3744"/>
              <a:gd name="T44" fmla="*/ 3440 w 3440"/>
              <a:gd name="T45" fmla="*/ 3744 h 37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40" h="3744">
                <a:moveTo>
                  <a:pt x="3408" y="3328"/>
                </a:moveTo>
                <a:cubicBezTo>
                  <a:pt x="3424" y="3424"/>
                  <a:pt x="3440" y="3520"/>
                  <a:pt x="3360" y="3568"/>
                </a:cubicBezTo>
                <a:cubicBezTo>
                  <a:pt x="3280" y="3616"/>
                  <a:pt x="3040" y="3744"/>
                  <a:pt x="2928" y="3616"/>
                </a:cubicBezTo>
                <a:cubicBezTo>
                  <a:pt x="2816" y="3488"/>
                  <a:pt x="2880" y="3288"/>
                  <a:pt x="2688" y="2800"/>
                </a:cubicBezTo>
                <a:cubicBezTo>
                  <a:pt x="2496" y="2312"/>
                  <a:pt x="2008" y="1144"/>
                  <a:pt x="1776" y="688"/>
                </a:cubicBezTo>
                <a:cubicBezTo>
                  <a:pt x="1544" y="232"/>
                  <a:pt x="1416" y="128"/>
                  <a:pt x="1296" y="64"/>
                </a:cubicBezTo>
                <a:cubicBezTo>
                  <a:pt x="1176" y="0"/>
                  <a:pt x="1104" y="160"/>
                  <a:pt x="1056" y="304"/>
                </a:cubicBezTo>
                <a:cubicBezTo>
                  <a:pt x="1008" y="448"/>
                  <a:pt x="976" y="776"/>
                  <a:pt x="1008" y="928"/>
                </a:cubicBezTo>
                <a:cubicBezTo>
                  <a:pt x="1040" y="1080"/>
                  <a:pt x="1256" y="1104"/>
                  <a:pt x="1248" y="1216"/>
                </a:cubicBezTo>
                <a:cubicBezTo>
                  <a:pt x="1240" y="1328"/>
                  <a:pt x="1088" y="1496"/>
                  <a:pt x="960" y="1600"/>
                </a:cubicBezTo>
                <a:cubicBezTo>
                  <a:pt x="832" y="1704"/>
                  <a:pt x="576" y="1728"/>
                  <a:pt x="480" y="1840"/>
                </a:cubicBezTo>
                <a:cubicBezTo>
                  <a:pt x="384" y="1952"/>
                  <a:pt x="440" y="2136"/>
                  <a:pt x="384" y="2272"/>
                </a:cubicBezTo>
                <a:cubicBezTo>
                  <a:pt x="328" y="2408"/>
                  <a:pt x="208" y="2520"/>
                  <a:pt x="144" y="2656"/>
                </a:cubicBezTo>
                <a:cubicBezTo>
                  <a:pt x="80" y="2792"/>
                  <a:pt x="40" y="2940"/>
                  <a:pt x="0" y="3088"/>
                </a:cubicBezTo>
              </a:path>
            </a:pathLst>
          </a:cu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3068" name="Rectangle 11"/>
          <p:cNvSpPr>
            <a:spLocks noChangeArrowheads="1"/>
          </p:cNvSpPr>
          <p:nvPr/>
        </p:nvSpPr>
        <p:spPr bwMode="auto">
          <a:xfrm>
            <a:off x="1257300" y="4171950"/>
            <a:ext cx="1485900" cy="400050"/>
          </a:xfrm>
          <a:prstGeom prst="rect">
            <a:avLst/>
          </a:prstGeom>
          <a:noFill/>
          <a:ln w="762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007,Bond,20,...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90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Eine andere Möglichkeit: </a:t>
            </a:r>
            <a:r>
              <a:rPr lang="de-DE" sz="2400" dirty="0" err="1"/>
              <a:t>Referenzierung</a:t>
            </a:r>
            <a:r>
              <a:rPr lang="de-DE" sz="2400" dirty="0"/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über </a:t>
            </a:r>
            <a:r>
              <a:rPr lang="de-DE" sz="2400" dirty="0"/>
              <a:t>Speicheradressen</a:t>
            </a:r>
          </a:p>
        </p:txBody>
      </p:sp>
      <p:sp>
        <p:nvSpPr>
          <p:cNvPr id="174084" name="AutoShape 3"/>
          <p:cNvSpPr>
            <a:spLocks noChangeArrowheads="1"/>
          </p:cNvSpPr>
          <p:nvPr/>
        </p:nvSpPr>
        <p:spPr bwMode="auto">
          <a:xfrm>
            <a:off x="2114550" y="971550"/>
            <a:ext cx="4914900" cy="3829050"/>
          </a:xfrm>
          <a:prstGeom prst="can">
            <a:avLst>
              <a:gd name="adj" fmla="val 11255"/>
            </a:avLst>
          </a:prstGeom>
          <a:noFill/>
          <a:ln w="762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085" name="AutoShape 4"/>
          <p:cNvSpPr>
            <a:spLocks noChangeArrowheads="1"/>
          </p:cNvSpPr>
          <p:nvPr/>
        </p:nvSpPr>
        <p:spPr bwMode="auto">
          <a:xfrm>
            <a:off x="2171700" y="1771650"/>
            <a:ext cx="2000250" cy="12573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>
                <a:latin typeface="Times New Roman" pitchFamily="18" charset="0"/>
              </a:rPr>
              <a:t>PersNr</a:t>
            </a:r>
          </a:p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74086" name="AutoShape 5"/>
          <p:cNvSpPr>
            <a:spLocks noChangeArrowheads="1"/>
          </p:cNvSpPr>
          <p:nvPr/>
        </p:nvSpPr>
        <p:spPr bwMode="auto">
          <a:xfrm>
            <a:off x="4743450" y="1714500"/>
            <a:ext cx="2000250" cy="12573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>
                <a:latin typeface="Times New Roman" pitchFamily="18" charset="0"/>
              </a:rPr>
              <a:t>Alter</a:t>
            </a:r>
          </a:p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74087" name="Rectangle 6"/>
          <p:cNvSpPr>
            <a:spLocks noChangeArrowheads="1"/>
          </p:cNvSpPr>
          <p:nvPr/>
        </p:nvSpPr>
        <p:spPr bwMode="auto">
          <a:xfrm>
            <a:off x="2457450" y="3028950"/>
            <a:ext cx="742950" cy="3429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>
                <a:latin typeface="Times New Roman" pitchFamily="18" charset="0"/>
              </a:rPr>
              <a:t>007,...</a:t>
            </a:r>
          </a:p>
        </p:txBody>
      </p:sp>
      <p:sp>
        <p:nvSpPr>
          <p:cNvPr id="174088" name="Rectangle 7"/>
          <p:cNvSpPr>
            <a:spLocks noChangeArrowheads="1"/>
          </p:cNvSpPr>
          <p:nvPr/>
        </p:nvSpPr>
        <p:spPr bwMode="auto">
          <a:xfrm>
            <a:off x="5086350" y="2971800"/>
            <a:ext cx="742950" cy="3429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>
                <a:latin typeface="Times New Roman" pitchFamily="18" charset="0"/>
              </a:rPr>
              <a:t>20,...</a:t>
            </a:r>
          </a:p>
        </p:txBody>
      </p:sp>
      <p:sp>
        <p:nvSpPr>
          <p:cNvPr id="174089" name="Rectangle 8"/>
          <p:cNvSpPr>
            <a:spLocks noChangeArrowheads="1"/>
          </p:cNvSpPr>
          <p:nvPr/>
        </p:nvSpPr>
        <p:spPr bwMode="auto">
          <a:xfrm>
            <a:off x="3429000" y="4171950"/>
            <a:ext cx="2686050" cy="40005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pitchFamily="18" charset="0"/>
              </a:rPr>
              <a:t>007, Bond, 20, ...</a:t>
            </a:r>
          </a:p>
        </p:txBody>
      </p:sp>
      <p:cxnSp>
        <p:nvCxnSpPr>
          <p:cNvPr id="174090" name="AutoShape 9"/>
          <p:cNvCxnSpPr>
            <a:cxnSpLocks noChangeShapeType="1"/>
            <a:stCxn id="174087" idx="3"/>
            <a:endCxn id="174089" idx="0"/>
          </p:cNvCxnSpPr>
          <p:nvPr/>
        </p:nvCxnSpPr>
        <p:spPr bwMode="auto">
          <a:xfrm>
            <a:off x="3214687" y="3200400"/>
            <a:ext cx="1557338" cy="957263"/>
          </a:xfrm>
          <a:prstGeom prst="curvedConnector2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091" name="AutoShape 10"/>
          <p:cNvCxnSpPr>
            <a:cxnSpLocks noChangeShapeType="1"/>
            <a:stCxn id="174088" idx="3"/>
            <a:endCxn id="174089" idx="0"/>
          </p:cNvCxnSpPr>
          <p:nvPr/>
        </p:nvCxnSpPr>
        <p:spPr bwMode="auto">
          <a:xfrm flipH="1">
            <a:off x="4772025" y="3143250"/>
            <a:ext cx="1071563" cy="1014413"/>
          </a:xfrm>
          <a:prstGeom prst="curvedConnector4">
            <a:avLst>
              <a:gd name="adj1" fmla="val -14667"/>
              <a:gd name="adj2" fmla="val 59153"/>
            </a:avLst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34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Realisierungstechnik für</a:t>
            </a:r>
            <a:br>
              <a:rPr lang="de-DE" smtClean="0"/>
            </a:br>
            <a:r>
              <a:rPr lang="de-DE" smtClean="0"/>
              <a:t>Hintergrundspeicher-Adressen</a:t>
            </a:r>
          </a:p>
        </p:txBody>
      </p:sp>
      <p:sp>
        <p:nvSpPr>
          <p:cNvPr id="175108" name="AutoShape 3"/>
          <p:cNvSpPr>
            <a:spLocks noChangeArrowheads="1"/>
          </p:cNvSpPr>
          <p:nvPr/>
        </p:nvSpPr>
        <p:spPr bwMode="auto">
          <a:xfrm>
            <a:off x="2000250" y="1371600"/>
            <a:ext cx="5372100" cy="2628900"/>
          </a:xfrm>
          <a:prstGeom prst="can">
            <a:avLst>
              <a:gd name="adj" fmla="val 18569"/>
            </a:avLst>
          </a:prstGeom>
          <a:solidFill>
            <a:srgbClr val="FFFFCC"/>
          </a:solidFill>
          <a:ln w="762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5109" name="Freeform 4"/>
          <p:cNvSpPr>
            <a:spLocks/>
          </p:cNvSpPr>
          <p:nvPr/>
        </p:nvSpPr>
        <p:spPr bwMode="auto">
          <a:xfrm>
            <a:off x="2000250" y="2286000"/>
            <a:ext cx="5372100" cy="257175"/>
          </a:xfrm>
          <a:custGeom>
            <a:avLst/>
            <a:gdLst>
              <a:gd name="T0" fmla="*/ 0 w 4512"/>
              <a:gd name="T1" fmla="*/ 2147483647 h 216"/>
              <a:gd name="T2" fmla="*/ 2147483647 w 4512"/>
              <a:gd name="T3" fmla="*/ 2147483647 h 216"/>
              <a:gd name="T4" fmla="*/ 2147483647 w 4512"/>
              <a:gd name="T5" fmla="*/ 2147483647 h 216"/>
              <a:gd name="T6" fmla="*/ 2147483647 w 4512"/>
              <a:gd name="T7" fmla="*/ 2147483647 h 216"/>
              <a:gd name="T8" fmla="*/ 2147483647 w 4512"/>
              <a:gd name="T9" fmla="*/ 0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12"/>
              <a:gd name="T16" fmla="*/ 0 h 216"/>
              <a:gd name="T17" fmla="*/ 4512 w 4512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12" h="216">
                <a:moveTo>
                  <a:pt x="0" y="48"/>
                </a:moveTo>
                <a:cubicBezTo>
                  <a:pt x="468" y="108"/>
                  <a:pt x="936" y="168"/>
                  <a:pt x="1344" y="192"/>
                </a:cubicBezTo>
                <a:cubicBezTo>
                  <a:pt x="1752" y="216"/>
                  <a:pt x="2032" y="200"/>
                  <a:pt x="2448" y="192"/>
                </a:cubicBezTo>
                <a:cubicBezTo>
                  <a:pt x="2864" y="184"/>
                  <a:pt x="3496" y="176"/>
                  <a:pt x="3840" y="144"/>
                </a:cubicBezTo>
                <a:cubicBezTo>
                  <a:pt x="4184" y="112"/>
                  <a:pt x="4348" y="56"/>
                  <a:pt x="4512" y="0"/>
                </a:cubicBezTo>
              </a:path>
            </a:pathLst>
          </a:custGeom>
          <a:noFill/>
          <a:ln w="762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110" name="Freeform 5"/>
          <p:cNvSpPr>
            <a:spLocks/>
          </p:cNvSpPr>
          <p:nvPr/>
        </p:nvSpPr>
        <p:spPr bwMode="auto">
          <a:xfrm>
            <a:off x="1943100" y="2971800"/>
            <a:ext cx="5372100" cy="228600"/>
          </a:xfrm>
          <a:custGeom>
            <a:avLst/>
            <a:gdLst>
              <a:gd name="T0" fmla="*/ 0 w 4512"/>
              <a:gd name="T1" fmla="*/ 0 h 192"/>
              <a:gd name="T2" fmla="*/ 2147483647 w 4512"/>
              <a:gd name="T3" fmla="*/ 2147483647 h 192"/>
              <a:gd name="T4" fmla="*/ 2147483647 w 4512"/>
              <a:gd name="T5" fmla="*/ 2147483647 h 192"/>
              <a:gd name="T6" fmla="*/ 2147483647 w 4512"/>
              <a:gd name="T7" fmla="*/ 2147483647 h 192"/>
              <a:gd name="T8" fmla="*/ 2147483647 w 451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12"/>
              <a:gd name="T16" fmla="*/ 0 h 192"/>
              <a:gd name="T17" fmla="*/ 4512 w 451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12" h="192">
                <a:moveTo>
                  <a:pt x="0" y="0"/>
                </a:moveTo>
                <a:cubicBezTo>
                  <a:pt x="360" y="56"/>
                  <a:pt x="720" y="112"/>
                  <a:pt x="1104" y="144"/>
                </a:cubicBezTo>
                <a:cubicBezTo>
                  <a:pt x="1488" y="176"/>
                  <a:pt x="1896" y="192"/>
                  <a:pt x="2304" y="192"/>
                </a:cubicBezTo>
                <a:cubicBezTo>
                  <a:pt x="2712" y="192"/>
                  <a:pt x="3184" y="176"/>
                  <a:pt x="3552" y="144"/>
                </a:cubicBezTo>
                <a:cubicBezTo>
                  <a:pt x="3920" y="112"/>
                  <a:pt x="4216" y="56"/>
                  <a:pt x="4512" y="0"/>
                </a:cubicBezTo>
              </a:path>
            </a:pathLst>
          </a:custGeom>
          <a:noFill/>
          <a:ln w="762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111" name="Line 6"/>
          <p:cNvSpPr>
            <a:spLocks noChangeShapeType="1"/>
          </p:cNvSpPr>
          <p:nvPr/>
        </p:nvSpPr>
        <p:spPr bwMode="auto">
          <a:xfrm>
            <a:off x="2971800" y="1828800"/>
            <a:ext cx="0" cy="211455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112" name="Line 7"/>
          <p:cNvSpPr>
            <a:spLocks noChangeShapeType="1"/>
          </p:cNvSpPr>
          <p:nvPr/>
        </p:nvSpPr>
        <p:spPr bwMode="auto">
          <a:xfrm>
            <a:off x="4057650" y="1885950"/>
            <a:ext cx="0" cy="211455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113" name="Line 8"/>
          <p:cNvSpPr>
            <a:spLocks noChangeShapeType="1"/>
          </p:cNvSpPr>
          <p:nvPr/>
        </p:nvSpPr>
        <p:spPr bwMode="auto">
          <a:xfrm>
            <a:off x="5314950" y="1885950"/>
            <a:ext cx="0" cy="217170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114" name="Line 9"/>
          <p:cNvSpPr>
            <a:spLocks noChangeShapeType="1"/>
          </p:cNvSpPr>
          <p:nvPr/>
        </p:nvSpPr>
        <p:spPr bwMode="auto">
          <a:xfrm>
            <a:off x="6515100" y="1828800"/>
            <a:ext cx="0" cy="217170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115" name="AutoShape 10"/>
          <p:cNvSpPr>
            <a:spLocks noChangeArrowheads="1"/>
          </p:cNvSpPr>
          <p:nvPr/>
        </p:nvSpPr>
        <p:spPr bwMode="auto">
          <a:xfrm>
            <a:off x="1828800" y="4286250"/>
            <a:ext cx="2361537" cy="685800"/>
          </a:xfrm>
          <a:prstGeom prst="wedgeRoundRectCallout">
            <a:avLst>
              <a:gd name="adj1" fmla="val 34338"/>
              <a:gd name="adj2" fmla="val -222222"/>
              <a:gd name="adj3" fmla="val 16667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400">
                <a:latin typeface="Times New Roman" pitchFamily="18" charset="0"/>
              </a:rPr>
              <a:t>Seiten / Blöcke </a:t>
            </a:r>
          </a:p>
          <a:p>
            <a:r>
              <a:rPr lang="de-DE" sz="2400">
                <a:latin typeface="Times New Roman" pitchFamily="18" charset="0"/>
              </a:rPr>
              <a:t>(ca 8 KB)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76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t="12968" r="27103" b="23682"/>
          <a:stretch>
            <a:fillRect/>
          </a:stretch>
        </p:blipFill>
        <p:spPr bwMode="auto">
          <a:xfrm>
            <a:off x="1547812" y="250032"/>
            <a:ext cx="5778104" cy="475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3383756" y="0"/>
            <a:ext cx="48065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olidFill>
                  <a:srgbClr val="FF6699"/>
                </a:solidFill>
              </a:rPr>
              <a:t>Adressierung von Tupeln auf dem Hintergrundspeicher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6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1" y="0"/>
            <a:ext cx="73152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3257550" y="108348"/>
            <a:ext cx="4743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Verschiebung innerhalb einer Seite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11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6" t="3125" r="14545"/>
          <a:stretch/>
        </p:blipFill>
        <p:spPr bwMode="auto">
          <a:xfrm>
            <a:off x="733598" y="0"/>
            <a:ext cx="5095702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3257550" y="108347"/>
            <a:ext cx="474345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Verschiebung von einer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Seite auf eine andere</a:t>
            </a:r>
          </a:p>
        </p:txBody>
      </p:sp>
      <p:sp>
        <p:nvSpPr>
          <p:cNvPr id="432132" name="AutoShape 4"/>
          <p:cNvSpPr>
            <a:spLocks/>
          </p:cNvSpPr>
          <p:nvPr/>
        </p:nvSpPr>
        <p:spPr bwMode="auto">
          <a:xfrm>
            <a:off x="5829300" y="2503747"/>
            <a:ext cx="1257300" cy="457200"/>
          </a:xfrm>
          <a:prstGeom prst="borderCallout1">
            <a:avLst>
              <a:gd name="adj1" fmla="val 18750"/>
              <a:gd name="adj2" fmla="val -4546"/>
              <a:gd name="adj3" fmla="val -23453"/>
              <a:gd name="adj4" fmla="val -220449"/>
            </a:avLst>
          </a:prstGeom>
          <a:noFill/>
          <a:ln w="762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</p:spPr>
        <p:txBody>
          <a:bodyPr anchor="ctr"/>
          <a:lstStyle/>
          <a:p>
            <a:r>
              <a:rPr lang="de-DE" sz="2400" dirty="0">
                <a:latin typeface="Times New Roman" pitchFamily="18" charset="0"/>
              </a:rPr>
              <a:t>Forward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6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2" grpId="0" animBg="1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6" t="3125" r="14545"/>
          <a:stretch/>
        </p:blipFill>
        <p:spPr bwMode="auto">
          <a:xfrm>
            <a:off x="733598" y="0"/>
            <a:ext cx="5095702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3257550" y="108347"/>
            <a:ext cx="474345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Verschiebung von einer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Seite auf eine andere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629275" y="3085175"/>
            <a:ext cx="2525510" cy="1657350"/>
          </a:xfrm>
          <a:prstGeom prst="wedgeRoundRectCallout">
            <a:avLst>
              <a:gd name="adj1" fmla="val -85628"/>
              <a:gd name="adj2" fmla="val -22562"/>
              <a:gd name="adj3" fmla="val 16667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1500" dirty="0">
                <a:latin typeface="Times New Roman" pitchFamily="18" charset="0"/>
              </a:rPr>
              <a:t>Bei der nächsten Verschiebung wird der „Forward“ auf Seite 4711 geändert</a:t>
            </a:r>
          </a:p>
          <a:p>
            <a:r>
              <a:rPr lang="de-DE" sz="1500" dirty="0">
                <a:latin typeface="Times New Roman" pitchFamily="18" charset="0"/>
              </a:rPr>
              <a:t>(kein Forward auf Seite 4812)</a:t>
            </a:r>
          </a:p>
        </p:txBody>
      </p:sp>
    </p:spTree>
    <p:extLst>
      <p:ext uri="{BB962C8B-B14F-4D97-AF65-F5344CB8AC3E}">
        <p14:creationId xmlns:p14="http://schemas.microsoft.com/office/powerpoint/2010/main" val="762398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RAID 1: Spiegelung (mirroring)</a:t>
            </a:r>
            <a:br>
              <a:rPr lang="de-DE" smtClean="0"/>
            </a:br>
            <a:endParaRPr lang="de-DE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28850"/>
            <a:ext cx="6858000" cy="2914650"/>
          </a:xfrm>
        </p:spPr>
        <p:txBody>
          <a:bodyPr/>
          <a:lstStyle/>
          <a:p>
            <a:r>
              <a:rPr lang="de-DE" smtClean="0"/>
              <a:t>Datensicherheit: durch Redundanz aller Daten (Engl. mirror)</a:t>
            </a:r>
          </a:p>
          <a:p>
            <a:r>
              <a:rPr lang="de-DE" smtClean="0"/>
              <a:t>Doppelter Speicherbedarf</a:t>
            </a:r>
          </a:p>
          <a:p>
            <a:r>
              <a:rPr lang="de-DE" smtClean="0"/>
              <a:t>Lastbalancierung beim Lesen: z.B. kann Block A von der linken oder der rechten Platte gelesen werden</a:t>
            </a:r>
          </a:p>
          <a:p>
            <a:r>
              <a:rPr lang="de-DE" smtClean="0"/>
              <a:t>Aber beim Schreiben müssen beide Kopien geschrieben werden</a:t>
            </a:r>
          </a:p>
          <a:p>
            <a:pPr lvl="1"/>
            <a:r>
              <a:rPr lang="de-DE" smtClean="0"/>
              <a:t>Kann aber parallel geschehen</a:t>
            </a:r>
          </a:p>
          <a:p>
            <a:pPr lvl="1"/>
            <a:r>
              <a:rPr lang="de-DE" smtClean="0"/>
              <a:t>Dauert also nicht doppelt so lange wie das Schreiben nur eines Blocks</a:t>
            </a:r>
          </a:p>
        </p:txBody>
      </p:sp>
      <p:sp>
        <p:nvSpPr>
          <p:cNvPr id="57349" name="AutoShape 4"/>
          <p:cNvSpPr>
            <a:spLocks noChangeArrowheads="1"/>
          </p:cNvSpPr>
          <p:nvPr/>
        </p:nvSpPr>
        <p:spPr bwMode="auto">
          <a:xfrm>
            <a:off x="2686050" y="457200"/>
            <a:ext cx="1428750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2857500" y="10858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</a:t>
            </a:r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2857500" y="15430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C</a:t>
            </a:r>
          </a:p>
        </p:txBody>
      </p:sp>
      <p:sp>
        <p:nvSpPr>
          <p:cNvPr id="57352" name="Rectangle 7"/>
          <p:cNvSpPr>
            <a:spLocks noChangeArrowheads="1"/>
          </p:cNvSpPr>
          <p:nvPr/>
        </p:nvSpPr>
        <p:spPr bwMode="auto">
          <a:xfrm>
            <a:off x="3429000" y="10858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</a:t>
            </a:r>
          </a:p>
        </p:txBody>
      </p:sp>
      <p:sp>
        <p:nvSpPr>
          <p:cNvPr id="57353" name="Rectangle 8"/>
          <p:cNvSpPr>
            <a:spLocks noChangeArrowheads="1"/>
          </p:cNvSpPr>
          <p:nvPr/>
        </p:nvSpPr>
        <p:spPr bwMode="auto">
          <a:xfrm>
            <a:off x="3429000" y="15430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</a:t>
            </a:r>
          </a:p>
        </p:txBody>
      </p:sp>
      <p:sp>
        <p:nvSpPr>
          <p:cNvPr id="57354" name="AutoShape 9"/>
          <p:cNvSpPr>
            <a:spLocks noChangeArrowheads="1"/>
          </p:cNvSpPr>
          <p:nvPr/>
        </p:nvSpPr>
        <p:spPr bwMode="auto">
          <a:xfrm>
            <a:off x="4229100" y="457200"/>
            <a:ext cx="1428750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355" name="Rectangle 10"/>
          <p:cNvSpPr>
            <a:spLocks noChangeArrowheads="1"/>
          </p:cNvSpPr>
          <p:nvPr/>
        </p:nvSpPr>
        <p:spPr bwMode="auto">
          <a:xfrm>
            <a:off x="4400550" y="10858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</a:t>
            </a:r>
          </a:p>
        </p:txBody>
      </p:sp>
      <p:sp>
        <p:nvSpPr>
          <p:cNvPr id="57356" name="Rectangle 11"/>
          <p:cNvSpPr>
            <a:spLocks noChangeArrowheads="1"/>
          </p:cNvSpPr>
          <p:nvPr/>
        </p:nvSpPr>
        <p:spPr bwMode="auto">
          <a:xfrm>
            <a:off x="4400550" y="15430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C</a:t>
            </a:r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4972050" y="10858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</a:t>
            </a:r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4972050" y="15430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06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„Statische“ Hashtabellen</a:t>
            </a:r>
          </a:p>
        </p:txBody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370" y="914400"/>
            <a:ext cx="7571630" cy="4114800"/>
          </a:xfrm>
        </p:spPr>
        <p:txBody>
          <a:bodyPr/>
          <a:lstStyle/>
          <a:p>
            <a:r>
              <a:rPr lang="de-DE" dirty="0" smtClean="0"/>
              <a:t>À priori Allokation des Speichers</a:t>
            </a:r>
          </a:p>
          <a:p>
            <a:r>
              <a:rPr lang="de-DE" dirty="0" smtClean="0"/>
              <a:t>Nachträgliche Vergrößerung der Hashtabelle ist „teuer“</a:t>
            </a:r>
          </a:p>
          <a:p>
            <a:pPr lvl="1"/>
            <a:r>
              <a:rPr lang="de-DE" dirty="0" smtClean="0"/>
              <a:t>Hashfunktion h(...) = ... </a:t>
            </a:r>
            <a:r>
              <a:rPr lang="de-DE" dirty="0" err="1" smtClean="0"/>
              <a:t>mod</a:t>
            </a:r>
            <a:r>
              <a:rPr lang="de-DE" dirty="0" smtClean="0"/>
              <a:t> N </a:t>
            </a:r>
          </a:p>
          <a:p>
            <a:pPr lvl="1"/>
            <a:r>
              <a:rPr lang="de-DE" dirty="0" err="1" smtClean="0"/>
              <a:t>Rehashing</a:t>
            </a:r>
            <a:r>
              <a:rPr lang="de-DE" dirty="0" smtClean="0"/>
              <a:t> der Einträge </a:t>
            </a:r>
          </a:p>
          <a:p>
            <a:pPr lvl="2"/>
            <a:r>
              <a:rPr lang="de-DE" dirty="0" smtClean="0"/>
              <a:t>h(...) = ... </a:t>
            </a:r>
            <a:r>
              <a:rPr lang="de-DE" dirty="0" err="1" smtClean="0"/>
              <a:t>mod</a:t>
            </a:r>
            <a:r>
              <a:rPr lang="de-DE" dirty="0" smtClean="0"/>
              <a:t> M</a:t>
            </a:r>
          </a:p>
          <a:p>
            <a:pPr lvl="1"/>
            <a:r>
              <a:rPr lang="de-DE" dirty="0" smtClean="0"/>
              <a:t>In Datenbankanwendungen viele </a:t>
            </a:r>
            <a:r>
              <a:rPr lang="de-DE" dirty="0" smtClean="0"/>
              <a:t>GB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Erweiterbares </a:t>
            </a:r>
            <a:r>
              <a:rPr lang="de-DE" dirty="0" err="1" smtClean="0"/>
              <a:t>Hashing</a:t>
            </a:r>
            <a:endParaRPr lang="de-DE" dirty="0" smtClean="0"/>
          </a:p>
          <a:p>
            <a:pPr lvl="1"/>
            <a:r>
              <a:rPr lang="de-DE" dirty="0" smtClean="0"/>
              <a:t>Zusätzliche </a:t>
            </a:r>
            <a:r>
              <a:rPr lang="de-DE" dirty="0" err="1" smtClean="0"/>
              <a:t>Indirektion</a:t>
            </a:r>
            <a:r>
              <a:rPr lang="de-DE" dirty="0" smtClean="0"/>
              <a:t> über ein Directory</a:t>
            </a:r>
          </a:p>
          <a:p>
            <a:pPr lvl="1"/>
            <a:r>
              <a:rPr lang="de-DE" dirty="0" smtClean="0"/>
              <a:t>Ein zusätzlicher Zugriff auf ein Directory, das den Zeiger (Verweis, </a:t>
            </a:r>
            <a:r>
              <a:rPr lang="de-DE" dirty="0" err="1" smtClean="0"/>
              <a:t>BlockNr</a:t>
            </a:r>
            <a:r>
              <a:rPr lang="de-DE" dirty="0" smtClean="0"/>
              <a:t>) des Hash-</a:t>
            </a:r>
            <a:r>
              <a:rPr lang="de-DE" dirty="0" err="1" smtClean="0"/>
              <a:t>Bucket</a:t>
            </a:r>
            <a:r>
              <a:rPr lang="de-DE" dirty="0" smtClean="0"/>
              <a:t> enthält</a:t>
            </a:r>
          </a:p>
          <a:p>
            <a:pPr lvl="1"/>
            <a:r>
              <a:rPr lang="de-DE" dirty="0" smtClean="0"/>
              <a:t>Dynamisches Wachsen (und Schrumpfen) ist möglich</a:t>
            </a:r>
          </a:p>
          <a:p>
            <a:pPr lvl="1"/>
            <a:r>
              <a:rPr lang="de-DE" dirty="0" smtClean="0"/>
              <a:t>Der Zugriff auf das Directory erfolgt über einen binären </a:t>
            </a:r>
            <a:r>
              <a:rPr lang="de-DE" dirty="0" err="1" smtClean="0"/>
              <a:t>Hashcode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11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5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r="7174"/>
          <a:stretch/>
        </p:blipFill>
        <p:spPr bwMode="auto">
          <a:xfrm>
            <a:off x="1463040" y="-357571"/>
            <a:ext cx="623382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Text Box 4"/>
          <p:cNvSpPr txBox="1">
            <a:spLocks noChangeArrowheads="1"/>
          </p:cNvSpPr>
          <p:nvPr/>
        </p:nvSpPr>
        <p:spPr bwMode="auto">
          <a:xfrm>
            <a:off x="4666919" y="78520"/>
            <a:ext cx="60598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700" b="1" dirty="0">
                <a:latin typeface="Tahoma" pitchFamily="34" charset="0"/>
              </a:rPr>
              <a:t>Statisches </a:t>
            </a:r>
            <a:r>
              <a:rPr lang="de-DE" sz="2700" b="1" dirty="0" err="1">
                <a:latin typeface="Tahoma" pitchFamily="34" charset="0"/>
              </a:rPr>
              <a:t>Hashing</a:t>
            </a:r>
            <a:endParaRPr lang="de-DE" sz="2700" b="1" dirty="0">
              <a:latin typeface="Tahoma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6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485900" y="55960"/>
          <a:ext cx="6343650" cy="517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VISIO" r:id="rId4" imgW="6269040" imgH="5109480" progId="Visio.Drawing.6">
                  <p:embed/>
                </p:oleObj>
              </mc:Choice>
              <mc:Fallback>
                <p:oleObj name="VISIO" r:id="rId4" imgW="6269040" imgH="5109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55960"/>
                        <a:ext cx="6343650" cy="5170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230587" y="183181"/>
            <a:ext cx="2798859" cy="561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 smtClean="0">
                <a:latin typeface="+mn-lt"/>
              </a:rPr>
              <a:t>Grundidee des erweiterbaren </a:t>
            </a:r>
            <a:r>
              <a:rPr lang="de-DE" sz="1600" dirty="0" err="1" smtClean="0">
                <a:latin typeface="+mn-lt"/>
              </a:rPr>
              <a:t>Hashings</a:t>
            </a:r>
            <a:endParaRPr lang="de-DE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23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Hashfunktion für erweiterbares Hashing</a:t>
            </a:r>
          </a:p>
        </p:txBody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59" y="914400"/>
            <a:ext cx="8372723" cy="405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h: Schlüsselmenge </a:t>
            </a:r>
            <a:r>
              <a:rPr lang="de-DE" dirty="0" smtClean="0">
                <a:latin typeface="Wingdings 2" pitchFamily="18" charset="2"/>
                <a:sym typeface="Symbol" pitchFamily="18" charset="2"/>
              </a:rPr>
              <a:t> </a:t>
            </a:r>
            <a:r>
              <a:rPr lang="de-DE" dirty="0" smtClean="0">
                <a:latin typeface="Arial" charset="0"/>
                <a:sym typeface="Symbol" pitchFamily="18" charset="2"/>
              </a:rPr>
              <a:t>{0,1</a:t>
            </a:r>
            <a:r>
              <a:rPr lang="de-DE" dirty="0" smtClean="0">
                <a:latin typeface="Arial" charset="0"/>
                <a:sym typeface="Symbol" pitchFamily="18" charset="2"/>
              </a:rPr>
              <a:t>}*</a:t>
            </a:r>
          </a:p>
          <a:p>
            <a:pPr>
              <a:lnSpc>
                <a:spcPct val="80000"/>
              </a:lnSpc>
            </a:pPr>
            <a:endParaRPr lang="de-DE" dirty="0" smtClean="0">
              <a:latin typeface="Arial" charset="0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de-DE" dirty="0" smtClean="0">
                <a:latin typeface="Arial" charset="0"/>
                <a:sym typeface="Symbol" pitchFamily="18" charset="2"/>
              </a:rPr>
              <a:t>Der Bitstring muss lang genug sein, um alle Objekte auf ihre 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Buckets</a:t>
            </a:r>
            <a:r>
              <a:rPr lang="de-DE" dirty="0" smtClean="0">
                <a:latin typeface="Arial" charset="0"/>
                <a:sym typeface="Symbol" pitchFamily="18" charset="2"/>
              </a:rPr>
              <a:t> abbilden zu </a:t>
            </a:r>
            <a:r>
              <a:rPr lang="de-DE" dirty="0" smtClean="0">
                <a:latin typeface="Arial" charset="0"/>
                <a:sym typeface="Symbol" pitchFamily="18" charset="2"/>
              </a:rPr>
              <a:t>können</a:t>
            </a:r>
          </a:p>
          <a:p>
            <a:pPr>
              <a:lnSpc>
                <a:spcPct val="80000"/>
              </a:lnSpc>
            </a:pPr>
            <a:endParaRPr lang="de-DE" dirty="0" smtClean="0">
              <a:latin typeface="Arial" charset="0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de-DE" dirty="0" smtClean="0">
                <a:latin typeface="Arial" charset="0"/>
                <a:sym typeface="Symbol" pitchFamily="18" charset="2"/>
              </a:rPr>
              <a:t>Anfangs wird nur ein (kurzer) Präfix des Hashwertes (Bitstrings) </a:t>
            </a:r>
            <a:r>
              <a:rPr lang="de-DE" dirty="0" smtClean="0">
                <a:latin typeface="Arial" charset="0"/>
                <a:sym typeface="Symbol" pitchFamily="18" charset="2"/>
              </a:rPr>
              <a:t>benötigt</a:t>
            </a:r>
          </a:p>
          <a:p>
            <a:pPr>
              <a:lnSpc>
                <a:spcPct val="80000"/>
              </a:lnSpc>
            </a:pPr>
            <a:endParaRPr lang="de-DE" dirty="0" smtClean="0">
              <a:latin typeface="Arial" charset="0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de-DE" dirty="0" smtClean="0">
                <a:latin typeface="Arial" charset="0"/>
                <a:sym typeface="Symbol" pitchFamily="18" charset="2"/>
              </a:rPr>
              <a:t>Wenn die Hashtabelle wächst wird aber sukzessive ein längerer Präfix </a:t>
            </a:r>
            <a:r>
              <a:rPr lang="de-DE" dirty="0" smtClean="0">
                <a:latin typeface="Arial" charset="0"/>
                <a:sym typeface="Symbol" pitchFamily="18" charset="2"/>
              </a:rPr>
              <a:t>benötigt</a:t>
            </a:r>
          </a:p>
          <a:p>
            <a:pPr>
              <a:lnSpc>
                <a:spcPct val="80000"/>
              </a:lnSpc>
            </a:pPr>
            <a:endParaRPr lang="de-DE" dirty="0" smtClean="0">
              <a:latin typeface="Arial" charset="0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de-DE" dirty="0" smtClean="0">
                <a:latin typeface="Arial" charset="0"/>
                <a:sym typeface="Symbol" pitchFamily="18" charset="2"/>
              </a:rPr>
              <a:t>Beispiel-Hashfunktion: gespiegelte binäre 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PersNr</a:t>
            </a:r>
            <a:r>
              <a:rPr lang="de-DE" dirty="0" smtClean="0">
                <a:latin typeface="Arial" charset="0"/>
                <a:sym typeface="Symbol" pitchFamily="18" charset="2"/>
              </a:rPr>
              <a:t> </a:t>
            </a:r>
            <a:r>
              <a:rPr lang="de-DE" dirty="0" smtClean="0"/>
              <a:t> </a:t>
            </a:r>
            <a:endParaRPr lang="de-DE" dirty="0" smtClean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 lvl="1">
              <a:lnSpc>
                <a:spcPct val="80000"/>
              </a:lnSpc>
            </a:pPr>
            <a:r>
              <a:rPr lang="de-DE" dirty="0" smtClean="0"/>
              <a:t>h(004) = 001000000...       (4=0..0100)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h(006) = 011000000...       (6=0..0110)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h(007) = 111000000...       (7 =0..0111)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h(013) = 101100000...       (13 =0..01101)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h(018) = 0100100000...     (18 =0..010010)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h(032) = 000001000...       (32 =0..0100000)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H(048) = 000011000...       (48 =0..0110000)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4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543050" y="102394"/>
          <a:ext cx="5829300" cy="5139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VISIO" r:id="rId4" imgW="5796360" imgH="5109480" progId="Visio.Drawing.6">
                  <p:embed/>
                </p:oleObj>
              </mc:Choice>
              <mc:Fallback>
                <p:oleObj name="VISIO" r:id="rId4" imgW="5796360" imgH="5109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02394"/>
                        <a:ext cx="5829300" cy="5139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629149" y="4057650"/>
            <a:ext cx="1533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7                 13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800350" y="4343400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dirty="0">
                <a:solidFill>
                  <a:schemeClr val="accent1"/>
                </a:solidFill>
                <a:latin typeface="Times New Roman" pitchFamily="18" charset="0"/>
              </a:rPr>
              <a:t>6                 18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086100" y="4686300"/>
            <a:ext cx="1657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32               48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2457450" y="4000500"/>
            <a:ext cx="40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4                 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857250" y="103585"/>
          <a:ext cx="7143750" cy="503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VISIO" r:id="rId4" imgW="7246080" imgH="5109480" progId="Visio.Drawing.6">
                  <p:embed/>
                </p:oleObj>
              </mc:Choice>
              <mc:Fallback>
                <p:oleObj name="VISIO" r:id="rId4" imgW="7246080" imgH="5109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03585"/>
                        <a:ext cx="7143750" cy="5039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514849" y="3943350"/>
            <a:ext cx="16474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7                 13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00350" y="4286250"/>
            <a:ext cx="1771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6                 18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3086100" y="4572000"/>
            <a:ext cx="1668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32               48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457450" y="4000500"/>
            <a:ext cx="40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4                 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509086"/>
              </p:ext>
            </p:extLst>
          </p:nvPr>
        </p:nvGraphicFramePr>
        <p:xfrm>
          <a:off x="1222731" y="0"/>
          <a:ext cx="6754415" cy="747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VISIO" r:id="rId4" imgW="7108560" imgH="8424000" progId="Visio.Drawing.6">
                  <p:embed/>
                </p:oleObj>
              </mc:Choice>
              <mc:Fallback>
                <p:oleObj name="VISIO" r:id="rId4" imgW="7108560" imgH="842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731" y="0"/>
                        <a:ext cx="6754415" cy="7474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971550" y="0"/>
          <a:ext cx="6694885" cy="574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VISIO" r:id="rId4" imgW="7032600" imgH="6748560" progId="Visio.Drawing.6">
                  <p:embed/>
                </p:oleObj>
              </mc:Choice>
              <mc:Fallback>
                <p:oleObj name="VISIO" r:id="rId4" imgW="7032600" imgH="674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0"/>
                        <a:ext cx="6694885" cy="574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5486399" y="3829050"/>
            <a:ext cx="15425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7                 13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228850" y="4114800"/>
            <a:ext cx="1771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6                 18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2514599" y="4400550"/>
            <a:ext cx="15644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32               48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943100" y="3829050"/>
            <a:ext cx="40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4                 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971550" y="0"/>
          <a:ext cx="6694885" cy="574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VISIO" r:id="rId4" imgW="7032600" imgH="6748560" progId="Visio.Drawing.6">
                  <p:embed/>
                </p:oleObj>
              </mc:Choice>
              <mc:Fallback>
                <p:oleObj name="VISIO" r:id="rId4" imgW="7032600" imgH="674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0"/>
                        <a:ext cx="6694885" cy="574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5486400" y="3829050"/>
            <a:ext cx="1558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7                 13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228850" y="4114800"/>
            <a:ext cx="1635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6                 18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2514599" y="4400550"/>
            <a:ext cx="19142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32               48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1943100" y="3829050"/>
            <a:ext cx="1579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4                12                   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6229350" y="914400"/>
            <a:ext cx="1653017" cy="96949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sz="2100">
                <a:latin typeface="Times New Roman" pitchFamily="18" charset="0"/>
              </a:rPr>
              <a:t>Einfügen: 12 </a:t>
            </a:r>
          </a:p>
          <a:p>
            <a:pPr algn="l">
              <a:buFontTx/>
              <a:buChar char="•"/>
            </a:pPr>
            <a:r>
              <a:rPr lang="de-DE" sz="1800">
                <a:latin typeface="Times New Roman" pitchFamily="18" charset="0"/>
              </a:rPr>
              <a:t>12=1100</a:t>
            </a:r>
          </a:p>
          <a:p>
            <a:pPr algn="l">
              <a:buFontTx/>
              <a:buChar char="•"/>
            </a:pPr>
            <a:r>
              <a:rPr lang="de-DE" sz="1800">
                <a:latin typeface="Times New Roman" pitchFamily="18" charset="0"/>
              </a:rPr>
              <a:t>h(12)=</a:t>
            </a:r>
            <a:r>
              <a:rPr lang="de-DE" sz="1800">
                <a:solidFill>
                  <a:srgbClr val="0000FF"/>
                </a:solidFill>
                <a:latin typeface="Times New Roman" pitchFamily="18" charset="0"/>
              </a:rPr>
              <a:t>001</a:t>
            </a:r>
            <a:r>
              <a:rPr lang="de-DE" sz="1800">
                <a:latin typeface="Times New Roman" pitchFamily="18" charset="0"/>
              </a:rPr>
              <a:t>10...</a:t>
            </a:r>
          </a:p>
        </p:txBody>
      </p:sp>
      <p:sp>
        <p:nvSpPr>
          <p:cNvPr id="14345" name="Freeform 8"/>
          <p:cNvSpPr>
            <a:spLocks/>
          </p:cNvSpPr>
          <p:nvPr/>
        </p:nvSpPr>
        <p:spPr bwMode="auto">
          <a:xfrm>
            <a:off x="5086350" y="1257300"/>
            <a:ext cx="2133600" cy="962025"/>
          </a:xfrm>
          <a:custGeom>
            <a:avLst/>
            <a:gdLst>
              <a:gd name="T0" fmla="*/ 2147483647 w 1792"/>
              <a:gd name="T1" fmla="*/ 2147483647 h 808"/>
              <a:gd name="T2" fmla="*/ 2147483647 w 1792"/>
              <a:gd name="T3" fmla="*/ 2147483647 h 808"/>
              <a:gd name="T4" fmla="*/ 2147483647 w 1792"/>
              <a:gd name="T5" fmla="*/ 2147483647 h 808"/>
              <a:gd name="T6" fmla="*/ 2147483647 w 1792"/>
              <a:gd name="T7" fmla="*/ 2147483647 h 808"/>
              <a:gd name="T8" fmla="*/ 2147483647 w 1792"/>
              <a:gd name="T9" fmla="*/ 2147483647 h 808"/>
              <a:gd name="T10" fmla="*/ 0 w 1792"/>
              <a:gd name="T11" fmla="*/ 0 h 8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2"/>
              <a:gd name="T19" fmla="*/ 0 h 808"/>
              <a:gd name="T20" fmla="*/ 1792 w 1792"/>
              <a:gd name="T21" fmla="*/ 808 h 8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2" h="808">
                <a:moveTo>
                  <a:pt x="1776" y="480"/>
                </a:moveTo>
                <a:cubicBezTo>
                  <a:pt x="1784" y="576"/>
                  <a:pt x="1792" y="672"/>
                  <a:pt x="1728" y="720"/>
                </a:cubicBezTo>
                <a:cubicBezTo>
                  <a:pt x="1664" y="768"/>
                  <a:pt x="1552" y="808"/>
                  <a:pt x="1392" y="768"/>
                </a:cubicBezTo>
                <a:cubicBezTo>
                  <a:pt x="1232" y="728"/>
                  <a:pt x="936" y="592"/>
                  <a:pt x="768" y="480"/>
                </a:cubicBezTo>
                <a:cubicBezTo>
                  <a:pt x="600" y="368"/>
                  <a:pt x="512" y="176"/>
                  <a:pt x="384" y="96"/>
                </a:cubicBezTo>
                <a:cubicBezTo>
                  <a:pt x="256" y="16"/>
                  <a:pt x="128" y="8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46" name="Freeform 9"/>
          <p:cNvSpPr>
            <a:spLocks/>
          </p:cNvSpPr>
          <p:nvPr/>
        </p:nvSpPr>
        <p:spPr bwMode="auto">
          <a:xfrm>
            <a:off x="2571750" y="1133475"/>
            <a:ext cx="1657350" cy="2695575"/>
          </a:xfrm>
          <a:custGeom>
            <a:avLst/>
            <a:gdLst>
              <a:gd name="T0" fmla="*/ 2147483647 w 1392"/>
              <a:gd name="T1" fmla="*/ 2147483647 h 2264"/>
              <a:gd name="T2" fmla="*/ 2147483647 w 1392"/>
              <a:gd name="T3" fmla="*/ 2147483647 h 2264"/>
              <a:gd name="T4" fmla="*/ 2147483647 w 1392"/>
              <a:gd name="T5" fmla="*/ 2147483647 h 2264"/>
              <a:gd name="T6" fmla="*/ 2147483647 w 1392"/>
              <a:gd name="T7" fmla="*/ 2147483647 h 2264"/>
              <a:gd name="T8" fmla="*/ 2147483647 w 1392"/>
              <a:gd name="T9" fmla="*/ 2147483647 h 2264"/>
              <a:gd name="T10" fmla="*/ 0 w 1392"/>
              <a:gd name="T11" fmla="*/ 2147483647 h 2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92"/>
              <a:gd name="T19" fmla="*/ 0 h 2264"/>
              <a:gd name="T20" fmla="*/ 1392 w 1392"/>
              <a:gd name="T21" fmla="*/ 2264 h 2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92" h="2264">
                <a:moveTo>
                  <a:pt x="1392" y="8"/>
                </a:moveTo>
                <a:cubicBezTo>
                  <a:pt x="1224" y="4"/>
                  <a:pt x="1056" y="0"/>
                  <a:pt x="912" y="104"/>
                </a:cubicBezTo>
                <a:cubicBezTo>
                  <a:pt x="768" y="208"/>
                  <a:pt x="648" y="416"/>
                  <a:pt x="528" y="632"/>
                </a:cubicBezTo>
                <a:cubicBezTo>
                  <a:pt x="408" y="848"/>
                  <a:pt x="272" y="1168"/>
                  <a:pt x="192" y="1400"/>
                </a:cubicBezTo>
                <a:cubicBezTo>
                  <a:pt x="112" y="1632"/>
                  <a:pt x="80" y="1880"/>
                  <a:pt x="48" y="2024"/>
                </a:cubicBezTo>
                <a:cubicBezTo>
                  <a:pt x="16" y="2168"/>
                  <a:pt x="8" y="2216"/>
                  <a:pt x="0" y="226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2400300"/>
            <a:ext cx="6858000" cy="2743200"/>
          </a:xfrm>
        </p:spPr>
        <p:txBody>
          <a:bodyPr/>
          <a:lstStyle/>
          <a:p>
            <a:r>
              <a:rPr lang="de-DE" smtClean="0"/>
              <a:t>Kombiniert RAID 0 und RAID 1</a:t>
            </a:r>
          </a:p>
          <a:p>
            <a:r>
              <a:rPr lang="de-DE" smtClean="0"/>
              <a:t>Immer noch doppelter Speicherbedarf</a:t>
            </a:r>
          </a:p>
          <a:p>
            <a:r>
              <a:rPr lang="de-DE" smtClean="0"/>
              <a:t>Zusätzlich zu RAID 1 erzielt man hierbei auch eine höhere Bandbreite beim Lesen der gesamten Datei ABCD....</a:t>
            </a:r>
          </a:p>
          <a:p>
            <a:r>
              <a:rPr lang="de-DE" smtClean="0"/>
              <a:t>Wird manchmal auch als RAID 10 bezeichnet</a:t>
            </a: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1143000" y="171450"/>
            <a:ext cx="6858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/>
            <a:r>
              <a:rPr kumimoji="1" lang="de-DE" sz="2700">
                <a:solidFill>
                  <a:schemeClr val="tx2"/>
                </a:solidFill>
                <a:latin typeface="Arial Black" pitchFamily="34" charset="0"/>
              </a:rPr>
              <a:t>RAID 0+1: Striping und Spiegelung</a:t>
            </a:r>
          </a:p>
        </p:txBody>
      </p:sp>
      <p:sp>
        <p:nvSpPr>
          <p:cNvPr id="58373" name="AutoShape 4"/>
          <p:cNvSpPr>
            <a:spLocks noChangeArrowheads="1"/>
          </p:cNvSpPr>
          <p:nvPr/>
        </p:nvSpPr>
        <p:spPr bwMode="auto">
          <a:xfrm>
            <a:off x="1257300" y="514350"/>
            <a:ext cx="1428750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1428750" y="114300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</a:t>
            </a:r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1428750" y="160020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C</a:t>
            </a:r>
          </a:p>
        </p:txBody>
      </p:sp>
      <p:sp>
        <p:nvSpPr>
          <p:cNvPr id="58376" name="AutoShape 7"/>
          <p:cNvSpPr>
            <a:spLocks noChangeArrowheads="1"/>
          </p:cNvSpPr>
          <p:nvPr/>
        </p:nvSpPr>
        <p:spPr bwMode="auto">
          <a:xfrm>
            <a:off x="2800350" y="514350"/>
            <a:ext cx="1428750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377" name="Rectangle 8"/>
          <p:cNvSpPr>
            <a:spLocks noChangeArrowheads="1"/>
          </p:cNvSpPr>
          <p:nvPr/>
        </p:nvSpPr>
        <p:spPr bwMode="auto">
          <a:xfrm>
            <a:off x="2971800" y="114300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</a:t>
            </a:r>
          </a:p>
        </p:txBody>
      </p:sp>
      <p:sp>
        <p:nvSpPr>
          <p:cNvPr id="58378" name="Rectangle 9"/>
          <p:cNvSpPr>
            <a:spLocks noChangeArrowheads="1"/>
          </p:cNvSpPr>
          <p:nvPr/>
        </p:nvSpPr>
        <p:spPr bwMode="auto">
          <a:xfrm>
            <a:off x="2971800" y="160020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C</a:t>
            </a:r>
          </a:p>
        </p:txBody>
      </p:sp>
      <p:sp>
        <p:nvSpPr>
          <p:cNvPr id="58379" name="AutoShape 10"/>
          <p:cNvSpPr>
            <a:spLocks noChangeArrowheads="1"/>
          </p:cNvSpPr>
          <p:nvPr/>
        </p:nvSpPr>
        <p:spPr bwMode="auto">
          <a:xfrm>
            <a:off x="4343400" y="457200"/>
            <a:ext cx="1428750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5086350" y="10858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</a:t>
            </a:r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5086350" y="15430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</a:t>
            </a:r>
          </a:p>
        </p:txBody>
      </p:sp>
      <p:sp>
        <p:nvSpPr>
          <p:cNvPr id="58382" name="AutoShape 13"/>
          <p:cNvSpPr>
            <a:spLocks noChangeArrowheads="1"/>
          </p:cNvSpPr>
          <p:nvPr/>
        </p:nvSpPr>
        <p:spPr bwMode="auto">
          <a:xfrm>
            <a:off x="5886450" y="457200"/>
            <a:ext cx="1428750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383" name="Rectangle 14"/>
          <p:cNvSpPr>
            <a:spLocks noChangeArrowheads="1"/>
          </p:cNvSpPr>
          <p:nvPr/>
        </p:nvSpPr>
        <p:spPr bwMode="auto">
          <a:xfrm>
            <a:off x="6629400" y="10858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</a:t>
            </a:r>
          </a:p>
        </p:txBody>
      </p:sp>
      <p:sp>
        <p:nvSpPr>
          <p:cNvPr id="58384" name="Rectangle 15"/>
          <p:cNvSpPr>
            <a:spLocks noChangeArrowheads="1"/>
          </p:cNvSpPr>
          <p:nvPr/>
        </p:nvSpPr>
        <p:spPr bwMode="auto">
          <a:xfrm>
            <a:off x="6629400" y="1543050"/>
            <a:ext cx="51435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4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71550" y="0"/>
          <a:ext cx="6694885" cy="574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VISIO" r:id="rId4" imgW="7032600" imgH="6748560" progId="Visio.Drawing.6">
                  <p:embed/>
                </p:oleObj>
              </mc:Choice>
              <mc:Fallback>
                <p:oleObj name="VISIO" r:id="rId4" imgW="7032600" imgH="674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0"/>
                        <a:ext cx="6694885" cy="574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486400" y="3829050"/>
            <a:ext cx="1574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7                 13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228849" y="4114800"/>
            <a:ext cx="1603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6                 18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514600" y="4400550"/>
            <a:ext cx="1603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dirty="0">
                <a:solidFill>
                  <a:schemeClr val="accent1"/>
                </a:solidFill>
                <a:latin typeface="Times New Roman" pitchFamily="18" charset="0"/>
              </a:rPr>
              <a:t>32               48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943099" y="3829050"/>
            <a:ext cx="1608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4                12                   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6229350" y="914400"/>
            <a:ext cx="1760418" cy="96949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sz="2100">
                <a:latin typeface="Times New Roman" pitchFamily="18" charset="0"/>
              </a:rPr>
              <a:t>Einfügen: 20 </a:t>
            </a:r>
          </a:p>
          <a:p>
            <a:pPr algn="l">
              <a:buFontTx/>
              <a:buChar char="•"/>
            </a:pPr>
            <a:r>
              <a:rPr lang="de-DE" sz="1800">
                <a:latin typeface="Times New Roman" pitchFamily="18" charset="0"/>
              </a:rPr>
              <a:t>20=10100</a:t>
            </a:r>
          </a:p>
          <a:p>
            <a:pPr algn="l">
              <a:buFontTx/>
              <a:buChar char="•"/>
            </a:pPr>
            <a:r>
              <a:rPr lang="de-DE" sz="1800">
                <a:latin typeface="Times New Roman" pitchFamily="18" charset="0"/>
              </a:rPr>
              <a:t>h(20)=</a:t>
            </a:r>
            <a:r>
              <a:rPr lang="de-DE" sz="1800">
                <a:solidFill>
                  <a:srgbClr val="0000FF"/>
                </a:solidFill>
                <a:latin typeface="Times New Roman" pitchFamily="18" charset="0"/>
              </a:rPr>
              <a:t>001</a:t>
            </a:r>
            <a:r>
              <a:rPr lang="de-DE" sz="1800">
                <a:latin typeface="Times New Roman" pitchFamily="18" charset="0"/>
              </a:rPr>
              <a:t>010...</a:t>
            </a:r>
          </a:p>
        </p:txBody>
      </p:sp>
      <p:sp>
        <p:nvSpPr>
          <p:cNvPr id="15369" name="Freeform 8"/>
          <p:cNvSpPr>
            <a:spLocks/>
          </p:cNvSpPr>
          <p:nvPr/>
        </p:nvSpPr>
        <p:spPr bwMode="auto">
          <a:xfrm>
            <a:off x="5086350" y="1257300"/>
            <a:ext cx="2133600" cy="962025"/>
          </a:xfrm>
          <a:custGeom>
            <a:avLst/>
            <a:gdLst>
              <a:gd name="T0" fmla="*/ 2147483647 w 1792"/>
              <a:gd name="T1" fmla="*/ 2147483647 h 808"/>
              <a:gd name="T2" fmla="*/ 2147483647 w 1792"/>
              <a:gd name="T3" fmla="*/ 2147483647 h 808"/>
              <a:gd name="T4" fmla="*/ 2147483647 w 1792"/>
              <a:gd name="T5" fmla="*/ 2147483647 h 808"/>
              <a:gd name="T6" fmla="*/ 2147483647 w 1792"/>
              <a:gd name="T7" fmla="*/ 2147483647 h 808"/>
              <a:gd name="T8" fmla="*/ 2147483647 w 1792"/>
              <a:gd name="T9" fmla="*/ 2147483647 h 808"/>
              <a:gd name="T10" fmla="*/ 0 w 1792"/>
              <a:gd name="T11" fmla="*/ 0 h 8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2"/>
              <a:gd name="T19" fmla="*/ 0 h 808"/>
              <a:gd name="T20" fmla="*/ 1792 w 1792"/>
              <a:gd name="T21" fmla="*/ 808 h 8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2" h="808">
                <a:moveTo>
                  <a:pt x="1776" y="480"/>
                </a:moveTo>
                <a:cubicBezTo>
                  <a:pt x="1784" y="576"/>
                  <a:pt x="1792" y="672"/>
                  <a:pt x="1728" y="720"/>
                </a:cubicBezTo>
                <a:cubicBezTo>
                  <a:pt x="1664" y="768"/>
                  <a:pt x="1552" y="808"/>
                  <a:pt x="1392" y="768"/>
                </a:cubicBezTo>
                <a:cubicBezTo>
                  <a:pt x="1232" y="728"/>
                  <a:pt x="936" y="592"/>
                  <a:pt x="768" y="480"/>
                </a:cubicBezTo>
                <a:cubicBezTo>
                  <a:pt x="600" y="368"/>
                  <a:pt x="512" y="176"/>
                  <a:pt x="384" y="96"/>
                </a:cubicBezTo>
                <a:cubicBezTo>
                  <a:pt x="256" y="16"/>
                  <a:pt x="128" y="8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70" name="Freeform 9"/>
          <p:cNvSpPr>
            <a:spLocks/>
          </p:cNvSpPr>
          <p:nvPr/>
        </p:nvSpPr>
        <p:spPr bwMode="auto">
          <a:xfrm>
            <a:off x="2571750" y="1133475"/>
            <a:ext cx="1657350" cy="2695575"/>
          </a:xfrm>
          <a:custGeom>
            <a:avLst/>
            <a:gdLst>
              <a:gd name="T0" fmla="*/ 2147483647 w 1392"/>
              <a:gd name="T1" fmla="*/ 2147483647 h 2264"/>
              <a:gd name="T2" fmla="*/ 2147483647 w 1392"/>
              <a:gd name="T3" fmla="*/ 2147483647 h 2264"/>
              <a:gd name="T4" fmla="*/ 2147483647 w 1392"/>
              <a:gd name="T5" fmla="*/ 2147483647 h 2264"/>
              <a:gd name="T6" fmla="*/ 2147483647 w 1392"/>
              <a:gd name="T7" fmla="*/ 2147483647 h 2264"/>
              <a:gd name="T8" fmla="*/ 2147483647 w 1392"/>
              <a:gd name="T9" fmla="*/ 2147483647 h 2264"/>
              <a:gd name="T10" fmla="*/ 0 w 1392"/>
              <a:gd name="T11" fmla="*/ 2147483647 h 2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92"/>
              <a:gd name="T19" fmla="*/ 0 h 2264"/>
              <a:gd name="T20" fmla="*/ 1392 w 1392"/>
              <a:gd name="T21" fmla="*/ 2264 h 2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92" h="2264">
                <a:moveTo>
                  <a:pt x="1392" y="8"/>
                </a:moveTo>
                <a:cubicBezTo>
                  <a:pt x="1224" y="4"/>
                  <a:pt x="1056" y="0"/>
                  <a:pt x="912" y="104"/>
                </a:cubicBezTo>
                <a:cubicBezTo>
                  <a:pt x="768" y="208"/>
                  <a:pt x="648" y="416"/>
                  <a:pt x="528" y="632"/>
                </a:cubicBezTo>
                <a:cubicBezTo>
                  <a:pt x="408" y="848"/>
                  <a:pt x="272" y="1168"/>
                  <a:pt x="192" y="1400"/>
                </a:cubicBezTo>
                <a:cubicBezTo>
                  <a:pt x="112" y="1632"/>
                  <a:pt x="80" y="1880"/>
                  <a:pt x="48" y="2024"/>
                </a:cubicBezTo>
                <a:cubicBezTo>
                  <a:pt x="16" y="2168"/>
                  <a:pt x="8" y="2216"/>
                  <a:pt x="0" y="226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287527" y="4475381"/>
            <a:ext cx="1778110" cy="571500"/>
          </a:xfrm>
          <a:prstGeom prst="wedgeEllipseCallout">
            <a:avLst>
              <a:gd name="adj1" fmla="val 38564"/>
              <a:gd name="adj2" fmla="val -117538"/>
            </a:avLst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Overflow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543050" y="-123825"/>
          <a:ext cx="6115050" cy="534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VISIO" r:id="rId4" imgW="7140600" imgH="6237360" progId="Visio.Drawing.6">
                  <p:embed/>
                </p:oleObj>
              </mc:Choice>
              <mc:Fallback>
                <p:oleObj name="VISIO" r:id="rId4" imgW="7140600" imgH="6237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-123825"/>
                        <a:ext cx="6115050" cy="5342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143000" y="1200151"/>
            <a:ext cx="200025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imes New Roman" pitchFamily="18" charset="0"/>
              </a:rPr>
              <a:t>h(12)=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0011</a:t>
            </a:r>
            <a:r>
              <a:rPr lang="de-DE">
                <a:latin typeface="Times New Roman" pitchFamily="18" charset="0"/>
              </a:rPr>
              <a:t>00..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imes New Roman" pitchFamily="18" charset="0"/>
              </a:rPr>
              <a:t>h(4) =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0010</a:t>
            </a:r>
            <a:r>
              <a:rPr lang="de-DE">
                <a:latin typeface="Times New Roman" pitchFamily="18" charset="0"/>
              </a:rPr>
              <a:t>0..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imes New Roman" pitchFamily="18" charset="0"/>
              </a:rPr>
              <a:t>h(20)=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0010</a:t>
            </a:r>
            <a:r>
              <a:rPr lang="de-DE">
                <a:latin typeface="Times New Roman" pitchFamily="18" charset="0"/>
              </a:rPr>
              <a:t>100..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543050" y="-123825"/>
          <a:ext cx="6115050" cy="534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VISIO" r:id="rId4" imgW="7140600" imgH="6237360" progId="Visio.Drawing.6">
                  <p:embed/>
                </p:oleObj>
              </mc:Choice>
              <mc:Fallback>
                <p:oleObj name="VISIO" r:id="rId4" imgW="7140600" imgH="6237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-123825"/>
                        <a:ext cx="6115050" cy="5342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143000" y="1200151"/>
            <a:ext cx="200025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imes New Roman" pitchFamily="18" charset="0"/>
              </a:rPr>
              <a:t>h(12)=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0011</a:t>
            </a:r>
            <a:r>
              <a:rPr lang="de-DE">
                <a:latin typeface="Times New Roman" pitchFamily="18" charset="0"/>
              </a:rPr>
              <a:t>00..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imes New Roman" pitchFamily="18" charset="0"/>
              </a:rPr>
              <a:t>h(4) =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0010</a:t>
            </a:r>
            <a:r>
              <a:rPr lang="de-DE">
                <a:latin typeface="Times New Roman" pitchFamily="18" charset="0"/>
              </a:rPr>
              <a:t>0..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imes New Roman" pitchFamily="18" charset="0"/>
              </a:rPr>
              <a:t>h(20)=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0010</a:t>
            </a:r>
            <a:r>
              <a:rPr lang="de-DE">
                <a:latin typeface="Times New Roman" pitchFamily="18" charset="0"/>
              </a:rPr>
              <a:t>100..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457449" y="3829050"/>
            <a:ext cx="1550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solidFill>
                  <a:schemeClr val="accent1"/>
                </a:solidFill>
                <a:latin typeface="Times New Roman" pitchFamily="18" charset="0"/>
              </a:rPr>
              <a:t>4                20                   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5943600" y="411480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 dirty="0">
                <a:solidFill>
                  <a:schemeClr val="accent1"/>
                </a:solidFill>
                <a:latin typeface="Times New Roman" pitchFamily="18" charset="0"/>
              </a:rPr>
              <a:t>12                               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469842"/>
              </p:ext>
            </p:extLst>
          </p:nvPr>
        </p:nvGraphicFramePr>
        <p:xfrm>
          <a:off x="1028700" y="-108347"/>
          <a:ext cx="6743700" cy="557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VISIO" r:id="rId4" imgW="7572600" imgH="6342120" progId="Visio.Drawing.6">
                  <p:embed/>
                </p:oleObj>
              </mc:Choice>
              <mc:Fallback>
                <p:oleObj name="VISIO" r:id="rId4" imgW="7572600" imgH="6342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-108347"/>
                        <a:ext cx="6743700" cy="5578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11677" r="6739" b="8383"/>
          <a:stretch/>
        </p:blipFill>
        <p:spPr bwMode="auto">
          <a:xfrm>
            <a:off x="1534602" y="469126"/>
            <a:ext cx="6202017" cy="438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0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11821" r="7392" b="8384"/>
          <a:stretch/>
        </p:blipFill>
        <p:spPr bwMode="auto">
          <a:xfrm>
            <a:off x="1494845" y="477078"/>
            <a:ext cx="6194066" cy="437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82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470" y="821531"/>
            <a:ext cx="7410938" cy="4067175"/>
          </a:xfrm>
          <a:noFill/>
        </p:spPr>
        <p:txBody>
          <a:bodyPr lIns="67866" tIns="33338" rIns="67866" bIns="33338"/>
          <a:lstStyle/>
          <a:p>
            <a:r>
              <a:rPr lang="de-DE" dirty="0" smtClean="0"/>
              <a:t>Wertbasierter Zugriff auf der Grundlage mehrerer Attribute, dies einzeln oder in beliebigen Kombinationen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Typische Anforderungen aus CAD, VLSI-Entwurf, Kartographie</a:t>
            </a:r>
            <a:r>
              <a:rPr lang="de-DE" dirty="0" smtClean="0"/>
              <a:t>,...</a:t>
            </a:r>
          </a:p>
          <a:p>
            <a:endParaRPr lang="de-DE" dirty="0" smtClean="0"/>
          </a:p>
          <a:p>
            <a:r>
              <a:rPr lang="de-DE" dirty="0" smtClean="0"/>
              <a:t>Anfragen decken den Bereich ab zwischen</a:t>
            </a:r>
          </a:p>
          <a:p>
            <a:pPr lvl="1"/>
            <a:r>
              <a:rPr lang="de-DE" dirty="0" smtClean="0"/>
              <a:t>mehrdimensionalem Punktzugriff (EMQ) und</a:t>
            </a:r>
          </a:p>
          <a:p>
            <a:pPr lvl="1"/>
            <a:r>
              <a:rPr lang="de-DE" dirty="0" smtClean="0"/>
              <a:t>mehrdimensionalen Bereichsanfragen (RQ</a:t>
            </a:r>
            <a:r>
              <a:rPr lang="de-DE" dirty="0" smtClean="0"/>
              <a:t>)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Lösung mit eindimensionalen Indexen  </a:t>
            </a:r>
          </a:p>
          <a:p>
            <a:pPr lvl="1"/>
            <a:r>
              <a:rPr lang="de-DE" dirty="0" smtClean="0"/>
              <a:t>erfordert konjunktive Zerlegung der Anfrage in </a:t>
            </a:r>
            <a:r>
              <a:rPr lang="de-DE" dirty="0" err="1" smtClean="0"/>
              <a:t>Einattributanfragen</a:t>
            </a:r>
            <a:r>
              <a:rPr lang="de-DE" dirty="0" smtClean="0"/>
              <a:t> und Schnittmengenbildung</a:t>
            </a:r>
          </a:p>
          <a:p>
            <a:pPr lvl="1"/>
            <a:r>
              <a:rPr lang="de-DE" dirty="0" smtClean="0"/>
              <a:t>bedingt hohe </a:t>
            </a:r>
            <a:r>
              <a:rPr lang="de-DE" dirty="0" smtClean="0"/>
              <a:t>Speicherredundanz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Problemstellung:</a:t>
            </a:r>
          </a:p>
          <a:p>
            <a:pPr lvl="1"/>
            <a:r>
              <a:rPr lang="de-DE" dirty="0" smtClean="0"/>
              <a:t>Mehrdimensionale Nachbarschaftsverhältnisse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title"/>
          </p:nvPr>
        </p:nvSpPr>
        <p:spPr>
          <a:xfrm>
            <a:off x="411469" y="260881"/>
            <a:ext cx="7389465" cy="429816"/>
          </a:xfrm>
          <a:noFill/>
        </p:spPr>
        <p:txBody>
          <a:bodyPr lIns="67866" tIns="33338" rIns="67866" bIns="33338"/>
          <a:lstStyle/>
          <a:p>
            <a:r>
              <a:rPr lang="de-DE" smtClean="0"/>
              <a:t>Mehrdimensionale Datenstrukturen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22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3610" y="1205027"/>
            <a:ext cx="6728222" cy="1831181"/>
          </a:xfrm>
          <a:noFill/>
        </p:spPr>
        <p:txBody>
          <a:bodyPr lIns="67866" tIns="33338" rIns="67866" bIns="33338"/>
          <a:lstStyle/>
          <a:p>
            <a:r>
              <a:rPr lang="de-DE" dirty="0" smtClean="0"/>
              <a:t>Wertebereiche </a:t>
            </a:r>
            <a:r>
              <a:rPr lang="de-DE" i="1" dirty="0" smtClean="0"/>
              <a:t>D</a:t>
            </a:r>
            <a:r>
              <a:rPr lang="de-DE" baseline="-25000" dirty="0" smtClean="0"/>
              <a:t>0</a:t>
            </a:r>
            <a:r>
              <a:rPr lang="de-DE" dirty="0" smtClean="0"/>
              <a:t>,..., </a:t>
            </a:r>
            <a:r>
              <a:rPr lang="de-DE" i="1" dirty="0" smtClean="0"/>
              <a:t>D</a:t>
            </a:r>
            <a:r>
              <a:rPr lang="de-DE" i="1" baseline="-25000" dirty="0" smtClean="0"/>
              <a:t>k</a:t>
            </a:r>
            <a:r>
              <a:rPr lang="de-DE" baseline="-25000" dirty="0" smtClean="0"/>
              <a:t>-1</a:t>
            </a:r>
            <a:r>
              <a:rPr lang="de-DE" dirty="0" smtClean="0"/>
              <a:t>:					 </a:t>
            </a:r>
          </a:p>
          <a:p>
            <a:pPr>
              <a:buFont typeface="Webdings" pitchFamily="18" charset="2"/>
              <a:buNone/>
            </a:pPr>
            <a:r>
              <a:rPr lang="de-DE" dirty="0" smtClean="0"/>
              <a:t>alle </a:t>
            </a:r>
            <a:r>
              <a:rPr lang="de-DE" i="1" dirty="0" smtClean="0"/>
              <a:t>D</a:t>
            </a:r>
            <a:r>
              <a:rPr lang="de-DE" i="1" baseline="-25000" dirty="0" smtClean="0"/>
              <a:t>i</a:t>
            </a:r>
            <a:r>
              <a:rPr lang="de-DE" dirty="0" smtClean="0"/>
              <a:t> sind endlich, linear geordnet und besitzen kleinstes (-</a:t>
            </a:r>
            <a:r>
              <a:rPr lang="de-DE" dirty="0" smtClean="0">
                <a:sym typeface="Symbol" pitchFamily="18" charset="2"/>
              </a:rPr>
              <a:t></a:t>
            </a:r>
            <a:r>
              <a:rPr lang="de-DE" i="1" baseline="-25000" dirty="0" smtClean="0"/>
              <a:t>i</a:t>
            </a:r>
            <a:r>
              <a:rPr lang="de-DE" dirty="0" smtClean="0"/>
              <a:t>) und größtes (</a:t>
            </a:r>
            <a:r>
              <a:rPr lang="de-DE" dirty="0" smtClean="0">
                <a:sym typeface="Symbol" pitchFamily="18" charset="2"/>
              </a:rPr>
              <a:t></a:t>
            </a:r>
            <a:r>
              <a:rPr lang="de-DE" i="1" baseline="-25000" dirty="0" smtClean="0"/>
              <a:t>i</a:t>
            </a:r>
            <a:r>
              <a:rPr lang="de-DE" dirty="0" smtClean="0"/>
              <a:t>) </a:t>
            </a:r>
            <a:r>
              <a:rPr lang="de-DE" dirty="0" smtClean="0"/>
              <a:t>Element</a:t>
            </a:r>
          </a:p>
          <a:p>
            <a:pPr>
              <a:buFont typeface="Webdings" pitchFamily="18" charset="2"/>
              <a:buNone/>
            </a:pPr>
            <a:r>
              <a:rPr lang="de-DE" dirty="0" smtClean="0"/>
              <a:t> </a:t>
            </a:r>
            <a:endParaRPr lang="de-DE" dirty="0" smtClean="0"/>
          </a:p>
          <a:p>
            <a:r>
              <a:rPr lang="de-DE" dirty="0" smtClean="0"/>
              <a:t>Datenraum </a:t>
            </a:r>
            <a:r>
              <a:rPr lang="de-DE" b="1" i="1" dirty="0" smtClean="0"/>
              <a:t>D</a:t>
            </a:r>
            <a:r>
              <a:rPr lang="de-DE" dirty="0" smtClean="0"/>
              <a:t> = </a:t>
            </a:r>
            <a:r>
              <a:rPr lang="de-DE" i="1" dirty="0" smtClean="0"/>
              <a:t>D</a:t>
            </a:r>
            <a:r>
              <a:rPr lang="de-DE" baseline="-25000" dirty="0" smtClean="0"/>
              <a:t>0 </a:t>
            </a:r>
            <a:r>
              <a:rPr lang="de-DE" dirty="0" smtClean="0">
                <a:sym typeface="Euclid Symbol" pitchFamily="18" charset="2"/>
              </a:rPr>
              <a:t>x</a:t>
            </a:r>
            <a:r>
              <a:rPr lang="de-DE" dirty="0" smtClean="0"/>
              <a:t>...x </a:t>
            </a:r>
            <a:r>
              <a:rPr lang="de-DE" i="1" dirty="0" smtClean="0"/>
              <a:t>D</a:t>
            </a:r>
            <a:r>
              <a:rPr lang="de-DE" i="1" baseline="-25000" dirty="0" smtClean="0"/>
              <a:t>k</a:t>
            </a:r>
            <a:r>
              <a:rPr lang="de-DE" baseline="-25000" dirty="0" smtClean="0"/>
              <a:t>-1</a:t>
            </a:r>
          </a:p>
          <a:p>
            <a:endParaRPr lang="de-DE" baseline="-25000" dirty="0" smtClean="0"/>
          </a:p>
          <a:p>
            <a:r>
              <a:rPr lang="de-DE" i="1" dirty="0" err="1" smtClean="0"/>
              <a:t>k</a:t>
            </a:r>
            <a:r>
              <a:rPr lang="de-DE" dirty="0" smtClean="0"/>
              <a:t>-dimensionaler Schlüssel entspricht Punkt im Datenraum</a:t>
            </a:r>
            <a:r>
              <a:rPr lang="de-DE" i="1" dirty="0" smtClean="0"/>
              <a:t>  p</a:t>
            </a:r>
            <a:r>
              <a:rPr lang="de-DE" dirty="0" smtClean="0"/>
              <a:t> </a:t>
            </a:r>
            <a:r>
              <a:rPr lang="de-DE" dirty="0" smtClean="0">
                <a:sym typeface="Symbol" pitchFamily="18" charset="2"/>
              </a:rPr>
              <a:t> </a:t>
            </a:r>
            <a:r>
              <a:rPr lang="de-DE" b="1" i="1" dirty="0" smtClean="0"/>
              <a:t>D</a:t>
            </a:r>
            <a:endParaRPr lang="de-DE" dirty="0" smtClean="0"/>
          </a:p>
        </p:txBody>
      </p:sp>
      <p:sp>
        <p:nvSpPr>
          <p:cNvPr id="188420" name="Rectangle 3"/>
          <p:cNvSpPr>
            <a:spLocks noGrp="1" noChangeArrowheads="1"/>
          </p:cNvSpPr>
          <p:nvPr>
            <p:ph type="title"/>
          </p:nvPr>
        </p:nvSpPr>
        <p:spPr>
          <a:xfrm>
            <a:off x="254442" y="411956"/>
            <a:ext cx="7746558" cy="429816"/>
          </a:xfrm>
          <a:noFill/>
        </p:spPr>
        <p:txBody>
          <a:bodyPr lIns="67866" tIns="33338" rIns="67866" bIns="33338"/>
          <a:lstStyle/>
          <a:p>
            <a:r>
              <a:rPr lang="de-DE" sz="2625"/>
              <a:t>Grundlagen mehrdimensionaler Datenstrukturen</a:t>
            </a:r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0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3441" y="1014412"/>
            <a:ext cx="6500813" cy="4129088"/>
          </a:xfrm>
          <a:noFill/>
        </p:spPr>
        <p:txBody>
          <a:bodyPr lIns="67866" tIns="33338" rIns="67866" bIns="33338"/>
          <a:lstStyle/>
          <a:p>
            <a:pPr marL="342900" indent="-342900">
              <a:buFont typeface="Webdings" pitchFamily="18" charset="2"/>
              <a:buAutoNum type="arabicPeriod"/>
            </a:pPr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smtClean="0"/>
              <a:t>Match Query	</a:t>
            </a:r>
            <a:endParaRPr lang="de-DE" dirty="0" smtClean="0"/>
          </a:p>
          <a:p>
            <a:pPr marL="519113" lvl="1" indent="-342900"/>
            <a:r>
              <a:rPr lang="de-DE" dirty="0" smtClean="0"/>
              <a:t>spezifiziert </a:t>
            </a:r>
            <a:r>
              <a:rPr lang="de-DE" dirty="0" smtClean="0"/>
              <a:t>Suchwert für jede Dimension </a:t>
            </a:r>
            <a:r>
              <a:rPr lang="de-DE" i="1" dirty="0" smtClean="0"/>
              <a:t>D</a:t>
            </a:r>
            <a:r>
              <a:rPr lang="de-DE" i="1" baseline="-25000" dirty="0" smtClean="0"/>
              <a:t>i</a:t>
            </a:r>
          </a:p>
          <a:p>
            <a:pPr marL="519113" lvl="1" indent="-342900"/>
            <a:endParaRPr lang="de-DE" i="1" dirty="0" smtClean="0"/>
          </a:p>
          <a:p>
            <a:r>
              <a:rPr lang="de-DE" dirty="0" smtClean="0"/>
              <a:t>2. Partial Match Query 			</a:t>
            </a:r>
            <a:endParaRPr lang="de-DE" dirty="0"/>
          </a:p>
          <a:p>
            <a:pPr marL="461963" lvl="1" indent="-285750"/>
            <a:r>
              <a:rPr lang="de-DE" dirty="0" smtClean="0"/>
              <a:t>spezifiziert </a:t>
            </a:r>
            <a:r>
              <a:rPr lang="de-DE" dirty="0" smtClean="0"/>
              <a:t>Suchwert für einen Teil der </a:t>
            </a:r>
            <a:r>
              <a:rPr lang="de-DE" dirty="0" smtClean="0"/>
              <a:t>Dimensionen</a:t>
            </a:r>
          </a:p>
          <a:p>
            <a:pPr marL="461963" lvl="1" indent="-285750"/>
            <a:endParaRPr lang="de-DE" dirty="0" smtClean="0"/>
          </a:p>
          <a:p>
            <a:pPr>
              <a:buFont typeface="Webdings" pitchFamily="18" charset="2"/>
              <a:buNone/>
            </a:pPr>
            <a:r>
              <a:rPr lang="de-DE" dirty="0" smtClean="0"/>
              <a:t>3. Range Query 			</a:t>
            </a:r>
            <a:endParaRPr lang="de-DE" dirty="0"/>
          </a:p>
          <a:p>
            <a:pPr marL="461963" lvl="1" indent="-285750"/>
            <a:r>
              <a:rPr lang="de-DE" dirty="0" smtClean="0"/>
              <a:t>spezifiziert </a:t>
            </a:r>
            <a:r>
              <a:rPr lang="de-DE" dirty="0" smtClean="0"/>
              <a:t>ein Suchintervall [</a:t>
            </a:r>
            <a:r>
              <a:rPr lang="de-DE" i="1" dirty="0" err="1" smtClean="0"/>
              <a:t>ug</a:t>
            </a:r>
            <a:r>
              <a:rPr lang="de-DE" i="1" baseline="-25000" dirty="0" err="1" smtClean="0"/>
              <a:t>i</a:t>
            </a:r>
            <a:r>
              <a:rPr lang="de-DE" dirty="0" smtClean="0"/>
              <a:t>, </a:t>
            </a:r>
            <a:r>
              <a:rPr lang="de-DE" i="1" dirty="0" err="1" smtClean="0"/>
              <a:t>og</a:t>
            </a:r>
            <a:r>
              <a:rPr lang="de-DE" i="1" baseline="-25000" dirty="0" err="1" smtClean="0"/>
              <a:t>i</a:t>
            </a:r>
            <a:r>
              <a:rPr lang="de-DE" i="1" baseline="-25000" dirty="0" smtClean="0"/>
              <a:t> </a:t>
            </a:r>
            <a:r>
              <a:rPr lang="de-DE" dirty="0" smtClean="0"/>
              <a:t>] für  alle Dimensionen </a:t>
            </a:r>
            <a:endParaRPr lang="de-DE" dirty="0" smtClean="0"/>
          </a:p>
          <a:p>
            <a:pPr marL="461963" lvl="1" indent="-285750"/>
            <a:endParaRPr lang="de-DE" dirty="0" smtClean="0"/>
          </a:p>
          <a:p>
            <a:pPr>
              <a:buFont typeface="Webdings" pitchFamily="18" charset="2"/>
              <a:buNone/>
            </a:pPr>
            <a:r>
              <a:rPr lang="de-DE" dirty="0" smtClean="0"/>
              <a:t>4. Partial Range Query 		</a:t>
            </a:r>
            <a:endParaRPr lang="de-DE" dirty="0"/>
          </a:p>
          <a:p>
            <a:pPr marL="461963" lvl="1" indent="-285750"/>
            <a:r>
              <a:rPr lang="de-DE" dirty="0" smtClean="0"/>
              <a:t>spezifiziert </a:t>
            </a:r>
            <a:r>
              <a:rPr lang="de-DE" dirty="0" smtClean="0"/>
              <a:t>ein Suchintervall für einen Teil der Dimensionen</a:t>
            </a:r>
          </a:p>
        </p:txBody>
      </p:sp>
      <p:sp>
        <p:nvSpPr>
          <p:cNvPr id="189444" name="Rectangle 3"/>
          <p:cNvSpPr>
            <a:spLocks noGrp="1" noChangeArrowheads="1"/>
          </p:cNvSpPr>
          <p:nvPr>
            <p:ph type="title"/>
          </p:nvPr>
        </p:nvSpPr>
        <p:spPr>
          <a:xfrm>
            <a:off x="349857" y="357188"/>
            <a:ext cx="7651143" cy="429816"/>
          </a:xfrm>
          <a:noFill/>
        </p:spPr>
        <p:txBody>
          <a:bodyPr lIns="67866" tIns="33338" rIns="67866" bIns="33338"/>
          <a:lstStyle/>
          <a:p>
            <a:r>
              <a:rPr lang="de-DE" sz="2625"/>
              <a:t>Grundlagen mehrdimensionaler Datenstrukturen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RAID 2: Striping auf Bit-Ebene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Anstatt ganzer Blöcke, wie bei RAID 0 und RAID 0+1, wird das </a:t>
            </a:r>
            <a:r>
              <a:rPr lang="de-DE" dirty="0" err="1" smtClean="0"/>
              <a:t>Striping</a:t>
            </a:r>
            <a:r>
              <a:rPr lang="de-DE" dirty="0" smtClean="0"/>
              <a:t> auf Bit- (oder Byte-) Ebene durchgeführt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endParaRPr lang="de-DE" dirty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Es </a:t>
            </a:r>
            <a:r>
              <a:rPr lang="de-DE" dirty="0" smtClean="0"/>
              <a:t>werden zusätzlich auf einer Platte noch Fehlererkennungs- und Korrekturcodes gespeichert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In der Praxis nicht eingesetzt, da Platten sowieso schon Fehlererkennungscodes verwalten</a:t>
            </a:r>
          </a:p>
          <a:p>
            <a:pPr>
              <a:lnSpc>
                <a:spcPct val="80000"/>
              </a:lnSpc>
            </a:pPr>
            <a:endParaRPr lang="de-DE" dirty="0" smtClean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2400300" y="1657350"/>
            <a:ext cx="331470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1010 1101 1011 0110 0011 1100....</a:t>
            </a:r>
          </a:p>
        </p:txBody>
      </p:sp>
      <p:sp>
        <p:nvSpPr>
          <p:cNvPr id="59398" name="AutoShape 5"/>
          <p:cNvSpPr>
            <a:spLocks noChangeArrowheads="1"/>
          </p:cNvSpPr>
          <p:nvPr/>
        </p:nvSpPr>
        <p:spPr bwMode="auto">
          <a:xfrm>
            <a:off x="6000750" y="1314450"/>
            <a:ext cx="1200150" cy="628650"/>
          </a:xfrm>
          <a:prstGeom prst="cloudCallout">
            <a:avLst>
              <a:gd name="adj1" fmla="val -69046"/>
              <a:gd name="adj2" fmla="val 25000"/>
            </a:avLst>
          </a:prstGeom>
          <a:solidFill>
            <a:srgbClr val="00B0F0"/>
          </a:solidFill>
          <a:ln w="57150">
            <a:solidFill>
              <a:srgbClr val="0099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 dirty="0">
                <a:latin typeface="Times New Roman" pitchFamily="18" charset="0"/>
              </a:rPr>
              <a:t>Datei</a:t>
            </a:r>
          </a:p>
        </p:txBody>
      </p:sp>
      <p:sp>
        <p:nvSpPr>
          <p:cNvPr id="59399" name="AutoShape 6"/>
          <p:cNvSpPr>
            <a:spLocks noChangeArrowheads="1"/>
          </p:cNvSpPr>
          <p:nvPr/>
        </p:nvSpPr>
        <p:spPr bwMode="auto">
          <a:xfrm>
            <a:off x="1885950" y="2628900"/>
            <a:ext cx="1028700" cy="514350"/>
          </a:xfrm>
          <a:prstGeom prst="flowChartMagneticDisk">
            <a:avLst/>
          </a:prstGeom>
          <a:solidFill>
            <a:srgbClr val="00B0F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111001...</a:t>
            </a:r>
          </a:p>
        </p:txBody>
      </p:sp>
      <p:sp>
        <p:nvSpPr>
          <p:cNvPr id="59400" name="AutoShape 7"/>
          <p:cNvSpPr>
            <a:spLocks noChangeArrowheads="1"/>
          </p:cNvSpPr>
          <p:nvPr/>
        </p:nvSpPr>
        <p:spPr bwMode="auto">
          <a:xfrm>
            <a:off x="3143250" y="2628900"/>
            <a:ext cx="1028700" cy="514350"/>
          </a:xfrm>
          <a:prstGeom prst="flowChartMagneticDisk">
            <a:avLst/>
          </a:prstGeom>
          <a:solidFill>
            <a:srgbClr val="00B0F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010101...</a:t>
            </a:r>
          </a:p>
        </p:txBody>
      </p:sp>
      <p:sp>
        <p:nvSpPr>
          <p:cNvPr id="59401" name="AutoShape 8"/>
          <p:cNvSpPr>
            <a:spLocks noChangeArrowheads="1"/>
          </p:cNvSpPr>
          <p:nvPr/>
        </p:nvSpPr>
        <p:spPr bwMode="auto">
          <a:xfrm>
            <a:off x="4400550" y="2628900"/>
            <a:ext cx="1028700" cy="514350"/>
          </a:xfrm>
          <a:prstGeom prst="flowChartMagneticDisk">
            <a:avLst/>
          </a:prstGeom>
          <a:solidFill>
            <a:srgbClr val="00B0F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101110...</a:t>
            </a:r>
          </a:p>
        </p:txBody>
      </p:sp>
      <p:sp>
        <p:nvSpPr>
          <p:cNvPr id="59402" name="AutoShape 9"/>
          <p:cNvSpPr>
            <a:spLocks noChangeArrowheads="1"/>
          </p:cNvSpPr>
          <p:nvPr/>
        </p:nvSpPr>
        <p:spPr bwMode="auto">
          <a:xfrm>
            <a:off x="5657850" y="2628900"/>
            <a:ext cx="1028700" cy="514350"/>
          </a:xfrm>
          <a:prstGeom prst="flowChartMagneticDisk">
            <a:avLst/>
          </a:prstGeom>
          <a:solidFill>
            <a:srgbClr val="00B0F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011010...</a:t>
            </a:r>
          </a:p>
        </p:txBody>
      </p:sp>
      <p:sp>
        <p:nvSpPr>
          <p:cNvPr id="59403" name="Line 10"/>
          <p:cNvSpPr>
            <a:spLocks noChangeShapeType="1"/>
          </p:cNvSpPr>
          <p:nvPr/>
        </p:nvSpPr>
        <p:spPr bwMode="auto">
          <a:xfrm flipH="1">
            <a:off x="2057400" y="1943100"/>
            <a:ext cx="400050" cy="8572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9404" name="Line 11"/>
          <p:cNvSpPr>
            <a:spLocks noChangeShapeType="1"/>
          </p:cNvSpPr>
          <p:nvPr/>
        </p:nvSpPr>
        <p:spPr bwMode="auto">
          <a:xfrm>
            <a:off x="2571750" y="1943100"/>
            <a:ext cx="685800" cy="9144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9405" name="Line 12"/>
          <p:cNvSpPr>
            <a:spLocks noChangeShapeType="1"/>
          </p:cNvSpPr>
          <p:nvPr/>
        </p:nvSpPr>
        <p:spPr bwMode="auto">
          <a:xfrm>
            <a:off x="2743200" y="1943100"/>
            <a:ext cx="1771650" cy="8572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9406" name="Line 13"/>
          <p:cNvSpPr>
            <a:spLocks noChangeShapeType="1"/>
          </p:cNvSpPr>
          <p:nvPr/>
        </p:nvSpPr>
        <p:spPr bwMode="auto">
          <a:xfrm>
            <a:off x="2857500" y="1943100"/>
            <a:ext cx="2914650" cy="8572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9407" name="Line 14"/>
          <p:cNvSpPr>
            <a:spLocks noChangeShapeType="1"/>
          </p:cNvSpPr>
          <p:nvPr/>
        </p:nvSpPr>
        <p:spPr bwMode="auto">
          <a:xfrm flipH="1">
            <a:off x="2171700" y="1943100"/>
            <a:ext cx="800100" cy="8572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85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1594" y="800100"/>
            <a:ext cx="6500813" cy="1576388"/>
          </a:xfrm>
          <a:noFill/>
        </p:spPr>
        <p:txBody>
          <a:bodyPr lIns="67866" tIns="33338" rIns="67866" bIns="33338"/>
          <a:lstStyle/>
          <a:p>
            <a:r>
              <a:rPr lang="de-DE" dirty="0" smtClean="0"/>
              <a:t>Mehrdimensionale Zugriffsstrukturen können gemäß der Art der Aufteilung des Datenraums in Gebiete charakterisiert werden:</a:t>
            </a:r>
          </a:p>
          <a:p>
            <a:pPr marL="571500" lvl="1">
              <a:buNone/>
            </a:pPr>
            <a:r>
              <a:rPr lang="de-DE" dirty="0" smtClean="0"/>
              <a:t>1. nur atomare Gebiete (beschreibbar durch ein Rechteck)</a:t>
            </a:r>
          </a:p>
          <a:p>
            <a:pPr marL="571500" lvl="1">
              <a:buNone/>
            </a:pPr>
            <a:r>
              <a:rPr lang="de-DE" dirty="0" smtClean="0"/>
              <a:t>2. vollständig (die Vereinigung aller Gebiete ergibt den gesamten Datenraum)</a:t>
            </a:r>
          </a:p>
          <a:p>
            <a:pPr marL="571500" lvl="1">
              <a:buNone/>
            </a:pPr>
            <a:r>
              <a:rPr lang="de-DE" dirty="0" smtClean="0"/>
              <a:t>3. disjunkt (die Gebiete überlappen nicht)</a:t>
            </a: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title"/>
          </p:nvPr>
        </p:nvSpPr>
        <p:spPr>
          <a:xfrm>
            <a:off x="453224" y="53579"/>
            <a:ext cx="7547776" cy="667940"/>
          </a:xfrm>
          <a:noFill/>
        </p:spPr>
        <p:txBody>
          <a:bodyPr lIns="67866" tIns="33338" rIns="67866" bIns="33338"/>
          <a:lstStyle/>
          <a:p>
            <a:r>
              <a:rPr lang="de-DE" sz="2400"/>
              <a:t>Charakterisierung mehrdimensionaler Datenstrukturen</a:t>
            </a:r>
            <a:endParaRPr lang="de-DE" smtClean="0"/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1303735" y="2851547"/>
            <a:ext cx="6500813" cy="32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/>
          <a:lstStyle/>
          <a:p>
            <a:pPr algn="l"/>
            <a:r>
              <a:rPr lang="de-DE">
                <a:solidFill>
                  <a:schemeClr val="folHlink"/>
                </a:solidFill>
                <a:latin typeface="Times New Roman" pitchFamily="18" charset="0"/>
              </a:rPr>
              <a:t>Grid-File (Gitter-Datei)</a:t>
            </a:r>
            <a:r>
              <a:rPr lang="de-DE">
                <a:latin typeface="Times New Roman" pitchFamily="18" charset="0"/>
              </a:rPr>
              <a:t>: atomar, vollständig, disjunkt 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08710" y="3201591"/>
            <a:ext cx="1985963" cy="1571625"/>
            <a:chOff x="1627" y="966"/>
            <a:chExt cx="1668" cy="1320"/>
          </a:xfrm>
        </p:grpSpPr>
        <p:sp>
          <p:nvSpPr>
            <p:cNvPr id="190471" name="Line 6"/>
            <p:cNvSpPr>
              <a:spLocks noChangeShapeType="1"/>
            </p:cNvSpPr>
            <p:nvPr/>
          </p:nvSpPr>
          <p:spPr bwMode="auto">
            <a:xfrm flipV="1">
              <a:off x="1687" y="966"/>
              <a:ext cx="0" cy="1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0472" name="Line 7"/>
            <p:cNvSpPr>
              <a:spLocks noChangeShapeType="1"/>
            </p:cNvSpPr>
            <p:nvPr/>
          </p:nvSpPr>
          <p:spPr bwMode="auto">
            <a:xfrm flipV="1">
              <a:off x="1627" y="2210"/>
              <a:ext cx="16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0473" name="Rectangle 8"/>
            <p:cNvSpPr>
              <a:spLocks noChangeArrowheads="1"/>
            </p:cNvSpPr>
            <p:nvPr/>
          </p:nvSpPr>
          <p:spPr bwMode="auto">
            <a:xfrm>
              <a:off x="1692" y="1131"/>
              <a:ext cx="1464" cy="10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0474" name="Line 9"/>
            <p:cNvSpPr>
              <a:spLocks noChangeShapeType="1"/>
            </p:cNvSpPr>
            <p:nvPr/>
          </p:nvSpPr>
          <p:spPr bwMode="auto">
            <a:xfrm>
              <a:off x="2047" y="1122"/>
              <a:ext cx="0" cy="10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0475" name="Line 10"/>
            <p:cNvSpPr>
              <a:spLocks noChangeShapeType="1"/>
            </p:cNvSpPr>
            <p:nvPr/>
          </p:nvSpPr>
          <p:spPr bwMode="auto">
            <a:xfrm>
              <a:off x="2407" y="1122"/>
              <a:ext cx="0" cy="10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0476" name="Line 11"/>
            <p:cNvSpPr>
              <a:spLocks noChangeShapeType="1"/>
            </p:cNvSpPr>
            <p:nvPr/>
          </p:nvSpPr>
          <p:spPr bwMode="auto">
            <a:xfrm>
              <a:off x="2815" y="1122"/>
              <a:ext cx="0" cy="10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0477" name="Line 12"/>
            <p:cNvSpPr>
              <a:spLocks noChangeShapeType="1"/>
            </p:cNvSpPr>
            <p:nvPr/>
          </p:nvSpPr>
          <p:spPr bwMode="auto">
            <a:xfrm flipH="1">
              <a:off x="1680" y="1286"/>
              <a:ext cx="1456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0478" name="Line 13"/>
            <p:cNvSpPr>
              <a:spLocks noChangeShapeType="1"/>
            </p:cNvSpPr>
            <p:nvPr/>
          </p:nvSpPr>
          <p:spPr bwMode="auto">
            <a:xfrm flipH="1">
              <a:off x="1692" y="1754"/>
              <a:ext cx="1456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0479" name="Line 14"/>
            <p:cNvSpPr>
              <a:spLocks noChangeShapeType="1"/>
            </p:cNvSpPr>
            <p:nvPr/>
          </p:nvSpPr>
          <p:spPr bwMode="auto">
            <a:xfrm flipH="1">
              <a:off x="1692" y="1934"/>
              <a:ext cx="1456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51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1594" y="800100"/>
            <a:ext cx="6500813" cy="1576388"/>
          </a:xfrm>
          <a:noFill/>
        </p:spPr>
        <p:txBody>
          <a:bodyPr lIns="67866" tIns="33338" rIns="67866" bIns="33338"/>
          <a:lstStyle/>
          <a:p>
            <a:r>
              <a:rPr lang="de-DE" smtClean="0"/>
              <a:t>Mehrdimensionale Zugriffsstrukturen können gemäß der Art der Aufteilung des Datenraums in Gebiete charakterisiert werden:</a:t>
            </a:r>
          </a:p>
          <a:p>
            <a:pPr marL="571500" lvl="1">
              <a:buNone/>
            </a:pPr>
            <a:r>
              <a:rPr lang="de-DE" smtClean="0"/>
              <a:t>1. nur atomare Gebiete (beschreibbar durch ein Rechteck)</a:t>
            </a:r>
          </a:p>
          <a:p>
            <a:pPr marL="571500" lvl="1">
              <a:buNone/>
            </a:pPr>
            <a:r>
              <a:rPr lang="de-DE" smtClean="0"/>
              <a:t>2. vollständig (die Vereinigung aller Gebiete ergibt den gesamten Datenraum)</a:t>
            </a:r>
          </a:p>
          <a:p>
            <a:pPr marL="571500" lvl="1">
              <a:buNone/>
            </a:pPr>
            <a:r>
              <a:rPr lang="de-DE" smtClean="0"/>
              <a:t>3. disjunkt (die Gebiete überlappen nicht)</a:t>
            </a:r>
          </a:p>
        </p:txBody>
      </p:sp>
      <p:sp>
        <p:nvSpPr>
          <p:cNvPr id="191492" name="Rectangle 3"/>
          <p:cNvSpPr>
            <a:spLocks noGrp="1" noChangeArrowheads="1"/>
          </p:cNvSpPr>
          <p:nvPr>
            <p:ph type="title"/>
          </p:nvPr>
        </p:nvSpPr>
        <p:spPr>
          <a:xfrm>
            <a:off x="302150" y="53579"/>
            <a:ext cx="7698850" cy="667940"/>
          </a:xfrm>
          <a:noFill/>
        </p:spPr>
        <p:txBody>
          <a:bodyPr lIns="67866" tIns="33338" rIns="67866" bIns="33338"/>
          <a:lstStyle/>
          <a:p>
            <a:r>
              <a:rPr lang="de-DE" sz="2400"/>
              <a:t>Charakterisierung mehrdimensionaler Datenstrukturen</a:t>
            </a:r>
            <a:endParaRPr lang="de-DE" smtClean="0"/>
          </a:p>
        </p:txBody>
      </p:sp>
      <p:sp>
        <p:nvSpPr>
          <p:cNvPr id="191493" name="Rectangle 4"/>
          <p:cNvSpPr>
            <a:spLocks noChangeArrowheads="1"/>
          </p:cNvSpPr>
          <p:nvPr/>
        </p:nvSpPr>
        <p:spPr bwMode="auto">
          <a:xfrm>
            <a:off x="1300162" y="2846785"/>
            <a:ext cx="6500813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/>
          <a:lstStyle/>
          <a:p>
            <a:pPr algn="l"/>
            <a:r>
              <a:rPr lang="de-DE">
                <a:solidFill>
                  <a:schemeClr val="folHlink"/>
                </a:solidFill>
                <a:latin typeface="Times New Roman" pitchFamily="18" charset="0"/>
              </a:rPr>
              <a:t>K-D-B-Baum</a:t>
            </a:r>
            <a:r>
              <a:rPr lang="de-DE">
                <a:latin typeface="Times New Roman" pitchFamily="18" charset="0"/>
              </a:rPr>
              <a:t>: atomar, vollständig, disjunkt </a:t>
            </a:r>
          </a:p>
        </p:txBody>
      </p:sp>
      <p:grpSp>
        <p:nvGrpSpPr>
          <p:cNvPr id="191494" name="Group 5"/>
          <p:cNvGrpSpPr>
            <a:grpSpLocks/>
          </p:cNvGrpSpPr>
          <p:nvPr/>
        </p:nvGrpSpPr>
        <p:grpSpPr bwMode="auto">
          <a:xfrm>
            <a:off x="3012281" y="3208735"/>
            <a:ext cx="1985963" cy="1571625"/>
            <a:chOff x="1579" y="2884"/>
            <a:chExt cx="1668" cy="1320"/>
          </a:xfrm>
        </p:grpSpPr>
        <p:sp>
          <p:nvSpPr>
            <p:cNvPr id="191495" name="Line 6"/>
            <p:cNvSpPr>
              <a:spLocks noChangeShapeType="1"/>
            </p:cNvSpPr>
            <p:nvPr/>
          </p:nvSpPr>
          <p:spPr bwMode="auto">
            <a:xfrm flipV="1">
              <a:off x="1639" y="2884"/>
              <a:ext cx="0" cy="1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1496" name="Line 7"/>
            <p:cNvSpPr>
              <a:spLocks noChangeShapeType="1"/>
            </p:cNvSpPr>
            <p:nvPr/>
          </p:nvSpPr>
          <p:spPr bwMode="auto">
            <a:xfrm flipV="1">
              <a:off x="1579" y="4128"/>
              <a:ext cx="16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1497" name="Rectangle 8"/>
            <p:cNvSpPr>
              <a:spLocks noChangeArrowheads="1"/>
            </p:cNvSpPr>
            <p:nvPr/>
          </p:nvSpPr>
          <p:spPr bwMode="auto">
            <a:xfrm>
              <a:off x="1637" y="3042"/>
              <a:ext cx="1464" cy="10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1498" name="Line 9"/>
            <p:cNvSpPr>
              <a:spLocks noChangeShapeType="1"/>
            </p:cNvSpPr>
            <p:nvPr/>
          </p:nvSpPr>
          <p:spPr bwMode="auto">
            <a:xfrm>
              <a:off x="1951" y="304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1499" name="Line 10"/>
            <p:cNvSpPr>
              <a:spLocks noChangeShapeType="1"/>
            </p:cNvSpPr>
            <p:nvPr/>
          </p:nvSpPr>
          <p:spPr bwMode="auto">
            <a:xfrm>
              <a:off x="2455" y="3040"/>
              <a:ext cx="0" cy="10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1500" name="Line 11"/>
            <p:cNvSpPr>
              <a:spLocks noChangeShapeType="1"/>
            </p:cNvSpPr>
            <p:nvPr/>
          </p:nvSpPr>
          <p:spPr bwMode="auto">
            <a:xfrm>
              <a:off x="2695" y="3040"/>
              <a:ext cx="0" cy="2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1501" name="Line 12"/>
            <p:cNvSpPr>
              <a:spLocks noChangeShapeType="1"/>
            </p:cNvSpPr>
            <p:nvPr/>
          </p:nvSpPr>
          <p:spPr bwMode="auto">
            <a:xfrm flipH="1">
              <a:off x="1638" y="3816"/>
              <a:ext cx="814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1502" name="Line 13"/>
            <p:cNvSpPr>
              <a:spLocks noChangeShapeType="1"/>
            </p:cNvSpPr>
            <p:nvPr/>
          </p:nvSpPr>
          <p:spPr bwMode="auto">
            <a:xfrm rot="-63473" flipH="1" flipV="1">
              <a:off x="2453" y="3245"/>
              <a:ext cx="647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1503" name="Line 14"/>
            <p:cNvSpPr>
              <a:spLocks noChangeShapeType="1"/>
            </p:cNvSpPr>
            <p:nvPr/>
          </p:nvSpPr>
          <p:spPr bwMode="auto">
            <a:xfrm flipH="1" flipV="1">
              <a:off x="2844" y="3845"/>
              <a:ext cx="256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1504" name="Line 15"/>
            <p:cNvSpPr>
              <a:spLocks noChangeShapeType="1"/>
            </p:cNvSpPr>
            <p:nvPr/>
          </p:nvSpPr>
          <p:spPr bwMode="auto">
            <a:xfrm flipH="1">
              <a:off x="2852" y="3256"/>
              <a:ext cx="0" cy="8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1505" name="Line 16"/>
            <p:cNvSpPr>
              <a:spLocks noChangeShapeType="1"/>
            </p:cNvSpPr>
            <p:nvPr/>
          </p:nvSpPr>
          <p:spPr bwMode="auto">
            <a:xfrm flipH="1" flipV="1">
              <a:off x="2444" y="3503"/>
              <a:ext cx="416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1506" name="Line 17"/>
            <p:cNvSpPr>
              <a:spLocks noChangeShapeType="1"/>
            </p:cNvSpPr>
            <p:nvPr/>
          </p:nvSpPr>
          <p:spPr bwMode="auto">
            <a:xfrm>
              <a:off x="2978" y="3255"/>
              <a:ext cx="3" cy="5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1507" name="Line 18"/>
            <p:cNvSpPr>
              <a:spLocks noChangeShapeType="1"/>
            </p:cNvSpPr>
            <p:nvPr/>
          </p:nvSpPr>
          <p:spPr bwMode="auto">
            <a:xfrm flipH="1">
              <a:off x="1940" y="3353"/>
              <a:ext cx="524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1508" name="Line 19"/>
            <p:cNvSpPr>
              <a:spLocks noChangeShapeType="1"/>
            </p:cNvSpPr>
            <p:nvPr/>
          </p:nvSpPr>
          <p:spPr bwMode="auto">
            <a:xfrm flipH="1">
              <a:off x="1628" y="3989"/>
              <a:ext cx="821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1509" name="Line 20"/>
            <p:cNvSpPr>
              <a:spLocks noChangeShapeType="1"/>
            </p:cNvSpPr>
            <p:nvPr/>
          </p:nvSpPr>
          <p:spPr bwMode="auto">
            <a:xfrm>
              <a:off x="2191" y="3808"/>
              <a:ext cx="0" cy="1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33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1594" y="800100"/>
            <a:ext cx="6500813" cy="1576388"/>
          </a:xfrm>
          <a:noFill/>
        </p:spPr>
        <p:txBody>
          <a:bodyPr lIns="67866" tIns="33338" rIns="67866" bIns="33338"/>
          <a:lstStyle/>
          <a:p>
            <a:r>
              <a:rPr lang="de-DE" smtClean="0"/>
              <a:t>Mehrdimensionale Zugriffsstrukturen können gemäß der Art der Aufteilung des Datenraums in Gebiete charakterisiert werden:</a:t>
            </a:r>
          </a:p>
          <a:p>
            <a:pPr marL="571500" lvl="1">
              <a:buNone/>
            </a:pPr>
            <a:r>
              <a:rPr lang="de-DE" smtClean="0"/>
              <a:t>1. nur atomare Gebiete (beschreibbar durch ein Rechteck)</a:t>
            </a:r>
          </a:p>
          <a:p>
            <a:pPr marL="571500" lvl="1">
              <a:buNone/>
            </a:pPr>
            <a:r>
              <a:rPr lang="de-DE" smtClean="0"/>
              <a:t>2. vollständig (die Vereinigung aller Gebiete ergibt den gesamten Datenraum)</a:t>
            </a:r>
          </a:p>
          <a:p>
            <a:pPr marL="571500" lvl="1">
              <a:buNone/>
            </a:pPr>
            <a:r>
              <a:rPr lang="de-DE" smtClean="0"/>
              <a:t>3. disjunkt (die Gebiete überlappen nicht)</a:t>
            </a:r>
          </a:p>
        </p:txBody>
      </p:sp>
      <p:sp>
        <p:nvSpPr>
          <p:cNvPr id="192516" name="Rectangle 3"/>
          <p:cNvSpPr>
            <a:spLocks noGrp="1" noChangeArrowheads="1"/>
          </p:cNvSpPr>
          <p:nvPr>
            <p:ph type="title"/>
          </p:nvPr>
        </p:nvSpPr>
        <p:spPr>
          <a:xfrm>
            <a:off x="413468" y="53579"/>
            <a:ext cx="7587532" cy="667940"/>
          </a:xfrm>
          <a:noFill/>
        </p:spPr>
        <p:txBody>
          <a:bodyPr lIns="67866" tIns="33338" rIns="67866" bIns="33338"/>
          <a:lstStyle/>
          <a:p>
            <a:r>
              <a:rPr lang="de-DE" sz="2400"/>
              <a:t>Charakterisierung mehrdimensionaler Datenstrukturen</a:t>
            </a:r>
            <a:endParaRPr lang="de-DE" smtClean="0"/>
          </a:p>
        </p:txBody>
      </p:sp>
      <p:sp>
        <p:nvSpPr>
          <p:cNvPr id="192517" name="Rectangle 4"/>
          <p:cNvSpPr>
            <a:spLocks noChangeArrowheads="1"/>
          </p:cNvSpPr>
          <p:nvPr/>
        </p:nvSpPr>
        <p:spPr bwMode="auto">
          <a:xfrm>
            <a:off x="1303735" y="2849166"/>
            <a:ext cx="6500813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/>
          <a:lstStyle/>
          <a:p>
            <a:pPr algn="l"/>
            <a:r>
              <a:rPr lang="de-DE">
                <a:solidFill>
                  <a:schemeClr val="folHlink"/>
                </a:solidFill>
                <a:latin typeface="Times New Roman" pitchFamily="18" charset="0"/>
              </a:rPr>
              <a:t>R</a:t>
            </a:r>
            <a:r>
              <a:rPr lang="de-DE" baseline="30000">
                <a:solidFill>
                  <a:schemeClr val="folHlink"/>
                </a:solidFill>
                <a:latin typeface="Times New Roman" pitchFamily="18" charset="0"/>
              </a:rPr>
              <a:t>+</a:t>
            </a:r>
            <a:r>
              <a:rPr lang="de-DE">
                <a:solidFill>
                  <a:schemeClr val="folHlink"/>
                </a:solidFill>
                <a:latin typeface="Times New Roman" pitchFamily="18" charset="0"/>
              </a:rPr>
              <a:t>-Baum</a:t>
            </a:r>
            <a:r>
              <a:rPr lang="de-DE">
                <a:latin typeface="Times New Roman" pitchFamily="18" charset="0"/>
              </a:rPr>
              <a:t>: atomar, disjunkt  </a:t>
            </a:r>
          </a:p>
        </p:txBody>
      </p:sp>
      <p:grpSp>
        <p:nvGrpSpPr>
          <p:cNvPr id="192518" name="Group 5"/>
          <p:cNvGrpSpPr>
            <a:grpSpLocks/>
          </p:cNvGrpSpPr>
          <p:nvPr/>
        </p:nvGrpSpPr>
        <p:grpSpPr bwMode="auto">
          <a:xfrm>
            <a:off x="3009900" y="3213497"/>
            <a:ext cx="1985963" cy="1571625"/>
            <a:chOff x="1656" y="1232"/>
            <a:chExt cx="1668" cy="1320"/>
          </a:xfrm>
        </p:grpSpPr>
        <p:sp>
          <p:nvSpPr>
            <p:cNvPr id="192519" name="Line 6"/>
            <p:cNvSpPr>
              <a:spLocks noChangeShapeType="1"/>
            </p:cNvSpPr>
            <p:nvPr/>
          </p:nvSpPr>
          <p:spPr bwMode="auto">
            <a:xfrm flipV="1">
              <a:off x="1724" y="1232"/>
              <a:ext cx="0" cy="1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2520" name="Line 7"/>
            <p:cNvSpPr>
              <a:spLocks noChangeShapeType="1"/>
            </p:cNvSpPr>
            <p:nvPr/>
          </p:nvSpPr>
          <p:spPr bwMode="auto">
            <a:xfrm flipV="1">
              <a:off x="1656" y="2476"/>
              <a:ext cx="16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2521" name="Rectangle 8"/>
            <p:cNvSpPr>
              <a:spLocks noChangeArrowheads="1"/>
            </p:cNvSpPr>
            <p:nvPr/>
          </p:nvSpPr>
          <p:spPr bwMode="auto">
            <a:xfrm>
              <a:off x="1721" y="1397"/>
              <a:ext cx="1464" cy="10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2522" name="Rectangle 9"/>
            <p:cNvSpPr>
              <a:spLocks noChangeArrowheads="1"/>
            </p:cNvSpPr>
            <p:nvPr/>
          </p:nvSpPr>
          <p:spPr bwMode="auto">
            <a:xfrm>
              <a:off x="1789" y="1529"/>
              <a:ext cx="624" cy="348"/>
            </a:xfrm>
            <a:prstGeom prst="rect">
              <a:avLst/>
            </a:prstGeom>
            <a:solidFill>
              <a:srgbClr val="B8B40A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2523" name="Rectangle 10"/>
            <p:cNvSpPr>
              <a:spLocks noChangeArrowheads="1"/>
            </p:cNvSpPr>
            <p:nvPr/>
          </p:nvSpPr>
          <p:spPr bwMode="auto">
            <a:xfrm>
              <a:off x="1961" y="1997"/>
              <a:ext cx="624" cy="348"/>
            </a:xfrm>
            <a:prstGeom prst="rect">
              <a:avLst/>
            </a:prstGeom>
            <a:solidFill>
              <a:srgbClr val="B8B40A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2524" name="Rectangle 11"/>
            <p:cNvSpPr>
              <a:spLocks noChangeArrowheads="1"/>
            </p:cNvSpPr>
            <p:nvPr/>
          </p:nvSpPr>
          <p:spPr bwMode="auto">
            <a:xfrm>
              <a:off x="2693" y="1589"/>
              <a:ext cx="408" cy="588"/>
            </a:xfrm>
            <a:prstGeom prst="rect">
              <a:avLst/>
            </a:prstGeom>
            <a:solidFill>
              <a:srgbClr val="B8B40A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0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1594" y="800100"/>
            <a:ext cx="6500813" cy="1576388"/>
          </a:xfrm>
          <a:noFill/>
        </p:spPr>
        <p:txBody>
          <a:bodyPr lIns="67866" tIns="33338" rIns="67866" bIns="33338"/>
          <a:lstStyle/>
          <a:p>
            <a:r>
              <a:rPr lang="de-DE" dirty="0" smtClean="0"/>
              <a:t>Mehrdimensionale Zugriffsstrukturen können gemäß der Art der Aufteilung des Datenraums in Gebiete charakterisiert werden:</a:t>
            </a:r>
          </a:p>
          <a:p>
            <a:pPr marL="571500" lvl="1">
              <a:buNone/>
            </a:pPr>
            <a:r>
              <a:rPr lang="de-DE" dirty="0" smtClean="0"/>
              <a:t>1. nur atomare Gebiete (beschreibbar durch ein Rechteck)</a:t>
            </a:r>
          </a:p>
          <a:p>
            <a:pPr marL="571500" lvl="1">
              <a:buNone/>
            </a:pPr>
            <a:r>
              <a:rPr lang="de-DE" dirty="0" smtClean="0"/>
              <a:t>2. vollständig (die Vereinigung aller Gebiete ergibt den gesamten Datenraum)</a:t>
            </a:r>
          </a:p>
          <a:p>
            <a:pPr marL="571500" lvl="1">
              <a:buNone/>
            </a:pPr>
            <a:r>
              <a:rPr lang="de-DE" dirty="0" smtClean="0"/>
              <a:t>3. disjunkt (die Gebiete überlappen nicht)</a:t>
            </a: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title"/>
          </p:nvPr>
        </p:nvSpPr>
        <p:spPr>
          <a:xfrm>
            <a:off x="349857" y="53579"/>
            <a:ext cx="7651143" cy="667940"/>
          </a:xfrm>
          <a:noFill/>
        </p:spPr>
        <p:txBody>
          <a:bodyPr lIns="67866" tIns="33338" rIns="67866" bIns="33338"/>
          <a:lstStyle/>
          <a:p>
            <a:r>
              <a:rPr lang="de-DE" sz="2400"/>
              <a:t>Charakterisierung mehrdimensionaler Datenstrukturen</a:t>
            </a:r>
            <a:endParaRPr lang="de-DE" smtClean="0"/>
          </a:p>
        </p:txBody>
      </p:sp>
      <p:sp>
        <p:nvSpPr>
          <p:cNvPr id="193541" name="Rectangle 4"/>
          <p:cNvSpPr>
            <a:spLocks noChangeArrowheads="1"/>
          </p:cNvSpPr>
          <p:nvPr/>
        </p:nvSpPr>
        <p:spPr bwMode="auto">
          <a:xfrm>
            <a:off x="1279922" y="2840832"/>
            <a:ext cx="6500813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/>
          <a:lstStyle/>
          <a:p>
            <a:pPr algn="l"/>
            <a:r>
              <a:rPr lang="de-DE">
                <a:solidFill>
                  <a:schemeClr val="folHlink"/>
                </a:solidFill>
                <a:latin typeface="Times New Roman" pitchFamily="18" charset="0"/>
              </a:rPr>
              <a:t>R-Baum</a:t>
            </a:r>
            <a:r>
              <a:rPr lang="de-DE">
                <a:latin typeface="Times New Roman" pitchFamily="18" charset="0"/>
              </a:rPr>
              <a:t>: atomar  </a:t>
            </a:r>
          </a:p>
        </p:txBody>
      </p:sp>
      <p:grpSp>
        <p:nvGrpSpPr>
          <p:cNvPr id="193542" name="Group 5"/>
          <p:cNvGrpSpPr>
            <a:grpSpLocks/>
          </p:cNvGrpSpPr>
          <p:nvPr/>
        </p:nvGrpSpPr>
        <p:grpSpPr bwMode="auto">
          <a:xfrm>
            <a:off x="3017044" y="3215879"/>
            <a:ext cx="1985963" cy="1571625"/>
            <a:chOff x="1644" y="2864"/>
            <a:chExt cx="1668" cy="1320"/>
          </a:xfrm>
        </p:grpSpPr>
        <p:sp>
          <p:nvSpPr>
            <p:cNvPr id="193543" name="Line 6"/>
            <p:cNvSpPr>
              <a:spLocks noChangeShapeType="1"/>
            </p:cNvSpPr>
            <p:nvPr/>
          </p:nvSpPr>
          <p:spPr bwMode="auto">
            <a:xfrm flipV="1">
              <a:off x="1704" y="2864"/>
              <a:ext cx="0" cy="1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3544" name="Line 7"/>
            <p:cNvSpPr>
              <a:spLocks noChangeShapeType="1"/>
            </p:cNvSpPr>
            <p:nvPr/>
          </p:nvSpPr>
          <p:spPr bwMode="auto">
            <a:xfrm flipV="1">
              <a:off x="1644" y="4108"/>
              <a:ext cx="16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3545" name="Rectangle 8"/>
            <p:cNvSpPr>
              <a:spLocks noChangeArrowheads="1"/>
            </p:cNvSpPr>
            <p:nvPr/>
          </p:nvSpPr>
          <p:spPr bwMode="auto">
            <a:xfrm>
              <a:off x="1709" y="3029"/>
              <a:ext cx="1464" cy="10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3546" name="Rectangle 9"/>
            <p:cNvSpPr>
              <a:spLocks noChangeArrowheads="1"/>
            </p:cNvSpPr>
            <p:nvPr/>
          </p:nvSpPr>
          <p:spPr bwMode="auto">
            <a:xfrm>
              <a:off x="1949" y="3629"/>
              <a:ext cx="624" cy="348"/>
            </a:xfrm>
            <a:prstGeom prst="rect">
              <a:avLst/>
            </a:prstGeom>
            <a:solidFill>
              <a:srgbClr val="B8B40A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3547" name="Rectangle 10"/>
            <p:cNvSpPr>
              <a:spLocks noChangeArrowheads="1"/>
            </p:cNvSpPr>
            <p:nvPr/>
          </p:nvSpPr>
          <p:spPr bwMode="auto">
            <a:xfrm>
              <a:off x="2681" y="3221"/>
              <a:ext cx="408" cy="588"/>
            </a:xfrm>
            <a:prstGeom prst="rect">
              <a:avLst/>
            </a:prstGeom>
            <a:solidFill>
              <a:srgbClr val="B8B40A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3548" name="Rectangle 11"/>
            <p:cNvSpPr>
              <a:spLocks noChangeArrowheads="1"/>
            </p:cNvSpPr>
            <p:nvPr/>
          </p:nvSpPr>
          <p:spPr bwMode="auto">
            <a:xfrm>
              <a:off x="1788" y="3161"/>
              <a:ext cx="624" cy="348"/>
            </a:xfrm>
            <a:prstGeom prst="rect">
              <a:avLst/>
            </a:prstGeom>
            <a:solidFill>
              <a:srgbClr val="B8B40A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3549" name="Rectangle 12"/>
            <p:cNvSpPr>
              <a:spLocks noChangeArrowheads="1"/>
            </p:cNvSpPr>
            <p:nvPr/>
          </p:nvSpPr>
          <p:spPr bwMode="auto">
            <a:xfrm>
              <a:off x="2509" y="3739"/>
              <a:ext cx="307" cy="336"/>
            </a:xfrm>
            <a:prstGeom prst="rect">
              <a:avLst/>
            </a:prstGeom>
            <a:solidFill>
              <a:srgbClr val="B8B40A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3550" name="Rectangle 13"/>
            <p:cNvSpPr>
              <a:spLocks noChangeArrowheads="1"/>
            </p:cNvSpPr>
            <p:nvPr/>
          </p:nvSpPr>
          <p:spPr bwMode="auto">
            <a:xfrm>
              <a:off x="2188" y="3349"/>
              <a:ext cx="273" cy="427"/>
            </a:xfrm>
            <a:prstGeom prst="rect">
              <a:avLst/>
            </a:prstGeom>
            <a:solidFill>
              <a:srgbClr val="B8B40A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3551" name="Rectangle 14"/>
            <p:cNvSpPr>
              <a:spLocks noChangeArrowheads="1"/>
            </p:cNvSpPr>
            <p:nvPr/>
          </p:nvSpPr>
          <p:spPr bwMode="auto">
            <a:xfrm>
              <a:off x="2854" y="3067"/>
              <a:ext cx="307" cy="517"/>
            </a:xfrm>
            <a:prstGeom prst="rect">
              <a:avLst/>
            </a:prstGeom>
            <a:solidFill>
              <a:srgbClr val="B8B40A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02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9316" y="800100"/>
            <a:ext cx="6500813" cy="1576388"/>
          </a:xfrm>
          <a:noFill/>
        </p:spPr>
        <p:txBody>
          <a:bodyPr lIns="67866" tIns="33338" rIns="67866" bIns="33338"/>
          <a:lstStyle/>
          <a:p>
            <a:r>
              <a:rPr lang="de-DE" smtClean="0"/>
              <a:t>Mehrdimensionale Zugriffsstrukturen können gemäß der Art der Aufteilung des Datenraums in Gebiete charakterisiert werden:</a:t>
            </a:r>
          </a:p>
          <a:p>
            <a:pPr marL="571500" lvl="1">
              <a:buNone/>
            </a:pPr>
            <a:r>
              <a:rPr lang="de-DE" smtClean="0"/>
              <a:t>1. nur atomare Gebiete (beschreibbar durch ein Rechteck)</a:t>
            </a:r>
          </a:p>
          <a:p>
            <a:pPr marL="571500" lvl="1">
              <a:buNone/>
            </a:pPr>
            <a:r>
              <a:rPr lang="de-DE" smtClean="0"/>
              <a:t>2. vollständig (die Vereinigung aller Gebiete ergibt den gesamten Datenraum)</a:t>
            </a:r>
          </a:p>
          <a:p>
            <a:pPr marL="571500" lvl="1">
              <a:buNone/>
            </a:pPr>
            <a:r>
              <a:rPr lang="de-DE" smtClean="0"/>
              <a:t>3. disjunkt (die Gebiete überlappen nicht)</a:t>
            </a:r>
          </a:p>
        </p:txBody>
      </p:sp>
      <p:sp>
        <p:nvSpPr>
          <p:cNvPr id="194564" name="Rectangle 3"/>
          <p:cNvSpPr>
            <a:spLocks noGrp="1" noChangeArrowheads="1"/>
          </p:cNvSpPr>
          <p:nvPr>
            <p:ph type="title"/>
          </p:nvPr>
        </p:nvSpPr>
        <p:spPr>
          <a:xfrm>
            <a:off x="318052" y="53579"/>
            <a:ext cx="7682948" cy="667940"/>
          </a:xfrm>
          <a:noFill/>
        </p:spPr>
        <p:txBody>
          <a:bodyPr lIns="67866" tIns="33338" rIns="67866" bIns="33338"/>
          <a:lstStyle/>
          <a:p>
            <a:r>
              <a:rPr lang="de-DE" sz="2400"/>
              <a:t>Charakterisierung mehrdimensionaler Datenstrukturen</a:t>
            </a:r>
            <a:endParaRPr lang="de-DE" smtClean="0"/>
          </a:p>
        </p:txBody>
      </p:sp>
      <p:sp>
        <p:nvSpPr>
          <p:cNvPr id="194565" name="Rectangle 4"/>
          <p:cNvSpPr>
            <a:spLocks noChangeArrowheads="1"/>
          </p:cNvSpPr>
          <p:nvPr/>
        </p:nvSpPr>
        <p:spPr bwMode="auto">
          <a:xfrm>
            <a:off x="1281112" y="2838450"/>
            <a:ext cx="6500813" cy="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/>
          <a:lstStyle/>
          <a:p>
            <a:pPr algn="l"/>
            <a:r>
              <a:rPr lang="de-DE">
                <a:solidFill>
                  <a:schemeClr val="folHlink"/>
                </a:solidFill>
                <a:latin typeface="Times New Roman" pitchFamily="18" charset="0"/>
              </a:rPr>
              <a:t>Buddy-Hash-Baum</a:t>
            </a:r>
            <a:r>
              <a:rPr lang="de-DE">
                <a:latin typeface="Times New Roman" pitchFamily="18" charset="0"/>
              </a:rPr>
              <a:t>: atomar, disjunkt  </a:t>
            </a:r>
          </a:p>
        </p:txBody>
      </p:sp>
      <p:grpSp>
        <p:nvGrpSpPr>
          <p:cNvPr id="194566" name="Group 5"/>
          <p:cNvGrpSpPr>
            <a:grpSpLocks/>
          </p:cNvGrpSpPr>
          <p:nvPr/>
        </p:nvGrpSpPr>
        <p:grpSpPr bwMode="auto">
          <a:xfrm>
            <a:off x="3021806" y="3212306"/>
            <a:ext cx="1985963" cy="1571625"/>
            <a:chOff x="1656" y="1232"/>
            <a:chExt cx="1668" cy="1320"/>
          </a:xfrm>
        </p:grpSpPr>
        <p:sp>
          <p:nvSpPr>
            <p:cNvPr id="194567" name="Line 6"/>
            <p:cNvSpPr>
              <a:spLocks noChangeShapeType="1"/>
            </p:cNvSpPr>
            <p:nvPr/>
          </p:nvSpPr>
          <p:spPr bwMode="auto">
            <a:xfrm flipV="1">
              <a:off x="1716" y="1232"/>
              <a:ext cx="0" cy="1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4568" name="Line 7"/>
            <p:cNvSpPr>
              <a:spLocks noChangeShapeType="1"/>
            </p:cNvSpPr>
            <p:nvPr/>
          </p:nvSpPr>
          <p:spPr bwMode="auto">
            <a:xfrm flipV="1">
              <a:off x="1656" y="2476"/>
              <a:ext cx="16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4569" name="Rectangle 8"/>
            <p:cNvSpPr>
              <a:spLocks noChangeArrowheads="1"/>
            </p:cNvSpPr>
            <p:nvPr/>
          </p:nvSpPr>
          <p:spPr bwMode="auto">
            <a:xfrm>
              <a:off x="1721" y="1397"/>
              <a:ext cx="1464" cy="108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4570" name="Rectangle 9"/>
            <p:cNvSpPr>
              <a:spLocks noChangeArrowheads="1"/>
            </p:cNvSpPr>
            <p:nvPr/>
          </p:nvSpPr>
          <p:spPr bwMode="auto">
            <a:xfrm>
              <a:off x="1712" y="1397"/>
              <a:ext cx="420" cy="5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4571" name="Rectangle 10"/>
            <p:cNvSpPr>
              <a:spLocks noChangeArrowheads="1"/>
            </p:cNvSpPr>
            <p:nvPr/>
          </p:nvSpPr>
          <p:spPr bwMode="auto">
            <a:xfrm>
              <a:off x="2769" y="1552"/>
              <a:ext cx="420" cy="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4572" name="Rectangle 11"/>
            <p:cNvSpPr>
              <a:spLocks noChangeArrowheads="1"/>
            </p:cNvSpPr>
            <p:nvPr/>
          </p:nvSpPr>
          <p:spPr bwMode="auto">
            <a:xfrm>
              <a:off x="2771" y="2128"/>
              <a:ext cx="420" cy="347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4573" name="Rectangle 12"/>
            <p:cNvSpPr>
              <a:spLocks noChangeArrowheads="1"/>
            </p:cNvSpPr>
            <p:nvPr/>
          </p:nvSpPr>
          <p:spPr bwMode="auto">
            <a:xfrm>
              <a:off x="1718" y="1939"/>
              <a:ext cx="713" cy="539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4574" name="Rectangle 13"/>
            <p:cNvSpPr>
              <a:spLocks noChangeArrowheads="1"/>
            </p:cNvSpPr>
            <p:nvPr/>
          </p:nvSpPr>
          <p:spPr bwMode="auto">
            <a:xfrm>
              <a:off x="2769" y="1391"/>
              <a:ext cx="420" cy="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57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1594" y="800100"/>
            <a:ext cx="6500813" cy="1576388"/>
          </a:xfrm>
          <a:noFill/>
        </p:spPr>
        <p:txBody>
          <a:bodyPr lIns="67866" tIns="33338" rIns="67866" bIns="33338"/>
          <a:lstStyle/>
          <a:p>
            <a:r>
              <a:rPr lang="de-DE" smtClean="0"/>
              <a:t>Mehrdimensionale Zugriffsstrukturen können gemäß der Art der Aufteilung des Datenraums in Gebiete charakterisiert werden:</a:t>
            </a:r>
          </a:p>
          <a:p>
            <a:pPr marL="571500" lvl="1">
              <a:buNone/>
            </a:pPr>
            <a:r>
              <a:rPr lang="de-DE" smtClean="0"/>
              <a:t>1. nur atomare Gebiete (beschreibbar durch ein Rechteck)</a:t>
            </a:r>
          </a:p>
          <a:p>
            <a:pPr marL="571500" lvl="1">
              <a:buNone/>
            </a:pPr>
            <a:r>
              <a:rPr lang="de-DE" smtClean="0"/>
              <a:t>2. vollständig (die Vereinigung aller Gebiete ergibt den gesamten Datenraum)</a:t>
            </a:r>
          </a:p>
          <a:p>
            <a:pPr marL="571500" lvl="1">
              <a:buNone/>
            </a:pPr>
            <a:r>
              <a:rPr lang="de-DE" smtClean="0"/>
              <a:t>3. disjunkt (die Gebiete überlappen nicht)</a:t>
            </a:r>
          </a:p>
        </p:txBody>
      </p:sp>
      <p:sp>
        <p:nvSpPr>
          <p:cNvPr id="195588" name="Rectangle 3"/>
          <p:cNvSpPr>
            <a:spLocks noGrp="1" noChangeArrowheads="1"/>
          </p:cNvSpPr>
          <p:nvPr>
            <p:ph type="title"/>
          </p:nvPr>
        </p:nvSpPr>
        <p:spPr>
          <a:xfrm>
            <a:off x="477078" y="53579"/>
            <a:ext cx="7523922" cy="667940"/>
          </a:xfrm>
          <a:noFill/>
        </p:spPr>
        <p:txBody>
          <a:bodyPr lIns="67866" tIns="33338" rIns="67866" bIns="33338"/>
          <a:lstStyle/>
          <a:p>
            <a:r>
              <a:rPr lang="de-DE" sz="2400"/>
              <a:t>Charakterisierung mehrdimensionaler Datenstrukturen</a:t>
            </a:r>
            <a:endParaRPr lang="de-DE" smtClean="0"/>
          </a:p>
        </p:txBody>
      </p:sp>
      <p:sp>
        <p:nvSpPr>
          <p:cNvPr id="195589" name="Rectangle 4"/>
          <p:cNvSpPr>
            <a:spLocks noChangeArrowheads="1"/>
          </p:cNvSpPr>
          <p:nvPr/>
        </p:nvSpPr>
        <p:spPr bwMode="auto">
          <a:xfrm>
            <a:off x="1291828" y="2840832"/>
            <a:ext cx="6500813" cy="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/>
          <a:lstStyle/>
          <a:p>
            <a:pPr algn="l"/>
            <a:r>
              <a:rPr lang="de-DE">
                <a:solidFill>
                  <a:schemeClr val="folHlink"/>
                </a:solidFill>
                <a:latin typeface="Times New Roman" pitchFamily="18" charset="0"/>
              </a:rPr>
              <a:t>Z-B-Baum</a:t>
            </a:r>
            <a:r>
              <a:rPr lang="de-DE">
                <a:latin typeface="Times New Roman" pitchFamily="18" charset="0"/>
              </a:rPr>
              <a:t>: vollständig,disjunkt  </a:t>
            </a:r>
          </a:p>
        </p:txBody>
      </p:sp>
      <p:grpSp>
        <p:nvGrpSpPr>
          <p:cNvPr id="195590" name="Group 5"/>
          <p:cNvGrpSpPr>
            <a:grpSpLocks/>
          </p:cNvGrpSpPr>
          <p:nvPr/>
        </p:nvGrpSpPr>
        <p:grpSpPr bwMode="auto">
          <a:xfrm>
            <a:off x="3018235" y="3217069"/>
            <a:ext cx="1985963" cy="1571625"/>
            <a:chOff x="1644" y="2864"/>
            <a:chExt cx="1668" cy="1320"/>
          </a:xfrm>
        </p:grpSpPr>
        <p:sp>
          <p:nvSpPr>
            <p:cNvPr id="195591" name="Line 6"/>
            <p:cNvSpPr>
              <a:spLocks noChangeShapeType="1"/>
            </p:cNvSpPr>
            <p:nvPr/>
          </p:nvSpPr>
          <p:spPr bwMode="auto">
            <a:xfrm flipV="1">
              <a:off x="1704" y="2864"/>
              <a:ext cx="0" cy="1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5592" name="Line 7"/>
            <p:cNvSpPr>
              <a:spLocks noChangeShapeType="1"/>
            </p:cNvSpPr>
            <p:nvPr/>
          </p:nvSpPr>
          <p:spPr bwMode="auto">
            <a:xfrm flipV="1">
              <a:off x="1644" y="4108"/>
              <a:ext cx="16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5593" name="Rectangle 8"/>
            <p:cNvSpPr>
              <a:spLocks noChangeArrowheads="1"/>
            </p:cNvSpPr>
            <p:nvPr/>
          </p:nvSpPr>
          <p:spPr bwMode="auto">
            <a:xfrm>
              <a:off x="1709" y="3029"/>
              <a:ext cx="1464" cy="10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5594" name="Rectangle 9"/>
            <p:cNvSpPr>
              <a:spLocks noChangeArrowheads="1"/>
            </p:cNvSpPr>
            <p:nvPr/>
          </p:nvSpPr>
          <p:spPr bwMode="auto">
            <a:xfrm>
              <a:off x="2260" y="3573"/>
              <a:ext cx="915" cy="531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5595" name="Line 10"/>
            <p:cNvSpPr>
              <a:spLocks noChangeShapeType="1"/>
            </p:cNvSpPr>
            <p:nvPr/>
          </p:nvSpPr>
          <p:spPr bwMode="auto">
            <a:xfrm>
              <a:off x="1698" y="3779"/>
              <a:ext cx="5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5596" name="Line 11"/>
            <p:cNvSpPr>
              <a:spLocks noChangeShapeType="1"/>
            </p:cNvSpPr>
            <p:nvPr/>
          </p:nvSpPr>
          <p:spPr bwMode="auto">
            <a:xfrm flipV="1">
              <a:off x="2262" y="3693"/>
              <a:ext cx="3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5597" name="Line 12"/>
            <p:cNvSpPr>
              <a:spLocks noChangeShapeType="1"/>
            </p:cNvSpPr>
            <p:nvPr/>
          </p:nvSpPr>
          <p:spPr bwMode="auto">
            <a:xfrm>
              <a:off x="2624" y="3032"/>
              <a:ext cx="0" cy="6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5598" name="Line 13"/>
            <p:cNvSpPr>
              <a:spLocks noChangeShapeType="1"/>
            </p:cNvSpPr>
            <p:nvPr/>
          </p:nvSpPr>
          <p:spPr bwMode="auto">
            <a:xfrm flipH="1">
              <a:off x="2261" y="3040"/>
              <a:ext cx="1" cy="5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5599" name="Line 14"/>
            <p:cNvSpPr>
              <a:spLocks noChangeShapeType="1"/>
            </p:cNvSpPr>
            <p:nvPr/>
          </p:nvSpPr>
          <p:spPr bwMode="auto">
            <a:xfrm flipH="1">
              <a:off x="1987" y="3027"/>
              <a:ext cx="1" cy="7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  <p:sp>
          <p:nvSpPr>
            <p:cNvPr id="195600" name="Rectangle 15"/>
            <p:cNvSpPr>
              <a:spLocks noChangeArrowheads="1"/>
            </p:cNvSpPr>
            <p:nvPr/>
          </p:nvSpPr>
          <p:spPr bwMode="auto">
            <a:xfrm>
              <a:off x="1706" y="3783"/>
              <a:ext cx="315" cy="147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7866" tIns="33338" rIns="67866" bIns="33338" anchor="ctr"/>
            <a:lstStyle/>
            <a:p>
              <a:endParaRPr lang="de-DE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3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R-Baum: </a:t>
            </a:r>
            <a:r>
              <a:rPr lang="de-DE" sz="2100"/>
              <a:t>Urvater der baum-strukturierten mehrdimensionalen Zugriffsstrukturen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1143001" y="984648"/>
          <a:ext cx="4450556" cy="428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VISIO" r:id="rId4" imgW="4690080" imgH="4513680" progId="Visio.Drawing.6">
                  <p:embed/>
                </p:oleObj>
              </mc:Choice>
              <mc:Fallback>
                <p:oleObj name="VISIO" r:id="rId4" imgW="4690080" imgH="4513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984648"/>
                        <a:ext cx="4450556" cy="4283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4456510" y="2114550"/>
          <a:ext cx="3393281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VISIO" r:id="rId6" imgW="4524480" imgH="4038480" progId="Visio.Drawing.6">
                  <p:embed/>
                </p:oleObj>
              </mc:Choice>
              <mc:Fallback>
                <p:oleObj name="VISIO" r:id="rId6" imgW="4524480" imgH="4038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510" y="2114550"/>
                        <a:ext cx="3393281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13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Gute versus schlechte Partitionierung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1143001" y="1591866"/>
          <a:ext cx="6898481" cy="2842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VISIO" r:id="rId4" imgW="9211320" imgH="3796200" progId="Visio.Drawing.6">
                  <p:embed/>
                </p:oleObj>
              </mc:Choice>
              <mc:Fallback>
                <p:oleObj name="VISIO" r:id="rId4" imgW="9211320" imgH="3796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1591866"/>
                        <a:ext cx="6898481" cy="2842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43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"/>
            <a:ext cx="6858000" cy="735806"/>
          </a:xfrm>
        </p:spPr>
        <p:txBody>
          <a:bodyPr/>
          <a:lstStyle/>
          <a:p>
            <a:r>
              <a:rPr lang="de-DE" sz="2400"/>
              <a:t>Nächste Phase in der Entstehungsgeschichte des R-Baums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4588669" y="2306241"/>
          <a:ext cx="3412331" cy="2701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VISIO" r:id="rId4" imgW="4549320" imgH="3602160" progId="Visio.Drawing.6">
                  <p:embed/>
                </p:oleObj>
              </mc:Choice>
              <mc:Fallback>
                <p:oleObj name="VISIO" r:id="rId4" imgW="4549320" imgH="36021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669" y="2306241"/>
                        <a:ext cx="3412331" cy="2701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1143001" y="700087"/>
          <a:ext cx="4289822" cy="512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VISIO" r:id="rId6" imgW="4704480" imgH="5615280" progId="Visio.Drawing.6">
                  <p:embed/>
                </p:oleObj>
              </mc:Choice>
              <mc:Fallback>
                <p:oleObj name="VISIO" r:id="rId6" imgW="4704480" imgH="5615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700087"/>
                        <a:ext cx="4289822" cy="512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91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Nächste Phase </a:t>
            </a:r>
            <a:br>
              <a:rPr lang="de-DE" smtClean="0"/>
            </a:br>
            <a:r>
              <a:rPr lang="de-DE" smtClean="0"/>
              <a:t>                                      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143000" y="429816"/>
          <a:ext cx="4676775" cy="7168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VISIO" r:id="rId4" imgW="5205960" imgH="7980840" progId="Visio.Drawing.6">
                  <p:embed/>
                </p:oleObj>
              </mc:Choice>
              <mc:Fallback>
                <p:oleObj name="VISIO" r:id="rId4" imgW="5205960" imgH="7980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9816"/>
                        <a:ext cx="4676775" cy="7168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53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RAID 3: Striping auf Bit-Ebene,</a:t>
            </a:r>
            <a:br>
              <a:rPr lang="de-DE" smtClean="0"/>
            </a:br>
            <a:r>
              <a:rPr lang="de-DE" smtClean="0"/>
              <a:t>zusätzliche Platte für Paritätsinfo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725" y="3257550"/>
            <a:ext cx="7791275" cy="1885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1800" dirty="0" smtClean="0"/>
              <a:t>Das </a:t>
            </a:r>
            <a:r>
              <a:rPr lang="de-DE" sz="1800" dirty="0" err="1" smtClean="0"/>
              <a:t>Striping</a:t>
            </a:r>
            <a:r>
              <a:rPr lang="de-DE" sz="1800" dirty="0" smtClean="0"/>
              <a:t> wird auf Bit- (oder Byte-) Ebene durchgeführt</a:t>
            </a:r>
          </a:p>
          <a:p>
            <a:pPr>
              <a:lnSpc>
                <a:spcPct val="80000"/>
              </a:lnSpc>
            </a:pPr>
            <a:r>
              <a:rPr lang="de-DE" sz="1800" dirty="0" smtClean="0"/>
              <a:t>Es wird auf einer Platte noch die Parität der anderen Platten gespeichert. </a:t>
            </a:r>
            <a:r>
              <a:rPr lang="de-DE" sz="1800" dirty="0" smtClean="0">
                <a:solidFill>
                  <a:srgbClr val="3366FF"/>
                </a:solidFill>
              </a:rPr>
              <a:t>Parität = bit-weise </a:t>
            </a:r>
            <a:r>
              <a:rPr lang="de-DE" sz="1800" dirty="0" err="1" smtClean="0">
                <a:solidFill>
                  <a:srgbClr val="3366FF"/>
                </a:solidFill>
              </a:rPr>
              <a:t>xor</a:t>
            </a:r>
            <a:r>
              <a:rPr lang="de-DE" sz="1800" dirty="0" smtClean="0">
                <a:solidFill>
                  <a:srgbClr val="3366FF"/>
                </a:solidFill>
              </a:rPr>
              <a:t> </a:t>
            </a:r>
            <a:r>
              <a:rPr kumimoji="0" lang="de-DE" sz="1800" dirty="0" smtClean="0">
                <a:solidFill>
                  <a:srgbClr val="3366FF"/>
                </a:solidFill>
                <a:latin typeface="Times New Roman" pitchFamily="18" charset="0"/>
                <a:sym typeface="Symbol" pitchFamily="18" charset="2"/>
              </a:rPr>
              <a:t></a:t>
            </a:r>
            <a:endParaRPr lang="de-DE" sz="1800" dirty="0" smtClean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1800" dirty="0" smtClean="0"/>
              <a:t>Dadurch ist der Ausfall einer Platte zu kompensieren</a:t>
            </a:r>
          </a:p>
          <a:p>
            <a:pPr>
              <a:lnSpc>
                <a:spcPct val="80000"/>
              </a:lnSpc>
            </a:pPr>
            <a:r>
              <a:rPr lang="de-DE" sz="1800" dirty="0" smtClean="0"/>
              <a:t>Das Lesen eines Blocks erfordert den Zugriff auf alle Platten</a:t>
            </a:r>
          </a:p>
          <a:p>
            <a:pPr lvl="1">
              <a:lnSpc>
                <a:spcPct val="80000"/>
              </a:lnSpc>
            </a:pPr>
            <a:r>
              <a:rPr lang="de-DE" sz="1800" dirty="0" smtClean="0"/>
              <a:t>Verschwendung von Schreib/Leseköpfen</a:t>
            </a:r>
          </a:p>
          <a:p>
            <a:pPr lvl="1">
              <a:lnSpc>
                <a:spcPct val="80000"/>
              </a:lnSpc>
            </a:pPr>
            <a:r>
              <a:rPr lang="de-DE" sz="1800" dirty="0" smtClean="0"/>
              <a:t>Alle marschieren synchron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1828800" y="1200150"/>
            <a:ext cx="331470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1010 1101 1011 0110 0011 1100....</a:t>
            </a:r>
          </a:p>
        </p:txBody>
      </p:sp>
      <p:sp>
        <p:nvSpPr>
          <p:cNvPr id="60422" name="AutoShape 5"/>
          <p:cNvSpPr>
            <a:spLocks noChangeArrowheads="1"/>
          </p:cNvSpPr>
          <p:nvPr/>
        </p:nvSpPr>
        <p:spPr bwMode="auto">
          <a:xfrm>
            <a:off x="5429250" y="857250"/>
            <a:ext cx="1200150" cy="628650"/>
          </a:xfrm>
          <a:prstGeom prst="cloudCallout">
            <a:avLst>
              <a:gd name="adj1" fmla="val -69046"/>
              <a:gd name="adj2" fmla="val 25000"/>
            </a:avLst>
          </a:prstGeom>
          <a:solidFill>
            <a:srgbClr val="00B0F0"/>
          </a:solidFill>
          <a:ln w="57150">
            <a:solidFill>
              <a:srgbClr val="0099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Datei</a:t>
            </a:r>
          </a:p>
        </p:txBody>
      </p:sp>
      <p:sp>
        <p:nvSpPr>
          <p:cNvPr id="60423" name="AutoShape 6"/>
          <p:cNvSpPr>
            <a:spLocks noChangeArrowheads="1"/>
          </p:cNvSpPr>
          <p:nvPr/>
        </p:nvSpPr>
        <p:spPr bwMode="auto">
          <a:xfrm>
            <a:off x="1314450" y="2171700"/>
            <a:ext cx="1028700" cy="514350"/>
          </a:xfrm>
          <a:prstGeom prst="flowChartMagneticDisk">
            <a:avLst/>
          </a:prstGeom>
          <a:solidFill>
            <a:srgbClr val="00B0F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111001...</a:t>
            </a:r>
          </a:p>
        </p:txBody>
      </p:sp>
      <p:sp>
        <p:nvSpPr>
          <p:cNvPr id="60424" name="AutoShape 7"/>
          <p:cNvSpPr>
            <a:spLocks noChangeArrowheads="1"/>
          </p:cNvSpPr>
          <p:nvPr/>
        </p:nvSpPr>
        <p:spPr bwMode="auto">
          <a:xfrm>
            <a:off x="2571750" y="2171700"/>
            <a:ext cx="1028700" cy="514350"/>
          </a:xfrm>
          <a:prstGeom prst="flowChartMagneticDisk">
            <a:avLst/>
          </a:prstGeom>
          <a:solidFill>
            <a:srgbClr val="00B0F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010101...</a:t>
            </a:r>
          </a:p>
        </p:txBody>
      </p:sp>
      <p:sp>
        <p:nvSpPr>
          <p:cNvPr id="60425" name="AutoShape 8"/>
          <p:cNvSpPr>
            <a:spLocks noChangeArrowheads="1"/>
          </p:cNvSpPr>
          <p:nvPr/>
        </p:nvSpPr>
        <p:spPr bwMode="auto">
          <a:xfrm>
            <a:off x="3829050" y="2171700"/>
            <a:ext cx="1028700" cy="514350"/>
          </a:xfrm>
          <a:prstGeom prst="flowChartMagneticDisk">
            <a:avLst/>
          </a:prstGeom>
          <a:solidFill>
            <a:srgbClr val="00B0F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101110...</a:t>
            </a:r>
          </a:p>
        </p:txBody>
      </p:sp>
      <p:sp>
        <p:nvSpPr>
          <p:cNvPr id="60426" name="AutoShape 9"/>
          <p:cNvSpPr>
            <a:spLocks noChangeArrowheads="1"/>
          </p:cNvSpPr>
          <p:nvPr/>
        </p:nvSpPr>
        <p:spPr bwMode="auto">
          <a:xfrm>
            <a:off x="5086350" y="2171700"/>
            <a:ext cx="1028700" cy="514350"/>
          </a:xfrm>
          <a:prstGeom prst="flowChartMagneticDisk">
            <a:avLst/>
          </a:prstGeom>
          <a:solidFill>
            <a:srgbClr val="00B0F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011010...</a:t>
            </a:r>
          </a:p>
        </p:txBody>
      </p:sp>
      <p:sp>
        <p:nvSpPr>
          <p:cNvPr id="60427" name="Line 10"/>
          <p:cNvSpPr>
            <a:spLocks noChangeShapeType="1"/>
          </p:cNvSpPr>
          <p:nvPr/>
        </p:nvSpPr>
        <p:spPr bwMode="auto">
          <a:xfrm flipH="1">
            <a:off x="1485900" y="1485900"/>
            <a:ext cx="400050" cy="8572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28" name="Line 11"/>
          <p:cNvSpPr>
            <a:spLocks noChangeShapeType="1"/>
          </p:cNvSpPr>
          <p:nvPr/>
        </p:nvSpPr>
        <p:spPr bwMode="auto">
          <a:xfrm>
            <a:off x="2000250" y="1485900"/>
            <a:ext cx="685800" cy="9144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29" name="Line 12"/>
          <p:cNvSpPr>
            <a:spLocks noChangeShapeType="1"/>
          </p:cNvSpPr>
          <p:nvPr/>
        </p:nvSpPr>
        <p:spPr bwMode="auto">
          <a:xfrm>
            <a:off x="2171700" y="1485900"/>
            <a:ext cx="1771650" cy="8572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30" name="Line 13"/>
          <p:cNvSpPr>
            <a:spLocks noChangeShapeType="1"/>
          </p:cNvSpPr>
          <p:nvPr/>
        </p:nvSpPr>
        <p:spPr bwMode="auto">
          <a:xfrm>
            <a:off x="2286000" y="1485900"/>
            <a:ext cx="2914650" cy="8572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31" name="Line 14"/>
          <p:cNvSpPr>
            <a:spLocks noChangeShapeType="1"/>
          </p:cNvSpPr>
          <p:nvPr/>
        </p:nvSpPr>
        <p:spPr bwMode="auto">
          <a:xfrm flipH="1">
            <a:off x="1600200" y="1485900"/>
            <a:ext cx="800100" cy="8572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32" name="AutoShape 15"/>
          <p:cNvSpPr>
            <a:spLocks noChangeArrowheads="1"/>
          </p:cNvSpPr>
          <p:nvPr/>
        </p:nvSpPr>
        <p:spPr bwMode="auto">
          <a:xfrm>
            <a:off x="6457950" y="2171700"/>
            <a:ext cx="1028700" cy="51435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011000...</a:t>
            </a:r>
          </a:p>
        </p:txBody>
      </p:sp>
      <p:sp>
        <p:nvSpPr>
          <p:cNvPr id="60433" name="Text Box 16"/>
          <p:cNvSpPr txBox="1">
            <a:spLocks noChangeArrowheads="1"/>
          </p:cNvSpPr>
          <p:nvPr/>
        </p:nvSpPr>
        <p:spPr bwMode="auto">
          <a:xfrm>
            <a:off x="3829050" y="2914650"/>
            <a:ext cx="40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latin typeface="Times New Roman" pitchFamily="18" charset="0"/>
                <a:sym typeface="Symbol" pitchFamily="18" charset="2"/>
              </a:rPr>
              <a:t></a:t>
            </a:r>
            <a:endParaRPr lang="de-DE" sz="1800">
              <a:latin typeface="Times New Roman" pitchFamily="18" charset="0"/>
            </a:endParaRPr>
          </a:p>
        </p:txBody>
      </p:sp>
      <p:sp>
        <p:nvSpPr>
          <p:cNvPr id="60434" name="Line 17"/>
          <p:cNvSpPr>
            <a:spLocks noChangeShapeType="1"/>
          </p:cNvSpPr>
          <p:nvPr/>
        </p:nvSpPr>
        <p:spPr bwMode="auto">
          <a:xfrm>
            <a:off x="1428750" y="2571750"/>
            <a:ext cx="245745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35" name="Line 18"/>
          <p:cNvSpPr>
            <a:spLocks noChangeShapeType="1"/>
          </p:cNvSpPr>
          <p:nvPr/>
        </p:nvSpPr>
        <p:spPr bwMode="auto">
          <a:xfrm>
            <a:off x="2686050" y="2571750"/>
            <a:ext cx="12573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36" name="Line 19"/>
          <p:cNvSpPr>
            <a:spLocks noChangeShapeType="1"/>
          </p:cNvSpPr>
          <p:nvPr/>
        </p:nvSpPr>
        <p:spPr bwMode="auto">
          <a:xfrm>
            <a:off x="4000500" y="257175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37" name="Line 20"/>
          <p:cNvSpPr>
            <a:spLocks noChangeShapeType="1"/>
          </p:cNvSpPr>
          <p:nvPr/>
        </p:nvSpPr>
        <p:spPr bwMode="auto">
          <a:xfrm flipH="1">
            <a:off x="4114800" y="2571750"/>
            <a:ext cx="108585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38" name="Freeform 21"/>
          <p:cNvSpPr>
            <a:spLocks/>
          </p:cNvSpPr>
          <p:nvPr/>
        </p:nvSpPr>
        <p:spPr bwMode="auto">
          <a:xfrm>
            <a:off x="4000500" y="2571750"/>
            <a:ext cx="2619375" cy="628650"/>
          </a:xfrm>
          <a:custGeom>
            <a:avLst/>
            <a:gdLst>
              <a:gd name="T0" fmla="*/ 0 w 2200"/>
              <a:gd name="T1" fmla="*/ 2147483647 h 528"/>
              <a:gd name="T2" fmla="*/ 2147483647 w 2200"/>
              <a:gd name="T3" fmla="*/ 2147483647 h 528"/>
              <a:gd name="T4" fmla="*/ 2147483647 w 2200"/>
              <a:gd name="T5" fmla="*/ 2147483647 h 528"/>
              <a:gd name="T6" fmla="*/ 2147483647 w 2200"/>
              <a:gd name="T7" fmla="*/ 2147483647 h 528"/>
              <a:gd name="T8" fmla="*/ 2147483647 w 220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0"/>
              <a:gd name="T16" fmla="*/ 0 h 528"/>
              <a:gd name="T17" fmla="*/ 2200 w 220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0" h="528">
                <a:moveTo>
                  <a:pt x="0" y="480"/>
                </a:moveTo>
                <a:cubicBezTo>
                  <a:pt x="32" y="504"/>
                  <a:pt x="64" y="528"/>
                  <a:pt x="288" y="528"/>
                </a:cubicBezTo>
                <a:cubicBezTo>
                  <a:pt x="512" y="528"/>
                  <a:pt x="1048" y="512"/>
                  <a:pt x="1344" y="480"/>
                </a:cubicBezTo>
                <a:cubicBezTo>
                  <a:pt x="1640" y="448"/>
                  <a:pt x="1928" y="416"/>
                  <a:pt x="2064" y="336"/>
                </a:cubicBezTo>
                <a:cubicBezTo>
                  <a:pt x="2200" y="256"/>
                  <a:pt x="2180" y="128"/>
                  <a:pt x="2160" y="0"/>
                </a:cubicBezTo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39" name="AutoShape 22"/>
          <p:cNvSpPr>
            <a:spLocks noChangeArrowheads="1"/>
          </p:cNvSpPr>
          <p:nvPr/>
        </p:nvSpPr>
        <p:spPr bwMode="auto">
          <a:xfrm>
            <a:off x="6858000" y="1714500"/>
            <a:ext cx="1143000" cy="3429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Parität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5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Datenraum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1322785" y="564357"/>
          <a:ext cx="5811440" cy="455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VISIO" r:id="rId4" imgW="4599360" imgH="3602160" progId="Visio.Drawing.6">
                  <p:embed/>
                </p:oleObj>
              </mc:Choice>
              <mc:Fallback>
                <p:oleObj name="VISIO" r:id="rId4" imgW="4599360" imgH="36021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785" y="564357"/>
                        <a:ext cx="5811440" cy="4551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01278"/>
      </p:ext>
    </p:extLst>
  </p:cSld>
  <p:clrMapOvr>
    <a:masterClrMapping/>
  </p:clrMapOvr>
  <p:transition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Wachsen des Baums:</a:t>
            </a:r>
            <a:br>
              <a:rPr lang="de-DE" smtClean="0"/>
            </a:br>
            <a:r>
              <a:rPr lang="de-DE" smtClean="0"/>
              <a:t>nach oben – wie im B-Baum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148173"/>
              </p:ext>
            </p:extLst>
          </p:nvPr>
        </p:nvGraphicFramePr>
        <p:xfrm>
          <a:off x="3503699" y="428625"/>
          <a:ext cx="4464844" cy="668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VISIO" r:id="rId4" imgW="3972600" imgH="5947920" progId="Visio.Drawing.6">
                  <p:embed/>
                </p:oleObj>
              </mc:Choice>
              <mc:Fallback>
                <p:oleObj name="VISIO" r:id="rId4" imgW="3972600" imgH="594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99" y="428625"/>
                        <a:ext cx="4464844" cy="668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37564"/>
      </p:ext>
    </p:extLst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Datenraum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1143001" y="672703"/>
          <a:ext cx="5517356" cy="443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VISIO" r:id="rId4" imgW="4374360" imgH="3514680" progId="Visio.Drawing.6">
                  <p:embed/>
                </p:oleObj>
              </mc:Choice>
              <mc:Fallback>
                <p:oleObj name="VISIO" r:id="rId4" imgW="4374360" imgH="3514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672703"/>
                        <a:ext cx="5517356" cy="4432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6937"/>
      </p:ext>
    </p:extLst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0538"/>
            <a:ext cx="6858000" cy="972108"/>
          </a:xfrm>
        </p:spPr>
        <p:txBody>
          <a:bodyPr anchor="t" anchorCtr="0"/>
          <a:lstStyle/>
          <a:p>
            <a:r>
              <a:rPr lang="de-DE" dirty="0" smtClean="0"/>
              <a:t>Datenraum und Speicherstruktur – Überblick</a:t>
            </a:r>
            <a:br>
              <a:rPr lang="de-DE" dirty="0" smtClean="0"/>
            </a:br>
            <a:endParaRPr lang="de-DE" dirty="0" smtClean="0"/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1143000" y="898923"/>
          <a:ext cx="7402116" cy="5760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VISIO" r:id="rId4" imgW="9082800" imgH="6073200" progId="Visio.Drawing.6">
                  <p:embed/>
                </p:oleObj>
              </mc:Choice>
              <mc:Fallback>
                <p:oleObj name="VISIO" r:id="rId4" imgW="9082800" imgH="6073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98923"/>
                        <a:ext cx="7402116" cy="5760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09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210866" y="216694"/>
          <a:ext cx="6594872" cy="686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VISIO" r:id="rId4" imgW="7825680" imgH="8140680" progId="Visio.Drawing.6">
                  <p:embed/>
                </p:oleObj>
              </mc:Choice>
              <mc:Fallback>
                <p:oleObj name="VISIO" r:id="rId4" imgW="7825680" imgH="8140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866" y="216694"/>
                        <a:ext cx="6594872" cy="6860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745"/>
      </p:ext>
    </p:extLst>
  </p:cSld>
  <p:clrMapOvr>
    <a:masterClrMapping/>
  </p:clrMapOvr>
  <p:transition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Bereichsanfragen auf dem R-Baum</a:t>
            </a:r>
          </a:p>
        </p:txBody>
      </p:sp>
      <p:graphicFrame>
        <p:nvGraphicFramePr>
          <p:cNvPr id="286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90807"/>
              </p:ext>
            </p:extLst>
          </p:nvPr>
        </p:nvGraphicFramePr>
        <p:xfrm>
          <a:off x="1119147" y="789385"/>
          <a:ext cx="7136606" cy="651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VISIO" r:id="rId4" imgW="8321040" imgH="7372800" progId="Visio.Drawing.6">
                  <p:embed/>
                </p:oleObj>
              </mc:Choice>
              <mc:Fallback>
                <p:oleObj name="VISIO" r:id="rId4" imgW="8321040" imgH="7372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47" y="789385"/>
                        <a:ext cx="7136606" cy="6516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13615"/>
      </p:ext>
    </p:extLst>
  </p:cSld>
  <p:clrMapOvr>
    <a:masterClrMapping/>
  </p:clrMapOvr>
  <p:transition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210866" y="216694"/>
          <a:ext cx="6594872" cy="686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VISIO" r:id="rId4" imgW="7825680" imgH="8140680" progId="Visio.Drawing.6">
                  <p:embed/>
                </p:oleObj>
              </mc:Choice>
              <mc:Fallback>
                <p:oleObj name="VISIO" r:id="rId4" imgW="7825680" imgH="8140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866" y="216694"/>
                        <a:ext cx="6594872" cy="6860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79911"/>
      </p:ext>
    </p:extLst>
  </p:cSld>
  <p:clrMapOvr>
    <a:masterClrMapping/>
  </p:clrMapOvr>
  <p:transition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Indexierung räumlicher Objekte (anstatt Punkten) mit dem R-Baum</a:t>
            </a:r>
          </a:p>
        </p:txBody>
      </p:sp>
      <p:sp>
        <p:nvSpPr>
          <p:cNvPr id="196612" name="Line 3"/>
          <p:cNvSpPr>
            <a:spLocks noChangeShapeType="1"/>
          </p:cNvSpPr>
          <p:nvPr/>
        </p:nvSpPr>
        <p:spPr bwMode="auto">
          <a:xfrm flipV="1">
            <a:off x="1790700" y="4752975"/>
            <a:ext cx="6057900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6613" name="Line 4"/>
          <p:cNvSpPr>
            <a:spLocks noChangeShapeType="1"/>
          </p:cNvSpPr>
          <p:nvPr/>
        </p:nvSpPr>
        <p:spPr bwMode="auto">
          <a:xfrm flipV="1">
            <a:off x="1790700" y="885825"/>
            <a:ext cx="0" cy="3876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6614" name="Freeform 5"/>
          <p:cNvSpPr>
            <a:spLocks/>
          </p:cNvSpPr>
          <p:nvPr/>
        </p:nvSpPr>
        <p:spPr bwMode="auto">
          <a:xfrm>
            <a:off x="4514851" y="1743075"/>
            <a:ext cx="669131" cy="628650"/>
          </a:xfrm>
          <a:custGeom>
            <a:avLst/>
            <a:gdLst>
              <a:gd name="T0" fmla="*/ 0 w 562"/>
              <a:gd name="T1" fmla="*/ 2147483647 h 528"/>
              <a:gd name="T2" fmla="*/ 2147483647 w 562"/>
              <a:gd name="T3" fmla="*/ 2147483647 h 528"/>
              <a:gd name="T4" fmla="*/ 2147483647 w 562"/>
              <a:gd name="T5" fmla="*/ 2147483647 h 528"/>
              <a:gd name="T6" fmla="*/ 2147483647 w 562"/>
              <a:gd name="T7" fmla="*/ 2147483647 h 528"/>
              <a:gd name="T8" fmla="*/ 2147483647 w 562"/>
              <a:gd name="T9" fmla="*/ 2147483647 h 528"/>
              <a:gd name="T10" fmla="*/ 2147483647 w 562"/>
              <a:gd name="T11" fmla="*/ 2147483647 h 528"/>
              <a:gd name="T12" fmla="*/ 2147483647 w 562"/>
              <a:gd name="T13" fmla="*/ 2147483647 h 528"/>
              <a:gd name="T14" fmla="*/ 2147483647 w 562"/>
              <a:gd name="T15" fmla="*/ 2147483647 h 528"/>
              <a:gd name="T16" fmla="*/ 2147483647 w 562"/>
              <a:gd name="T17" fmla="*/ 2147483647 h 528"/>
              <a:gd name="T18" fmla="*/ 2147483647 w 562"/>
              <a:gd name="T19" fmla="*/ 0 h 528"/>
              <a:gd name="T20" fmla="*/ 2147483647 w 562"/>
              <a:gd name="T21" fmla="*/ 2147483647 h 528"/>
              <a:gd name="T22" fmla="*/ 0 w 562"/>
              <a:gd name="T23" fmla="*/ 2147483647 h 5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62"/>
              <a:gd name="T37" fmla="*/ 0 h 528"/>
              <a:gd name="T38" fmla="*/ 562 w 562"/>
              <a:gd name="T39" fmla="*/ 528 h 5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62" h="528">
                <a:moveTo>
                  <a:pt x="0" y="200"/>
                </a:moveTo>
                <a:cubicBezTo>
                  <a:pt x="142" y="247"/>
                  <a:pt x="272" y="408"/>
                  <a:pt x="352" y="528"/>
                </a:cubicBezTo>
                <a:cubicBezTo>
                  <a:pt x="381" y="509"/>
                  <a:pt x="433" y="470"/>
                  <a:pt x="448" y="440"/>
                </a:cubicBezTo>
                <a:cubicBezTo>
                  <a:pt x="458" y="420"/>
                  <a:pt x="466" y="401"/>
                  <a:pt x="480" y="384"/>
                </a:cubicBezTo>
                <a:cubicBezTo>
                  <a:pt x="543" y="309"/>
                  <a:pt x="455" y="433"/>
                  <a:pt x="536" y="312"/>
                </a:cubicBezTo>
                <a:cubicBezTo>
                  <a:pt x="541" y="304"/>
                  <a:pt x="552" y="288"/>
                  <a:pt x="552" y="288"/>
                </a:cubicBezTo>
                <a:cubicBezTo>
                  <a:pt x="549" y="277"/>
                  <a:pt x="546" y="267"/>
                  <a:pt x="544" y="256"/>
                </a:cubicBezTo>
                <a:cubicBezTo>
                  <a:pt x="537" y="212"/>
                  <a:pt x="562" y="139"/>
                  <a:pt x="504" y="136"/>
                </a:cubicBezTo>
                <a:cubicBezTo>
                  <a:pt x="405" y="131"/>
                  <a:pt x="307" y="131"/>
                  <a:pt x="208" y="128"/>
                </a:cubicBezTo>
                <a:cubicBezTo>
                  <a:pt x="182" y="90"/>
                  <a:pt x="183" y="45"/>
                  <a:pt x="176" y="0"/>
                </a:cubicBezTo>
                <a:cubicBezTo>
                  <a:pt x="136" y="27"/>
                  <a:pt x="89" y="37"/>
                  <a:pt x="48" y="64"/>
                </a:cubicBezTo>
                <a:cubicBezTo>
                  <a:pt x="24" y="100"/>
                  <a:pt x="0" y="155"/>
                  <a:pt x="0" y="200"/>
                </a:cubicBezTo>
                <a:close/>
              </a:path>
            </a:pathLst>
          </a:cu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6615" name="Freeform 6"/>
          <p:cNvSpPr>
            <a:spLocks/>
          </p:cNvSpPr>
          <p:nvPr/>
        </p:nvSpPr>
        <p:spPr bwMode="auto">
          <a:xfrm>
            <a:off x="2400300" y="1962150"/>
            <a:ext cx="939404" cy="1208485"/>
          </a:xfrm>
          <a:custGeom>
            <a:avLst/>
            <a:gdLst>
              <a:gd name="T0" fmla="*/ 2147483647 w 1301"/>
              <a:gd name="T1" fmla="*/ 2147483647 h 1015"/>
              <a:gd name="T2" fmla="*/ 2147483647 w 1301"/>
              <a:gd name="T3" fmla="*/ 2147483647 h 1015"/>
              <a:gd name="T4" fmla="*/ 2147483647 w 1301"/>
              <a:gd name="T5" fmla="*/ 2147483647 h 1015"/>
              <a:gd name="T6" fmla="*/ 2147483647 w 1301"/>
              <a:gd name="T7" fmla="*/ 2147483647 h 1015"/>
              <a:gd name="T8" fmla="*/ 2147483647 w 1301"/>
              <a:gd name="T9" fmla="*/ 2147483647 h 1015"/>
              <a:gd name="T10" fmla="*/ 2147483647 w 1301"/>
              <a:gd name="T11" fmla="*/ 2147483647 h 1015"/>
              <a:gd name="T12" fmla="*/ 2147483647 w 1301"/>
              <a:gd name="T13" fmla="*/ 2147483647 h 1015"/>
              <a:gd name="T14" fmla="*/ 2147483647 w 1301"/>
              <a:gd name="T15" fmla="*/ 2147483647 h 1015"/>
              <a:gd name="T16" fmla="*/ 2147483647 w 1301"/>
              <a:gd name="T17" fmla="*/ 2147483647 h 1015"/>
              <a:gd name="T18" fmla="*/ 2147483647 w 1301"/>
              <a:gd name="T19" fmla="*/ 2147483647 h 1015"/>
              <a:gd name="T20" fmla="*/ 2147483647 w 1301"/>
              <a:gd name="T21" fmla="*/ 2147483647 h 1015"/>
              <a:gd name="T22" fmla="*/ 2147483647 w 1301"/>
              <a:gd name="T23" fmla="*/ 2147483647 h 1015"/>
              <a:gd name="T24" fmla="*/ 2147483647 w 1301"/>
              <a:gd name="T25" fmla="*/ 2147483647 h 1015"/>
              <a:gd name="T26" fmla="*/ 2147483647 w 1301"/>
              <a:gd name="T27" fmla="*/ 2147483647 h 1015"/>
              <a:gd name="T28" fmla="*/ 2147483647 w 1301"/>
              <a:gd name="T29" fmla="*/ 2147483647 h 1015"/>
              <a:gd name="T30" fmla="*/ 2147483647 w 1301"/>
              <a:gd name="T31" fmla="*/ 2147483647 h 1015"/>
              <a:gd name="T32" fmla="*/ 2147483647 w 1301"/>
              <a:gd name="T33" fmla="*/ 2147483647 h 1015"/>
              <a:gd name="T34" fmla="*/ 2147483647 w 1301"/>
              <a:gd name="T35" fmla="*/ 2147483647 h 1015"/>
              <a:gd name="T36" fmla="*/ 2147483647 w 1301"/>
              <a:gd name="T37" fmla="*/ 0 h 1015"/>
              <a:gd name="T38" fmla="*/ 2147483647 w 1301"/>
              <a:gd name="T39" fmla="*/ 2147483647 h 1015"/>
              <a:gd name="T40" fmla="*/ 2147483647 w 1301"/>
              <a:gd name="T41" fmla="*/ 2147483647 h 1015"/>
              <a:gd name="T42" fmla="*/ 2147483647 w 1301"/>
              <a:gd name="T43" fmla="*/ 2147483647 h 1015"/>
              <a:gd name="T44" fmla="*/ 2147483647 w 1301"/>
              <a:gd name="T45" fmla="*/ 2147483647 h 1015"/>
              <a:gd name="T46" fmla="*/ 0 w 1301"/>
              <a:gd name="T47" fmla="*/ 2147483647 h 1015"/>
              <a:gd name="T48" fmla="*/ 2147483647 w 1301"/>
              <a:gd name="T49" fmla="*/ 2147483647 h 1015"/>
              <a:gd name="T50" fmla="*/ 2147483647 w 1301"/>
              <a:gd name="T51" fmla="*/ 2147483647 h 1015"/>
              <a:gd name="T52" fmla="*/ 2147483647 w 1301"/>
              <a:gd name="T53" fmla="*/ 2147483647 h 1015"/>
              <a:gd name="T54" fmla="*/ 2147483647 w 1301"/>
              <a:gd name="T55" fmla="*/ 2147483647 h 1015"/>
              <a:gd name="T56" fmla="*/ 2147483647 w 1301"/>
              <a:gd name="T57" fmla="*/ 2147483647 h 1015"/>
              <a:gd name="T58" fmla="*/ 2147483647 w 1301"/>
              <a:gd name="T59" fmla="*/ 2147483647 h 1015"/>
              <a:gd name="T60" fmla="*/ 2147483647 w 1301"/>
              <a:gd name="T61" fmla="*/ 2147483647 h 1015"/>
              <a:gd name="T62" fmla="*/ 2147483647 w 1301"/>
              <a:gd name="T63" fmla="*/ 2147483647 h 1015"/>
              <a:gd name="T64" fmla="*/ 2147483647 w 1301"/>
              <a:gd name="T65" fmla="*/ 2147483647 h 10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1"/>
              <a:gd name="T100" fmla="*/ 0 h 1015"/>
              <a:gd name="T101" fmla="*/ 1301 w 1301"/>
              <a:gd name="T102" fmla="*/ 1015 h 10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1" h="1015">
                <a:moveTo>
                  <a:pt x="856" y="760"/>
                </a:moveTo>
                <a:cubicBezTo>
                  <a:pt x="952" y="746"/>
                  <a:pt x="1081" y="708"/>
                  <a:pt x="1168" y="664"/>
                </a:cubicBezTo>
                <a:cubicBezTo>
                  <a:pt x="1189" y="653"/>
                  <a:pt x="1215" y="649"/>
                  <a:pt x="1232" y="632"/>
                </a:cubicBezTo>
                <a:cubicBezTo>
                  <a:pt x="1264" y="600"/>
                  <a:pt x="1246" y="613"/>
                  <a:pt x="1288" y="592"/>
                </a:cubicBezTo>
                <a:cubicBezTo>
                  <a:pt x="1301" y="554"/>
                  <a:pt x="1287" y="545"/>
                  <a:pt x="1272" y="512"/>
                </a:cubicBezTo>
                <a:cubicBezTo>
                  <a:pt x="1265" y="497"/>
                  <a:pt x="1265" y="478"/>
                  <a:pt x="1256" y="464"/>
                </a:cubicBezTo>
                <a:cubicBezTo>
                  <a:pt x="1243" y="445"/>
                  <a:pt x="1228" y="427"/>
                  <a:pt x="1216" y="408"/>
                </a:cubicBezTo>
                <a:cubicBezTo>
                  <a:pt x="1173" y="339"/>
                  <a:pt x="1133" y="268"/>
                  <a:pt x="1088" y="200"/>
                </a:cubicBezTo>
                <a:cubicBezTo>
                  <a:pt x="1057" y="154"/>
                  <a:pt x="1019" y="154"/>
                  <a:pt x="1000" y="96"/>
                </a:cubicBezTo>
                <a:cubicBezTo>
                  <a:pt x="1012" y="61"/>
                  <a:pt x="1002" y="78"/>
                  <a:pt x="1032" y="48"/>
                </a:cubicBezTo>
                <a:cubicBezTo>
                  <a:pt x="1040" y="40"/>
                  <a:pt x="1017" y="65"/>
                  <a:pt x="1008" y="72"/>
                </a:cubicBezTo>
                <a:cubicBezTo>
                  <a:pt x="1001" y="78"/>
                  <a:pt x="991" y="82"/>
                  <a:pt x="984" y="88"/>
                </a:cubicBezTo>
                <a:cubicBezTo>
                  <a:pt x="962" y="108"/>
                  <a:pt x="941" y="131"/>
                  <a:pt x="920" y="152"/>
                </a:cubicBezTo>
                <a:cubicBezTo>
                  <a:pt x="881" y="191"/>
                  <a:pt x="840" y="227"/>
                  <a:pt x="800" y="264"/>
                </a:cubicBezTo>
                <a:cubicBezTo>
                  <a:pt x="708" y="349"/>
                  <a:pt x="768" y="307"/>
                  <a:pt x="712" y="344"/>
                </a:cubicBezTo>
                <a:cubicBezTo>
                  <a:pt x="678" y="395"/>
                  <a:pt x="584" y="491"/>
                  <a:pt x="536" y="528"/>
                </a:cubicBezTo>
                <a:cubicBezTo>
                  <a:pt x="512" y="547"/>
                  <a:pt x="488" y="565"/>
                  <a:pt x="464" y="584"/>
                </a:cubicBezTo>
                <a:cubicBezTo>
                  <a:pt x="449" y="596"/>
                  <a:pt x="432" y="632"/>
                  <a:pt x="432" y="632"/>
                </a:cubicBezTo>
                <a:cubicBezTo>
                  <a:pt x="419" y="419"/>
                  <a:pt x="394" y="211"/>
                  <a:pt x="368" y="0"/>
                </a:cubicBezTo>
                <a:cubicBezTo>
                  <a:pt x="313" y="37"/>
                  <a:pt x="338" y="26"/>
                  <a:pt x="296" y="40"/>
                </a:cubicBezTo>
                <a:cubicBezTo>
                  <a:pt x="230" y="89"/>
                  <a:pt x="113" y="149"/>
                  <a:pt x="72" y="224"/>
                </a:cubicBezTo>
                <a:cubicBezTo>
                  <a:pt x="60" y="246"/>
                  <a:pt x="33" y="299"/>
                  <a:pt x="24" y="328"/>
                </a:cubicBezTo>
                <a:cubicBezTo>
                  <a:pt x="18" y="349"/>
                  <a:pt x="13" y="371"/>
                  <a:pt x="8" y="392"/>
                </a:cubicBezTo>
                <a:cubicBezTo>
                  <a:pt x="5" y="403"/>
                  <a:pt x="0" y="424"/>
                  <a:pt x="0" y="424"/>
                </a:cubicBezTo>
                <a:cubicBezTo>
                  <a:pt x="9" y="479"/>
                  <a:pt x="18" y="540"/>
                  <a:pt x="40" y="592"/>
                </a:cubicBezTo>
                <a:cubicBezTo>
                  <a:pt x="58" y="635"/>
                  <a:pt x="91" y="670"/>
                  <a:pt x="112" y="712"/>
                </a:cubicBezTo>
                <a:cubicBezTo>
                  <a:pt x="141" y="770"/>
                  <a:pt x="154" y="885"/>
                  <a:pt x="232" y="904"/>
                </a:cubicBezTo>
                <a:cubicBezTo>
                  <a:pt x="282" y="917"/>
                  <a:pt x="253" y="910"/>
                  <a:pt x="320" y="920"/>
                </a:cubicBezTo>
                <a:cubicBezTo>
                  <a:pt x="459" y="917"/>
                  <a:pt x="680" y="1015"/>
                  <a:pt x="736" y="888"/>
                </a:cubicBezTo>
                <a:cubicBezTo>
                  <a:pt x="743" y="873"/>
                  <a:pt x="740" y="852"/>
                  <a:pt x="752" y="840"/>
                </a:cubicBezTo>
                <a:cubicBezTo>
                  <a:pt x="767" y="825"/>
                  <a:pt x="776" y="805"/>
                  <a:pt x="792" y="792"/>
                </a:cubicBezTo>
                <a:cubicBezTo>
                  <a:pt x="807" y="780"/>
                  <a:pt x="864" y="785"/>
                  <a:pt x="872" y="768"/>
                </a:cubicBezTo>
                <a:cubicBezTo>
                  <a:pt x="875" y="763"/>
                  <a:pt x="861" y="763"/>
                  <a:pt x="856" y="760"/>
                </a:cubicBezTo>
                <a:close/>
              </a:path>
            </a:pathLst>
          </a:cu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6616" name="Freeform 7"/>
          <p:cNvSpPr>
            <a:spLocks/>
          </p:cNvSpPr>
          <p:nvPr/>
        </p:nvSpPr>
        <p:spPr bwMode="auto">
          <a:xfrm>
            <a:off x="5591175" y="3115866"/>
            <a:ext cx="1115616" cy="747713"/>
          </a:xfrm>
          <a:custGeom>
            <a:avLst/>
            <a:gdLst>
              <a:gd name="T0" fmla="*/ 2147483647 w 937"/>
              <a:gd name="T1" fmla="*/ 2147483647 h 628"/>
              <a:gd name="T2" fmla="*/ 2147483647 w 937"/>
              <a:gd name="T3" fmla="*/ 2147483647 h 628"/>
              <a:gd name="T4" fmla="*/ 2147483647 w 937"/>
              <a:gd name="T5" fmla="*/ 2147483647 h 628"/>
              <a:gd name="T6" fmla="*/ 2147483647 w 937"/>
              <a:gd name="T7" fmla="*/ 2147483647 h 628"/>
              <a:gd name="T8" fmla="*/ 2147483647 w 937"/>
              <a:gd name="T9" fmla="*/ 2147483647 h 628"/>
              <a:gd name="T10" fmla="*/ 2147483647 w 937"/>
              <a:gd name="T11" fmla="*/ 2147483647 h 628"/>
              <a:gd name="T12" fmla="*/ 2147483647 w 937"/>
              <a:gd name="T13" fmla="*/ 2147483647 h 628"/>
              <a:gd name="T14" fmla="*/ 2147483647 w 937"/>
              <a:gd name="T15" fmla="*/ 2147483647 h 628"/>
              <a:gd name="T16" fmla="*/ 2147483647 w 937"/>
              <a:gd name="T17" fmla="*/ 2147483647 h 628"/>
              <a:gd name="T18" fmla="*/ 2147483647 w 937"/>
              <a:gd name="T19" fmla="*/ 2147483647 h 628"/>
              <a:gd name="T20" fmla="*/ 2147483647 w 937"/>
              <a:gd name="T21" fmla="*/ 2147483647 h 628"/>
              <a:gd name="T22" fmla="*/ 2147483647 w 937"/>
              <a:gd name="T23" fmla="*/ 2147483647 h 628"/>
              <a:gd name="T24" fmla="*/ 2147483647 w 937"/>
              <a:gd name="T25" fmla="*/ 2147483647 h 628"/>
              <a:gd name="T26" fmla="*/ 2147483647 w 937"/>
              <a:gd name="T27" fmla="*/ 2147483647 h 628"/>
              <a:gd name="T28" fmla="*/ 2147483647 w 937"/>
              <a:gd name="T29" fmla="*/ 2147483647 h 628"/>
              <a:gd name="T30" fmla="*/ 2147483647 w 937"/>
              <a:gd name="T31" fmla="*/ 2147483647 h 628"/>
              <a:gd name="T32" fmla="*/ 2147483647 w 937"/>
              <a:gd name="T33" fmla="*/ 2147483647 h 628"/>
              <a:gd name="T34" fmla="*/ 2147483647 w 937"/>
              <a:gd name="T35" fmla="*/ 2147483647 h 628"/>
              <a:gd name="T36" fmla="*/ 2147483647 w 937"/>
              <a:gd name="T37" fmla="*/ 2147483647 h 628"/>
              <a:gd name="T38" fmla="*/ 2147483647 w 937"/>
              <a:gd name="T39" fmla="*/ 2147483647 h 628"/>
              <a:gd name="T40" fmla="*/ 2147483647 w 937"/>
              <a:gd name="T41" fmla="*/ 2147483647 h 6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37"/>
              <a:gd name="T64" fmla="*/ 0 h 628"/>
              <a:gd name="T65" fmla="*/ 937 w 937"/>
              <a:gd name="T66" fmla="*/ 628 h 62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37" h="628">
                <a:moveTo>
                  <a:pt x="672" y="439"/>
                </a:moveTo>
                <a:cubicBezTo>
                  <a:pt x="596" y="515"/>
                  <a:pt x="486" y="539"/>
                  <a:pt x="384" y="559"/>
                </a:cubicBezTo>
                <a:cubicBezTo>
                  <a:pt x="370" y="562"/>
                  <a:pt x="358" y="571"/>
                  <a:pt x="344" y="575"/>
                </a:cubicBezTo>
                <a:cubicBezTo>
                  <a:pt x="288" y="590"/>
                  <a:pt x="225" y="599"/>
                  <a:pt x="168" y="607"/>
                </a:cubicBezTo>
                <a:cubicBezTo>
                  <a:pt x="118" y="624"/>
                  <a:pt x="67" y="628"/>
                  <a:pt x="16" y="615"/>
                </a:cubicBezTo>
                <a:cubicBezTo>
                  <a:pt x="0" y="568"/>
                  <a:pt x="5" y="591"/>
                  <a:pt x="16" y="511"/>
                </a:cubicBezTo>
                <a:cubicBezTo>
                  <a:pt x="34" y="384"/>
                  <a:pt x="169" y="388"/>
                  <a:pt x="272" y="375"/>
                </a:cubicBezTo>
                <a:cubicBezTo>
                  <a:pt x="306" y="364"/>
                  <a:pt x="327" y="352"/>
                  <a:pt x="352" y="327"/>
                </a:cubicBezTo>
                <a:cubicBezTo>
                  <a:pt x="361" y="300"/>
                  <a:pt x="367" y="274"/>
                  <a:pt x="376" y="247"/>
                </a:cubicBezTo>
                <a:cubicBezTo>
                  <a:pt x="379" y="175"/>
                  <a:pt x="350" y="94"/>
                  <a:pt x="384" y="31"/>
                </a:cubicBezTo>
                <a:cubicBezTo>
                  <a:pt x="400" y="0"/>
                  <a:pt x="454" y="31"/>
                  <a:pt x="488" y="39"/>
                </a:cubicBezTo>
                <a:cubicBezTo>
                  <a:pt x="508" y="44"/>
                  <a:pt x="518" y="69"/>
                  <a:pt x="536" y="79"/>
                </a:cubicBezTo>
                <a:cubicBezTo>
                  <a:pt x="583" y="106"/>
                  <a:pt x="626" y="137"/>
                  <a:pt x="672" y="167"/>
                </a:cubicBezTo>
                <a:cubicBezTo>
                  <a:pt x="686" y="176"/>
                  <a:pt x="704" y="178"/>
                  <a:pt x="720" y="183"/>
                </a:cubicBezTo>
                <a:cubicBezTo>
                  <a:pt x="728" y="186"/>
                  <a:pt x="744" y="191"/>
                  <a:pt x="744" y="191"/>
                </a:cubicBezTo>
                <a:cubicBezTo>
                  <a:pt x="811" y="178"/>
                  <a:pt x="819" y="176"/>
                  <a:pt x="872" y="135"/>
                </a:cubicBezTo>
                <a:cubicBezTo>
                  <a:pt x="887" y="123"/>
                  <a:pt x="920" y="103"/>
                  <a:pt x="920" y="103"/>
                </a:cubicBezTo>
                <a:cubicBezTo>
                  <a:pt x="937" y="154"/>
                  <a:pt x="901" y="212"/>
                  <a:pt x="888" y="263"/>
                </a:cubicBezTo>
                <a:cubicBezTo>
                  <a:pt x="865" y="356"/>
                  <a:pt x="832" y="448"/>
                  <a:pt x="816" y="543"/>
                </a:cubicBezTo>
                <a:cubicBezTo>
                  <a:pt x="778" y="505"/>
                  <a:pt x="750" y="461"/>
                  <a:pt x="704" y="431"/>
                </a:cubicBezTo>
                <a:cubicBezTo>
                  <a:pt x="698" y="435"/>
                  <a:pt x="629" y="482"/>
                  <a:pt x="672" y="439"/>
                </a:cubicBezTo>
                <a:close/>
              </a:path>
            </a:pathLst>
          </a:cu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6617" name="Freeform 8"/>
          <p:cNvSpPr>
            <a:spLocks/>
          </p:cNvSpPr>
          <p:nvPr/>
        </p:nvSpPr>
        <p:spPr bwMode="auto">
          <a:xfrm>
            <a:off x="3495676" y="3268266"/>
            <a:ext cx="851297" cy="732234"/>
          </a:xfrm>
          <a:custGeom>
            <a:avLst/>
            <a:gdLst>
              <a:gd name="T0" fmla="*/ 2147483647 w 715"/>
              <a:gd name="T1" fmla="*/ 2147483647 h 615"/>
              <a:gd name="T2" fmla="*/ 2147483647 w 715"/>
              <a:gd name="T3" fmla="*/ 2147483647 h 615"/>
              <a:gd name="T4" fmla="*/ 2147483647 w 715"/>
              <a:gd name="T5" fmla="*/ 2147483647 h 615"/>
              <a:gd name="T6" fmla="*/ 2147483647 w 715"/>
              <a:gd name="T7" fmla="*/ 2147483647 h 615"/>
              <a:gd name="T8" fmla="*/ 2147483647 w 715"/>
              <a:gd name="T9" fmla="*/ 2147483647 h 615"/>
              <a:gd name="T10" fmla="*/ 2147483647 w 715"/>
              <a:gd name="T11" fmla="*/ 2147483647 h 615"/>
              <a:gd name="T12" fmla="*/ 2147483647 w 715"/>
              <a:gd name="T13" fmla="*/ 2147483647 h 615"/>
              <a:gd name="T14" fmla="*/ 2147483647 w 715"/>
              <a:gd name="T15" fmla="*/ 2147483647 h 615"/>
              <a:gd name="T16" fmla="*/ 2147483647 w 715"/>
              <a:gd name="T17" fmla="*/ 2147483647 h 615"/>
              <a:gd name="T18" fmla="*/ 2147483647 w 715"/>
              <a:gd name="T19" fmla="*/ 2147483647 h 615"/>
              <a:gd name="T20" fmla="*/ 2147483647 w 715"/>
              <a:gd name="T21" fmla="*/ 2147483647 h 615"/>
              <a:gd name="T22" fmla="*/ 2147483647 w 715"/>
              <a:gd name="T23" fmla="*/ 2147483647 h 615"/>
              <a:gd name="T24" fmla="*/ 2147483647 w 715"/>
              <a:gd name="T25" fmla="*/ 2147483647 h 615"/>
              <a:gd name="T26" fmla="*/ 2147483647 w 715"/>
              <a:gd name="T27" fmla="*/ 2147483647 h 615"/>
              <a:gd name="T28" fmla="*/ 0 w 715"/>
              <a:gd name="T29" fmla="*/ 2147483647 h 615"/>
              <a:gd name="T30" fmla="*/ 2147483647 w 715"/>
              <a:gd name="T31" fmla="*/ 2147483647 h 615"/>
              <a:gd name="T32" fmla="*/ 2147483647 w 715"/>
              <a:gd name="T33" fmla="*/ 2147483647 h 615"/>
              <a:gd name="T34" fmla="*/ 2147483647 w 715"/>
              <a:gd name="T35" fmla="*/ 2147483647 h 61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15"/>
              <a:gd name="T55" fmla="*/ 0 h 615"/>
              <a:gd name="T56" fmla="*/ 715 w 715"/>
              <a:gd name="T57" fmla="*/ 615 h 61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15" h="615">
                <a:moveTo>
                  <a:pt x="368" y="63"/>
                </a:moveTo>
                <a:cubicBezTo>
                  <a:pt x="452" y="55"/>
                  <a:pt x="532" y="39"/>
                  <a:pt x="616" y="31"/>
                </a:cubicBezTo>
                <a:cubicBezTo>
                  <a:pt x="660" y="20"/>
                  <a:pt x="662" y="0"/>
                  <a:pt x="688" y="39"/>
                </a:cubicBezTo>
                <a:cubicBezTo>
                  <a:pt x="696" y="97"/>
                  <a:pt x="715" y="219"/>
                  <a:pt x="704" y="255"/>
                </a:cubicBezTo>
                <a:cubicBezTo>
                  <a:pt x="697" y="276"/>
                  <a:pt x="662" y="269"/>
                  <a:pt x="640" y="271"/>
                </a:cubicBezTo>
                <a:cubicBezTo>
                  <a:pt x="574" y="278"/>
                  <a:pt x="512" y="290"/>
                  <a:pt x="448" y="303"/>
                </a:cubicBezTo>
                <a:cubicBezTo>
                  <a:pt x="433" y="313"/>
                  <a:pt x="415" y="317"/>
                  <a:pt x="400" y="327"/>
                </a:cubicBezTo>
                <a:cubicBezTo>
                  <a:pt x="370" y="347"/>
                  <a:pt x="381" y="351"/>
                  <a:pt x="360" y="375"/>
                </a:cubicBezTo>
                <a:cubicBezTo>
                  <a:pt x="321" y="418"/>
                  <a:pt x="295" y="442"/>
                  <a:pt x="272" y="495"/>
                </a:cubicBezTo>
                <a:cubicBezTo>
                  <a:pt x="262" y="518"/>
                  <a:pt x="256" y="543"/>
                  <a:pt x="248" y="567"/>
                </a:cubicBezTo>
                <a:cubicBezTo>
                  <a:pt x="243" y="583"/>
                  <a:pt x="232" y="615"/>
                  <a:pt x="232" y="615"/>
                </a:cubicBezTo>
                <a:cubicBezTo>
                  <a:pt x="197" y="603"/>
                  <a:pt x="204" y="587"/>
                  <a:pt x="176" y="559"/>
                </a:cubicBezTo>
                <a:cubicBezTo>
                  <a:pt x="164" y="523"/>
                  <a:pt x="141" y="494"/>
                  <a:pt x="120" y="463"/>
                </a:cubicBezTo>
                <a:cubicBezTo>
                  <a:pt x="109" y="447"/>
                  <a:pt x="104" y="426"/>
                  <a:pt x="88" y="415"/>
                </a:cubicBezTo>
                <a:cubicBezTo>
                  <a:pt x="52" y="391"/>
                  <a:pt x="24" y="363"/>
                  <a:pt x="0" y="327"/>
                </a:cubicBezTo>
                <a:cubicBezTo>
                  <a:pt x="17" y="275"/>
                  <a:pt x="99" y="205"/>
                  <a:pt x="144" y="175"/>
                </a:cubicBezTo>
                <a:cubicBezTo>
                  <a:pt x="151" y="155"/>
                  <a:pt x="152" y="143"/>
                  <a:pt x="168" y="127"/>
                </a:cubicBezTo>
                <a:cubicBezTo>
                  <a:pt x="220" y="75"/>
                  <a:pt x="316" y="115"/>
                  <a:pt x="368" y="63"/>
                </a:cubicBezTo>
                <a:close/>
              </a:path>
            </a:pathLst>
          </a:cu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6618" name="Freeform 9"/>
          <p:cNvSpPr>
            <a:spLocks/>
          </p:cNvSpPr>
          <p:nvPr/>
        </p:nvSpPr>
        <p:spPr bwMode="auto">
          <a:xfrm>
            <a:off x="5848350" y="1638300"/>
            <a:ext cx="1019175" cy="742950"/>
          </a:xfrm>
          <a:custGeom>
            <a:avLst/>
            <a:gdLst>
              <a:gd name="T0" fmla="*/ 2147483647 w 856"/>
              <a:gd name="T1" fmla="*/ 2147483647 h 624"/>
              <a:gd name="T2" fmla="*/ 2147483647 w 856"/>
              <a:gd name="T3" fmla="*/ 2147483647 h 624"/>
              <a:gd name="T4" fmla="*/ 2147483647 w 856"/>
              <a:gd name="T5" fmla="*/ 2147483647 h 624"/>
              <a:gd name="T6" fmla="*/ 2147483647 w 856"/>
              <a:gd name="T7" fmla="*/ 2147483647 h 624"/>
              <a:gd name="T8" fmla="*/ 2147483647 w 856"/>
              <a:gd name="T9" fmla="*/ 2147483647 h 624"/>
              <a:gd name="T10" fmla="*/ 2147483647 w 856"/>
              <a:gd name="T11" fmla="*/ 2147483647 h 624"/>
              <a:gd name="T12" fmla="*/ 2147483647 w 856"/>
              <a:gd name="T13" fmla="*/ 2147483647 h 624"/>
              <a:gd name="T14" fmla="*/ 2147483647 w 856"/>
              <a:gd name="T15" fmla="*/ 2147483647 h 624"/>
              <a:gd name="T16" fmla="*/ 2147483647 w 856"/>
              <a:gd name="T17" fmla="*/ 2147483647 h 624"/>
              <a:gd name="T18" fmla="*/ 2147483647 w 856"/>
              <a:gd name="T19" fmla="*/ 2147483647 h 624"/>
              <a:gd name="T20" fmla="*/ 2147483647 w 856"/>
              <a:gd name="T21" fmla="*/ 2147483647 h 624"/>
              <a:gd name="T22" fmla="*/ 2147483647 w 856"/>
              <a:gd name="T23" fmla="*/ 2147483647 h 624"/>
              <a:gd name="T24" fmla="*/ 2147483647 w 856"/>
              <a:gd name="T25" fmla="*/ 2147483647 h 624"/>
              <a:gd name="T26" fmla="*/ 2147483647 w 856"/>
              <a:gd name="T27" fmla="*/ 2147483647 h 624"/>
              <a:gd name="T28" fmla="*/ 2147483647 w 856"/>
              <a:gd name="T29" fmla="*/ 2147483647 h 624"/>
              <a:gd name="T30" fmla="*/ 2147483647 w 856"/>
              <a:gd name="T31" fmla="*/ 2147483647 h 624"/>
              <a:gd name="T32" fmla="*/ 2147483647 w 856"/>
              <a:gd name="T33" fmla="*/ 2147483647 h 624"/>
              <a:gd name="T34" fmla="*/ 2147483647 w 856"/>
              <a:gd name="T35" fmla="*/ 0 h 624"/>
              <a:gd name="T36" fmla="*/ 2147483647 w 856"/>
              <a:gd name="T37" fmla="*/ 2147483647 h 6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56"/>
              <a:gd name="T58" fmla="*/ 0 h 624"/>
              <a:gd name="T59" fmla="*/ 856 w 856"/>
              <a:gd name="T60" fmla="*/ 624 h 6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56" h="624">
                <a:moveTo>
                  <a:pt x="408" y="104"/>
                </a:moveTo>
                <a:cubicBezTo>
                  <a:pt x="361" y="175"/>
                  <a:pt x="279" y="342"/>
                  <a:pt x="200" y="376"/>
                </a:cubicBezTo>
                <a:cubicBezTo>
                  <a:pt x="168" y="390"/>
                  <a:pt x="73" y="391"/>
                  <a:pt x="64" y="392"/>
                </a:cubicBezTo>
                <a:cubicBezTo>
                  <a:pt x="0" y="413"/>
                  <a:pt x="22" y="449"/>
                  <a:pt x="56" y="488"/>
                </a:cubicBezTo>
                <a:cubicBezTo>
                  <a:pt x="100" y="539"/>
                  <a:pt x="152" y="579"/>
                  <a:pt x="208" y="616"/>
                </a:cubicBezTo>
                <a:cubicBezTo>
                  <a:pt x="316" y="609"/>
                  <a:pt x="321" y="619"/>
                  <a:pt x="392" y="576"/>
                </a:cubicBezTo>
                <a:cubicBezTo>
                  <a:pt x="392" y="576"/>
                  <a:pt x="452" y="536"/>
                  <a:pt x="464" y="528"/>
                </a:cubicBezTo>
                <a:cubicBezTo>
                  <a:pt x="480" y="517"/>
                  <a:pt x="512" y="496"/>
                  <a:pt x="512" y="496"/>
                </a:cubicBezTo>
                <a:cubicBezTo>
                  <a:pt x="567" y="551"/>
                  <a:pt x="541" y="531"/>
                  <a:pt x="584" y="560"/>
                </a:cubicBezTo>
                <a:cubicBezTo>
                  <a:pt x="601" y="586"/>
                  <a:pt x="623" y="598"/>
                  <a:pt x="640" y="624"/>
                </a:cubicBezTo>
                <a:cubicBezTo>
                  <a:pt x="676" y="615"/>
                  <a:pt x="740" y="604"/>
                  <a:pt x="768" y="576"/>
                </a:cubicBezTo>
                <a:cubicBezTo>
                  <a:pt x="799" y="545"/>
                  <a:pt x="783" y="558"/>
                  <a:pt x="816" y="536"/>
                </a:cubicBezTo>
                <a:cubicBezTo>
                  <a:pt x="821" y="520"/>
                  <a:pt x="827" y="504"/>
                  <a:pt x="832" y="488"/>
                </a:cubicBezTo>
                <a:cubicBezTo>
                  <a:pt x="835" y="480"/>
                  <a:pt x="840" y="464"/>
                  <a:pt x="840" y="464"/>
                </a:cubicBezTo>
                <a:cubicBezTo>
                  <a:pt x="855" y="342"/>
                  <a:pt x="856" y="250"/>
                  <a:pt x="848" y="120"/>
                </a:cubicBezTo>
                <a:cubicBezTo>
                  <a:pt x="847" y="104"/>
                  <a:pt x="848" y="86"/>
                  <a:pt x="840" y="72"/>
                </a:cubicBezTo>
                <a:cubicBezTo>
                  <a:pt x="819" y="35"/>
                  <a:pt x="735" y="29"/>
                  <a:pt x="696" y="16"/>
                </a:cubicBezTo>
                <a:cubicBezTo>
                  <a:pt x="680" y="11"/>
                  <a:pt x="648" y="0"/>
                  <a:pt x="648" y="0"/>
                </a:cubicBezTo>
                <a:cubicBezTo>
                  <a:pt x="547" y="10"/>
                  <a:pt x="481" y="31"/>
                  <a:pt x="408" y="104"/>
                </a:cubicBezTo>
                <a:close/>
              </a:path>
            </a:pathLst>
          </a:cu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80453"/>
      </p:ext>
    </p:extLst>
  </p:cSld>
  <p:clrMapOvr>
    <a:masterClrMapping/>
  </p:clrMapOvr>
  <p:transition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Indexierung räumlicher Objekte (anstatt Punkten) mit dem R-Baum</a:t>
            </a:r>
          </a:p>
        </p:txBody>
      </p:sp>
      <p:sp>
        <p:nvSpPr>
          <p:cNvPr id="197636" name="Line 3"/>
          <p:cNvSpPr>
            <a:spLocks noChangeShapeType="1"/>
          </p:cNvSpPr>
          <p:nvPr/>
        </p:nvSpPr>
        <p:spPr bwMode="auto">
          <a:xfrm flipV="1">
            <a:off x="1790700" y="4752975"/>
            <a:ext cx="6057900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7637" name="Line 4"/>
          <p:cNvSpPr>
            <a:spLocks noChangeShapeType="1"/>
          </p:cNvSpPr>
          <p:nvPr/>
        </p:nvSpPr>
        <p:spPr bwMode="auto">
          <a:xfrm flipV="1">
            <a:off x="1790700" y="885825"/>
            <a:ext cx="0" cy="3876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7638" name="Freeform 5"/>
          <p:cNvSpPr>
            <a:spLocks/>
          </p:cNvSpPr>
          <p:nvPr/>
        </p:nvSpPr>
        <p:spPr bwMode="auto">
          <a:xfrm>
            <a:off x="4514851" y="1743075"/>
            <a:ext cx="669131" cy="628650"/>
          </a:xfrm>
          <a:custGeom>
            <a:avLst/>
            <a:gdLst>
              <a:gd name="T0" fmla="*/ 0 w 562"/>
              <a:gd name="T1" fmla="*/ 2147483647 h 528"/>
              <a:gd name="T2" fmla="*/ 2147483647 w 562"/>
              <a:gd name="T3" fmla="*/ 2147483647 h 528"/>
              <a:gd name="T4" fmla="*/ 2147483647 w 562"/>
              <a:gd name="T5" fmla="*/ 2147483647 h 528"/>
              <a:gd name="T6" fmla="*/ 2147483647 w 562"/>
              <a:gd name="T7" fmla="*/ 2147483647 h 528"/>
              <a:gd name="T8" fmla="*/ 2147483647 w 562"/>
              <a:gd name="T9" fmla="*/ 2147483647 h 528"/>
              <a:gd name="T10" fmla="*/ 2147483647 w 562"/>
              <a:gd name="T11" fmla="*/ 2147483647 h 528"/>
              <a:gd name="T12" fmla="*/ 2147483647 w 562"/>
              <a:gd name="T13" fmla="*/ 2147483647 h 528"/>
              <a:gd name="T14" fmla="*/ 2147483647 w 562"/>
              <a:gd name="T15" fmla="*/ 2147483647 h 528"/>
              <a:gd name="T16" fmla="*/ 2147483647 w 562"/>
              <a:gd name="T17" fmla="*/ 2147483647 h 528"/>
              <a:gd name="T18" fmla="*/ 2147483647 w 562"/>
              <a:gd name="T19" fmla="*/ 0 h 528"/>
              <a:gd name="T20" fmla="*/ 2147483647 w 562"/>
              <a:gd name="T21" fmla="*/ 2147483647 h 528"/>
              <a:gd name="T22" fmla="*/ 0 w 562"/>
              <a:gd name="T23" fmla="*/ 2147483647 h 5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62"/>
              <a:gd name="T37" fmla="*/ 0 h 528"/>
              <a:gd name="T38" fmla="*/ 562 w 562"/>
              <a:gd name="T39" fmla="*/ 528 h 5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62" h="528">
                <a:moveTo>
                  <a:pt x="0" y="200"/>
                </a:moveTo>
                <a:cubicBezTo>
                  <a:pt x="142" y="247"/>
                  <a:pt x="272" y="408"/>
                  <a:pt x="352" y="528"/>
                </a:cubicBezTo>
                <a:cubicBezTo>
                  <a:pt x="381" y="509"/>
                  <a:pt x="433" y="470"/>
                  <a:pt x="448" y="440"/>
                </a:cubicBezTo>
                <a:cubicBezTo>
                  <a:pt x="458" y="420"/>
                  <a:pt x="466" y="401"/>
                  <a:pt x="480" y="384"/>
                </a:cubicBezTo>
                <a:cubicBezTo>
                  <a:pt x="543" y="309"/>
                  <a:pt x="455" y="433"/>
                  <a:pt x="536" y="312"/>
                </a:cubicBezTo>
                <a:cubicBezTo>
                  <a:pt x="541" y="304"/>
                  <a:pt x="552" y="288"/>
                  <a:pt x="552" y="288"/>
                </a:cubicBezTo>
                <a:cubicBezTo>
                  <a:pt x="549" y="277"/>
                  <a:pt x="546" y="267"/>
                  <a:pt x="544" y="256"/>
                </a:cubicBezTo>
                <a:cubicBezTo>
                  <a:pt x="537" y="212"/>
                  <a:pt x="562" y="139"/>
                  <a:pt x="504" y="136"/>
                </a:cubicBezTo>
                <a:cubicBezTo>
                  <a:pt x="405" y="131"/>
                  <a:pt x="307" y="131"/>
                  <a:pt x="208" y="128"/>
                </a:cubicBezTo>
                <a:cubicBezTo>
                  <a:pt x="182" y="90"/>
                  <a:pt x="183" y="45"/>
                  <a:pt x="176" y="0"/>
                </a:cubicBezTo>
                <a:cubicBezTo>
                  <a:pt x="136" y="27"/>
                  <a:pt x="89" y="37"/>
                  <a:pt x="48" y="64"/>
                </a:cubicBezTo>
                <a:cubicBezTo>
                  <a:pt x="24" y="100"/>
                  <a:pt x="0" y="155"/>
                  <a:pt x="0" y="200"/>
                </a:cubicBezTo>
                <a:close/>
              </a:path>
            </a:pathLst>
          </a:cu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7639" name="Freeform 6"/>
          <p:cNvSpPr>
            <a:spLocks/>
          </p:cNvSpPr>
          <p:nvPr/>
        </p:nvSpPr>
        <p:spPr bwMode="auto">
          <a:xfrm>
            <a:off x="2400300" y="1962150"/>
            <a:ext cx="939404" cy="1208485"/>
          </a:xfrm>
          <a:custGeom>
            <a:avLst/>
            <a:gdLst>
              <a:gd name="T0" fmla="*/ 2147483647 w 1301"/>
              <a:gd name="T1" fmla="*/ 2147483647 h 1015"/>
              <a:gd name="T2" fmla="*/ 2147483647 w 1301"/>
              <a:gd name="T3" fmla="*/ 2147483647 h 1015"/>
              <a:gd name="T4" fmla="*/ 2147483647 w 1301"/>
              <a:gd name="T5" fmla="*/ 2147483647 h 1015"/>
              <a:gd name="T6" fmla="*/ 2147483647 w 1301"/>
              <a:gd name="T7" fmla="*/ 2147483647 h 1015"/>
              <a:gd name="T8" fmla="*/ 2147483647 w 1301"/>
              <a:gd name="T9" fmla="*/ 2147483647 h 1015"/>
              <a:gd name="T10" fmla="*/ 2147483647 w 1301"/>
              <a:gd name="T11" fmla="*/ 2147483647 h 1015"/>
              <a:gd name="T12" fmla="*/ 2147483647 w 1301"/>
              <a:gd name="T13" fmla="*/ 2147483647 h 1015"/>
              <a:gd name="T14" fmla="*/ 2147483647 w 1301"/>
              <a:gd name="T15" fmla="*/ 2147483647 h 1015"/>
              <a:gd name="T16" fmla="*/ 2147483647 w 1301"/>
              <a:gd name="T17" fmla="*/ 2147483647 h 1015"/>
              <a:gd name="T18" fmla="*/ 2147483647 w 1301"/>
              <a:gd name="T19" fmla="*/ 2147483647 h 1015"/>
              <a:gd name="T20" fmla="*/ 2147483647 w 1301"/>
              <a:gd name="T21" fmla="*/ 2147483647 h 1015"/>
              <a:gd name="T22" fmla="*/ 2147483647 w 1301"/>
              <a:gd name="T23" fmla="*/ 2147483647 h 1015"/>
              <a:gd name="T24" fmla="*/ 2147483647 w 1301"/>
              <a:gd name="T25" fmla="*/ 2147483647 h 1015"/>
              <a:gd name="T26" fmla="*/ 2147483647 w 1301"/>
              <a:gd name="T27" fmla="*/ 2147483647 h 1015"/>
              <a:gd name="T28" fmla="*/ 2147483647 w 1301"/>
              <a:gd name="T29" fmla="*/ 2147483647 h 1015"/>
              <a:gd name="T30" fmla="*/ 2147483647 w 1301"/>
              <a:gd name="T31" fmla="*/ 2147483647 h 1015"/>
              <a:gd name="T32" fmla="*/ 2147483647 w 1301"/>
              <a:gd name="T33" fmla="*/ 2147483647 h 1015"/>
              <a:gd name="T34" fmla="*/ 2147483647 w 1301"/>
              <a:gd name="T35" fmla="*/ 2147483647 h 1015"/>
              <a:gd name="T36" fmla="*/ 2147483647 w 1301"/>
              <a:gd name="T37" fmla="*/ 0 h 1015"/>
              <a:gd name="T38" fmla="*/ 2147483647 w 1301"/>
              <a:gd name="T39" fmla="*/ 2147483647 h 1015"/>
              <a:gd name="T40" fmla="*/ 2147483647 w 1301"/>
              <a:gd name="T41" fmla="*/ 2147483647 h 1015"/>
              <a:gd name="T42" fmla="*/ 2147483647 w 1301"/>
              <a:gd name="T43" fmla="*/ 2147483647 h 1015"/>
              <a:gd name="T44" fmla="*/ 2147483647 w 1301"/>
              <a:gd name="T45" fmla="*/ 2147483647 h 1015"/>
              <a:gd name="T46" fmla="*/ 0 w 1301"/>
              <a:gd name="T47" fmla="*/ 2147483647 h 1015"/>
              <a:gd name="T48" fmla="*/ 2147483647 w 1301"/>
              <a:gd name="T49" fmla="*/ 2147483647 h 1015"/>
              <a:gd name="T50" fmla="*/ 2147483647 w 1301"/>
              <a:gd name="T51" fmla="*/ 2147483647 h 1015"/>
              <a:gd name="T52" fmla="*/ 2147483647 w 1301"/>
              <a:gd name="T53" fmla="*/ 2147483647 h 1015"/>
              <a:gd name="T54" fmla="*/ 2147483647 w 1301"/>
              <a:gd name="T55" fmla="*/ 2147483647 h 1015"/>
              <a:gd name="T56" fmla="*/ 2147483647 w 1301"/>
              <a:gd name="T57" fmla="*/ 2147483647 h 1015"/>
              <a:gd name="T58" fmla="*/ 2147483647 w 1301"/>
              <a:gd name="T59" fmla="*/ 2147483647 h 1015"/>
              <a:gd name="T60" fmla="*/ 2147483647 w 1301"/>
              <a:gd name="T61" fmla="*/ 2147483647 h 1015"/>
              <a:gd name="T62" fmla="*/ 2147483647 w 1301"/>
              <a:gd name="T63" fmla="*/ 2147483647 h 1015"/>
              <a:gd name="T64" fmla="*/ 2147483647 w 1301"/>
              <a:gd name="T65" fmla="*/ 2147483647 h 10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1"/>
              <a:gd name="T100" fmla="*/ 0 h 1015"/>
              <a:gd name="T101" fmla="*/ 1301 w 1301"/>
              <a:gd name="T102" fmla="*/ 1015 h 10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1" h="1015">
                <a:moveTo>
                  <a:pt x="856" y="760"/>
                </a:moveTo>
                <a:cubicBezTo>
                  <a:pt x="952" y="746"/>
                  <a:pt x="1081" y="708"/>
                  <a:pt x="1168" y="664"/>
                </a:cubicBezTo>
                <a:cubicBezTo>
                  <a:pt x="1189" y="653"/>
                  <a:pt x="1215" y="649"/>
                  <a:pt x="1232" y="632"/>
                </a:cubicBezTo>
                <a:cubicBezTo>
                  <a:pt x="1264" y="600"/>
                  <a:pt x="1246" y="613"/>
                  <a:pt x="1288" y="592"/>
                </a:cubicBezTo>
                <a:cubicBezTo>
                  <a:pt x="1301" y="554"/>
                  <a:pt x="1287" y="545"/>
                  <a:pt x="1272" y="512"/>
                </a:cubicBezTo>
                <a:cubicBezTo>
                  <a:pt x="1265" y="497"/>
                  <a:pt x="1265" y="478"/>
                  <a:pt x="1256" y="464"/>
                </a:cubicBezTo>
                <a:cubicBezTo>
                  <a:pt x="1243" y="445"/>
                  <a:pt x="1228" y="427"/>
                  <a:pt x="1216" y="408"/>
                </a:cubicBezTo>
                <a:cubicBezTo>
                  <a:pt x="1173" y="339"/>
                  <a:pt x="1133" y="268"/>
                  <a:pt x="1088" y="200"/>
                </a:cubicBezTo>
                <a:cubicBezTo>
                  <a:pt x="1057" y="154"/>
                  <a:pt x="1019" y="154"/>
                  <a:pt x="1000" y="96"/>
                </a:cubicBezTo>
                <a:cubicBezTo>
                  <a:pt x="1012" y="61"/>
                  <a:pt x="1002" y="78"/>
                  <a:pt x="1032" y="48"/>
                </a:cubicBezTo>
                <a:cubicBezTo>
                  <a:pt x="1040" y="40"/>
                  <a:pt x="1017" y="65"/>
                  <a:pt x="1008" y="72"/>
                </a:cubicBezTo>
                <a:cubicBezTo>
                  <a:pt x="1001" y="78"/>
                  <a:pt x="991" y="82"/>
                  <a:pt x="984" y="88"/>
                </a:cubicBezTo>
                <a:cubicBezTo>
                  <a:pt x="962" y="108"/>
                  <a:pt x="941" y="131"/>
                  <a:pt x="920" y="152"/>
                </a:cubicBezTo>
                <a:cubicBezTo>
                  <a:pt x="881" y="191"/>
                  <a:pt x="840" y="227"/>
                  <a:pt x="800" y="264"/>
                </a:cubicBezTo>
                <a:cubicBezTo>
                  <a:pt x="708" y="349"/>
                  <a:pt x="768" y="307"/>
                  <a:pt x="712" y="344"/>
                </a:cubicBezTo>
                <a:cubicBezTo>
                  <a:pt x="678" y="395"/>
                  <a:pt x="584" y="491"/>
                  <a:pt x="536" y="528"/>
                </a:cubicBezTo>
                <a:cubicBezTo>
                  <a:pt x="512" y="547"/>
                  <a:pt x="488" y="565"/>
                  <a:pt x="464" y="584"/>
                </a:cubicBezTo>
                <a:cubicBezTo>
                  <a:pt x="449" y="596"/>
                  <a:pt x="432" y="632"/>
                  <a:pt x="432" y="632"/>
                </a:cubicBezTo>
                <a:cubicBezTo>
                  <a:pt x="419" y="419"/>
                  <a:pt x="394" y="211"/>
                  <a:pt x="368" y="0"/>
                </a:cubicBezTo>
                <a:cubicBezTo>
                  <a:pt x="313" y="37"/>
                  <a:pt x="338" y="26"/>
                  <a:pt x="296" y="40"/>
                </a:cubicBezTo>
                <a:cubicBezTo>
                  <a:pt x="230" y="89"/>
                  <a:pt x="113" y="149"/>
                  <a:pt x="72" y="224"/>
                </a:cubicBezTo>
                <a:cubicBezTo>
                  <a:pt x="60" y="246"/>
                  <a:pt x="33" y="299"/>
                  <a:pt x="24" y="328"/>
                </a:cubicBezTo>
                <a:cubicBezTo>
                  <a:pt x="18" y="349"/>
                  <a:pt x="13" y="371"/>
                  <a:pt x="8" y="392"/>
                </a:cubicBezTo>
                <a:cubicBezTo>
                  <a:pt x="5" y="403"/>
                  <a:pt x="0" y="424"/>
                  <a:pt x="0" y="424"/>
                </a:cubicBezTo>
                <a:cubicBezTo>
                  <a:pt x="9" y="479"/>
                  <a:pt x="18" y="540"/>
                  <a:pt x="40" y="592"/>
                </a:cubicBezTo>
                <a:cubicBezTo>
                  <a:pt x="58" y="635"/>
                  <a:pt x="91" y="670"/>
                  <a:pt x="112" y="712"/>
                </a:cubicBezTo>
                <a:cubicBezTo>
                  <a:pt x="141" y="770"/>
                  <a:pt x="154" y="885"/>
                  <a:pt x="232" y="904"/>
                </a:cubicBezTo>
                <a:cubicBezTo>
                  <a:pt x="282" y="917"/>
                  <a:pt x="253" y="910"/>
                  <a:pt x="320" y="920"/>
                </a:cubicBezTo>
                <a:cubicBezTo>
                  <a:pt x="459" y="917"/>
                  <a:pt x="680" y="1015"/>
                  <a:pt x="736" y="888"/>
                </a:cubicBezTo>
                <a:cubicBezTo>
                  <a:pt x="743" y="873"/>
                  <a:pt x="740" y="852"/>
                  <a:pt x="752" y="840"/>
                </a:cubicBezTo>
                <a:cubicBezTo>
                  <a:pt x="767" y="825"/>
                  <a:pt x="776" y="805"/>
                  <a:pt x="792" y="792"/>
                </a:cubicBezTo>
                <a:cubicBezTo>
                  <a:pt x="807" y="780"/>
                  <a:pt x="864" y="785"/>
                  <a:pt x="872" y="768"/>
                </a:cubicBezTo>
                <a:cubicBezTo>
                  <a:pt x="875" y="763"/>
                  <a:pt x="861" y="763"/>
                  <a:pt x="856" y="760"/>
                </a:cubicBezTo>
                <a:close/>
              </a:path>
            </a:pathLst>
          </a:cu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7640" name="Freeform 7"/>
          <p:cNvSpPr>
            <a:spLocks/>
          </p:cNvSpPr>
          <p:nvPr/>
        </p:nvSpPr>
        <p:spPr bwMode="auto">
          <a:xfrm>
            <a:off x="5591175" y="3115866"/>
            <a:ext cx="1115616" cy="747713"/>
          </a:xfrm>
          <a:custGeom>
            <a:avLst/>
            <a:gdLst>
              <a:gd name="T0" fmla="*/ 2147483647 w 937"/>
              <a:gd name="T1" fmla="*/ 2147483647 h 628"/>
              <a:gd name="T2" fmla="*/ 2147483647 w 937"/>
              <a:gd name="T3" fmla="*/ 2147483647 h 628"/>
              <a:gd name="T4" fmla="*/ 2147483647 w 937"/>
              <a:gd name="T5" fmla="*/ 2147483647 h 628"/>
              <a:gd name="T6" fmla="*/ 2147483647 w 937"/>
              <a:gd name="T7" fmla="*/ 2147483647 h 628"/>
              <a:gd name="T8" fmla="*/ 2147483647 w 937"/>
              <a:gd name="T9" fmla="*/ 2147483647 h 628"/>
              <a:gd name="T10" fmla="*/ 2147483647 w 937"/>
              <a:gd name="T11" fmla="*/ 2147483647 h 628"/>
              <a:gd name="T12" fmla="*/ 2147483647 w 937"/>
              <a:gd name="T13" fmla="*/ 2147483647 h 628"/>
              <a:gd name="T14" fmla="*/ 2147483647 w 937"/>
              <a:gd name="T15" fmla="*/ 2147483647 h 628"/>
              <a:gd name="T16" fmla="*/ 2147483647 w 937"/>
              <a:gd name="T17" fmla="*/ 2147483647 h 628"/>
              <a:gd name="T18" fmla="*/ 2147483647 w 937"/>
              <a:gd name="T19" fmla="*/ 2147483647 h 628"/>
              <a:gd name="T20" fmla="*/ 2147483647 w 937"/>
              <a:gd name="T21" fmla="*/ 2147483647 h 628"/>
              <a:gd name="T22" fmla="*/ 2147483647 w 937"/>
              <a:gd name="T23" fmla="*/ 2147483647 h 628"/>
              <a:gd name="T24" fmla="*/ 2147483647 w 937"/>
              <a:gd name="T25" fmla="*/ 2147483647 h 628"/>
              <a:gd name="T26" fmla="*/ 2147483647 w 937"/>
              <a:gd name="T27" fmla="*/ 2147483647 h 628"/>
              <a:gd name="T28" fmla="*/ 2147483647 w 937"/>
              <a:gd name="T29" fmla="*/ 2147483647 h 628"/>
              <a:gd name="T30" fmla="*/ 2147483647 w 937"/>
              <a:gd name="T31" fmla="*/ 2147483647 h 628"/>
              <a:gd name="T32" fmla="*/ 2147483647 w 937"/>
              <a:gd name="T33" fmla="*/ 2147483647 h 628"/>
              <a:gd name="T34" fmla="*/ 2147483647 w 937"/>
              <a:gd name="T35" fmla="*/ 2147483647 h 628"/>
              <a:gd name="T36" fmla="*/ 2147483647 w 937"/>
              <a:gd name="T37" fmla="*/ 2147483647 h 628"/>
              <a:gd name="T38" fmla="*/ 2147483647 w 937"/>
              <a:gd name="T39" fmla="*/ 2147483647 h 628"/>
              <a:gd name="T40" fmla="*/ 2147483647 w 937"/>
              <a:gd name="T41" fmla="*/ 2147483647 h 6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37"/>
              <a:gd name="T64" fmla="*/ 0 h 628"/>
              <a:gd name="T65" fmla="*/ 937 w 937"/>
              <a:gd name="T66" fmla="*/ 628 h 62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37" h="628">
                <a:moveTo>
                  <a:pt x="672" y="439"/>
                </a:moveTo>
                <a:cubicBezTo>
                  <a:pt x="596" y="515"/>
                  <a:pt x="486" y="539"/>
                  <a:pt x="384" y="559"/>
                </a:cubicBezTo>
                <a:cubicBezTo>
                  <a:pt x="370" y="562"/>
                  <a:pt x="358" y="571"/>
                  <a:pt x="344" y="575"/>
                </a:cubicBezTo>
                <a:cubicBezTo>
                  <a:pt x="288" y="590"/>
                  <a:pt x="225" y="599"/>
                  <a:pt x="168" y="607"/>
                </a:cubicBezTo>
                <a:cubicBezTo>
                  <a:pt x="118" y="624"/>
                  <a:pt x="67" y="628"/>
                  <a:pt x="16" y="615"/>
                </a:cubicBezTo>
                <a:cubicBezTo>
                  <a:pt x="0" y="568"/>
                  <a:pt x="5" y="591"/>
                  <a:pt x="16" y="511"/>
                </a:cubicBezTo>
                <a:cubicBezTo>
                  <a:pt x="34" y="384"/>
                  <a:pt x="169" y="388"/>
                  <a:pt x="272" y="375"/>
                </a:cubicBezTo>
                <a:cubicBezTo>
                  <a:pt x="306" y="364"/>
                  <a:pt x="327" y="352"/>
                  <a:pt x="352" y="327"/>
                </a:cubicBezTo>
                <a:cubicBezTo>
                  <a:pt x="361" y="300"/>
                  <a:pt x="367" y="274"/>
                  <a:pt x="376" y="247"/>
                </a:cubicBezTo>
                <a:cubicBezTo>
                  <a:pt x="379" y="175"/>
                  <a:pt x="350" y="94"/>
                  <a:pt x="384" y="31"/>
                </a:cubicBezTo>
                <a:cubicBezTo>
                  <a:pt x="400" y="0"/>
                  <a:pt x="454" y="31"/>
                  <a:pt x="488" y="39"/>
                </a:cubicBezTo>
                <a:cubicBezTo>
                  <a:pt x="508" y="44"/>
                  <a:pt x="518" y="69"/>
                  <a:pt x="536" y="79"/>
                </a:cubicBezTo>
                <a:cubicBezTo>
                  <a:pt x="583" y="106"/>
                  <a:pt x="626" y="137"/>
                  <a:pt x="672" y="167"/>
                </a:cubicBezTo>
                <a:cubicBezTo>
                  <a:pt x="686" y="176"/>
                  <a:pt x="704" y="178"/>
                  <a:pt x="720" y="183"/>
                </a:cubicBezTo>
                <a:cubicBezTo>
                  <a:pt x="728" y="186"/>
                  <a:pt x="744" y="191"/>
                  <a:pt x="744" y="191"/>
                </a:cubicBezTo>
                <a:cubicBezTo>
                  <a:pt x="811" y="178"/>
                  <a:pt x="819" y="176"/>
                  <a:pt x="872" y="135"/>
                </a:cubicBezTo>
                <a:cubicBezTo>
                  <a:pt x="887" y="123"/>
                  <a:pt x="920" y="103"/>
                  <a:pt x="920" y="103"/>
                </a:cubicBezTo>
                <a:cubicBezTo>
                  <a:pt x="937" y="154"/>
                  <a:pt x="901" y="212"/>
                  <a:pt x="888" y="263"/>
                </a:cubicBezTo>
                <a:cubicBezTo>
                  <a:pt x="865" y="356"/>
                  <a:pt x="832" y="448"/>
                  <a:pt x="816" y="543"/>
                </a:cubicBezTo>
                <a:cubicBezTo>
                  <a:pt x="778" y="505"/>
                  <a:pt x="750" y="461"/>
                  <a:pt x="704" y="431"/>
                </a:cubicBezTo>
                <a:cubicBezTo>
                  <a:pt x="698" y="435"/>
                  <a:pt x="629" y="482"/>
                  <a:pt x="672" y="439"/>
                </a:cubicBezTo>
                <a:close/>
              </a:path>
            </a:pathLst>
          </a:cu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7641" name="Freeform 8"/>
          <p:cNvSpPr>
            <a:spLocks/>
          </p:cNvSpPr>
          <p:nvPr/>
        </p:nvSpPr>
        <p:spPr bwMode="auto">
          <a:xfrm>
            <a:off x="3495676" y="3268266"/>
            <a:ext cx="851297" cy="732234"/>
          </a:xfrm>
          <a:custGeom>
            <a:avLst/>
            <a:gdLst>
              <a:gd name="T0" fmla="*/ 2147483647 w 715"/>
              <a:gd name="T1" fmla="*/ 2147483647 h 615"/>
              <a:gd name="T2" fmla="*/ 2147483647 w 715"/>
              <a:gd name="T3" fmla="*/ 2147483647 h 615"/>
              <a:gd name="T4" fmla="*/ 2147483647 w 715"/>
              <a:gd name="T5" fmla="*/ 2147483647 h 615"/>
              <a:gd name="T6" fmla="*/ 2147483647 w 715"/>
              <a:gd name="T7" fmla="*/ 2147483647 h 615"/>
              <a:gd name="T8" fmla="*/ 2147483647 w 715"/>
              <a:gd name="T9" fmla="*/ 2147483647 h 615"/>
              <a:gd name="T10" fmla="*/ 2147483647 w 715"/>
              <a:gd name="T11" fmla="*/ 2147483647 h 615"/>
              <a:gd name="T12" fmla="*/ 2147483647 w 715"/>
              <a:gd name="T13" fmla="*/ 2147483647 h 615"/>
              <a:gd name="T14" fmla="*/ 2147483647 w 715"/>
              <a:gd name="T15" fmla="*/ 2147483647 h 615"/>
              <a:gd name="T16" fmla="*/ 2147483647 w 715"/>
              <a:gd name="T17" fmla="*/ 2147483647 h 615"/>
              <a:gd name="T18" fmla="*/ 2147483647 w 715"/>
              <a:gd name="T19" fmla="*/ 2147483647 h 615"/>
              <a:gd name="T20" fmla="*/ 2147483647 w 715"/>
              <a:gd name="T21" fmla="*/ 2147483647 h 615"/>
              <a:gd name="T22" fmla="*/ 2147483647 w 715"/>
              <a:gd name="T23" fmla="*/ 2147483647 h 615"/>
              <a:gd name="T24" fmla="*/ 2147483647 w 715"/>
              <a:gd name="T25" fmla="*/ 2147483647 h 615"/>
              <a:gd name="T26" fmla="*/ 2147483647 w 715"/>
              <a:gd name="T27" fmla="*/ 2147483647 h 615"/>
              <a:gd name="T28" fmla="*/ 0 w 715"/>
              <a:gd name="T29" fmla="*/ 2147483647 h 615"/>
              <a:gd name="T30" fmla="*/ 2147483647 w 715"/>
              <a:gd name="T31" fmla="*/ 2147483647 h 615"/>
              <a:gd name="T32" fmla="*/ 2147483647 w 715"/>
              <a:gd name="T33" fmla="*/ 2147483647 h 615"/>
              <a:gd name="T34" fmla="*/ 2147483647 w 715"/>
              <a:gd name="T35" fmla="*/ 2147483647 h 61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15"/>
              <a:gd name="T55" fmla="*/ 0 h 615"/>
              <a:gd name="T56" fmla="*/ 715 w 715"/>
              <a:gd name="T57" fmla="*/ 615 h 61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15" h="615">
                <a:moveTo>
                  <a:pt x="368" y="63"/>
                </a:moveTo>
                <a:cubicBezTo>
                  <a:pt x="452" y="55"/>
                  <a:pt x="532" y="39"/>
                  <a:pt x="616" y="31"/>
                </a:cubicBezTo>
                <a:cubicBezTo>
                  <a:pt x="660" y="20"/>
                  <a:pt x="662" y="0"/>
                  <a:pt x="688" y="39"/>
                </a:cubicBezTo>
                <a:cubicBezTo>
                  <a:pt x="696" y="97"/>
                  <a:pt x="715" y="219"/>
                  <a:pt x="704" y="255"/>
                </a:cubicBezTo>
                <a:cubicBezTo>
                  <a:pt x="697" y="276"/>
                  <a:pt x="662" y="269"/>
                  <a:pt x="640" y="271"/>
                </a:cubicBezTo>
                <a:cubicBezTo>
                  <a:pt x="574" y="278"/>
                  <a:pt x="512" y="290"/>
                  <a:pt x="448" y="303"/>
                </a:cubicBezTo>
                <a:cubicBezTo>
                  <a:pt x="433" y="313"/>
                  <a:pt x="415" y="317"/>
                  <a:pt x="400" y="327"/>
                </a:cubicBezTo>
                <a:cubicBezTo>
                  <a:pt x="370" y="347"/>
                  <a:pt x="381" y="351"/>
                  <a:pt x="360" y="375"/>
                </a:cubicBezTo>
                <a:cubicBezTo>
                  <a:pt x="321" y="418"/>
                  <a:pt x="295" y="442"/>
                  <a:pt x="272" y="495"/>
                </a:cubicBezTo>
                <a:cubicBezTo>
                  <a:pt x="262" y="518"/>
                  <a:pt x="256" y="543"/>
                  <a:pt x="248" y="567"/>
                </a:cubicBezTo>
                <a:cubicBezTo>
                  <a:pt x="243" y="583"/>
                  <a:pt x="232" y="615"/>
                  <a:pt x="232" y="615"/>
                </a:cubicBezTo>
                <a:cubicBezTo>
                  <a:pt x="197" y="603"/>
                  <a:pt x="204" y="587"/>
                  <a:pt x="176" y="559"/>
                </a:cubicBezTo>
                <a:cubicBezTo>
                  <a:pt x="164" y="523"/>
                  <a:pt x="141" y="494"/>
                  <a:pt x="120" y="463"/>
                </a:cubicBezTo>
                <a:cubicBezTo>
                  <a:pt x="109" y="447"/>
                  <a:pt x="104" y="426"/>
                  <a:pt x="88" y="415"/>
                </a:cubicBezTo>
                <a:cubicBezTo>
                  <a:pt x="52" y="391"/>
                  <a:pt x="24" y="363"/>
                  <a:pt x="0" y="327"/>
                </a:cubicBezTo>
                <a:cubicBezTo>
                  <a:pt x="17" y="275"/>
                  <a:pt x="99" y="205"/>
                  <a:pt x="144" y="175"/>
                </a:cubicBezTo>
                <a:cubicBezTo>
                  <a:pt x="151" y="155"/>
                  <a:pt x="152" y="143"/>
                  <a:pt x="168" y="127"/>
                </a:cubicBezTo>
                <a:cubicBezTo>
                  <a:pt x="220" y="75"/>
                  <a:pt x="316" y="115"/>
                  <a:pt x="368" y="63"/>
                </a:cubicBezTo>
                <a:close/>
              </a:path>
            </a:pathLst>
          </a:cu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7642" name="Freeform 9"/>
          <p:cNvSpPr>
            <a:spLocks/>
          </p:cNvSpPr>
          <p:nvPr/>
        </p:nvSpPr>
        <p:spPr bwMode="auto">
          <a:xfrm>
            <a:off x="5848350" y="1638300"/>
            <a:ext cx="1019175" cy="742950"/>
          </a:xfrm>
          <a:custGeom>
            <a:avLst/>
            <a:gdLst>
              <a:gd name="T0" fmla="*/ 2147483647 w 856"/>
              <a:gd name="T1" fmla="*/ 2147483647 h 624"/>
              <a:gd name="T2" fmla="*/ 2147483647 w 856"/>
              <a:gd name="T3" fmla="*/ 2147483647 h 624"/>
              <a:gd name="T4" fmla="*/ 2147483647 w 856"/>
              <a:gd name="T5" fmla="*/ 2147483647 h 624"/>
              <a:gd name="T6" fmla="*/ 2147483647 w 856"/>
              <a:gd name="T7" fmla="*/ 2147483647 h 624"/>
              <a:gd name="T8" fmla="*/ 2147483647 w 856"/>
              <a:gd name="T9" fmla="*/ 2147483647 h 624"/>
              <a:gd name="T10" fmla="*/ 2147483647 w 856"/>
              <a:gd name="T11" fmla="*/ 2147483647 h 624"/>
              <a:gd name="T12" fmla="*/ 2147483647 w 856"/>
              <a:gd name="T13" fmla="*/ 2147483647 h 624"/>
              <a:gd name="T14" fmla="*/ 2147483647 w 856"/>
              <a:gd name="T15" fmla="*/ 2147483647 h 624"/>
              <a:gd name="T16" fmla="*/ 2147483647 w 856"/>
              <a:gd name="T17" fmla="*/ 2147483647 h 624"/>
              <a:gd name="T18" fmla="*/ 2147483647 w 856"/>
              <a:gd name="T19" fmla="*/ 2147483647 h 624"/>
              <a:gd name="T20" fmla="*/ 2147483647 w 856"/>
              <a:gd name="T21" fmla="*/ 2147483647 h 624"/>
              <a:gd name="T22" fmla="*/ 2147483647 w 856"/>
              <a:gd name="T23" fmla="*/ 2147483647 h 624"/>
              <a:gd name="T24" fmla="*/ 2147483647 w 856"/>
              <a:gd name="T25" fmla="*/ 2147483647 h 624"/>
              <a:gd name="T26" fmla="*/ 2147483647 w 856"/>
              <a:gd name="T27" fmla="*/ 2147483647 h 624"/>
              <a:gd name="T28" fmla="*/ 2147483647 w 856"/>
              <a:gd name="T29" fmla="*/ 2147483647 h 624"/>
              <a:gd name="T30" fmla="*/ 2147483647 w 856"/>
              <a:gd name="T31" fmla="*/ 2147483647 h 624"/>
              <a:gd name="T32" fmla="*/ 2147483647 w 856"/>
              <a:gd name="T33" fmla="*/ 2147483647 h 624"/>
              <a:gd name="T34" fmla="*/ 2147483647 w 856"/>
              <a:gd name="T35" fmla="*/ 0 h 624"/>
              <a:gd name="T36" fmla="*/ 2147483647 w 856"/>
              <a:gd name="T37" fmla="*/ 2147483647 h 6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56"/>
              <a:gd name="T58" fmla="*/ 0 h 624"/>
              <a:gd name="T59" fmla="*/ 856 w 856"/>
              <a:gd name="T60" fmla="*/ 624 h 6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56" h="624">
                <a:moveTo>
                  <a:pt x="408" y="104"/>
                </a:moveTo>
                <a:cubicBezTo>
                  <a:pt x="361" y="175"/>
                  <a:pt x="279" y="342"/>
                  <a:pt x="200" y="376"/>
                </a:cubicBezTo>
                <a:cubicBezTo>
                  <a:pt x="168" y="390"/>
                  <a:pt x="73" y="391"/>
                  <a:pt x="64" y="392"/>
                </a:cubicBezTo>
                <a:cubicBezTo>
                  <a:pt x="0" y="413"/>
                  <a:pt x="22" y="449"/>
                  <a:pt x="56" y="488"/>
                </a:cubicBezTo>
                <a:cubicBezTo>
                  <a:pt x="100" y="539"/>
                  <a:pt x="152" y="579"/>
                  <a:pt x="208" y="616"/>
                </a:cubicBezTo>
                <a:cubicBezTo>
                  <a:pt x="316" y="609"/>
                  <a:pt x="321" y="619"/>
                  <a:pt x="392" y="576"/>
                </a:cubicBezTo>
                <a:cubicBezTo>
                  <a:pt x="392" y="576"/>
                  <a:pt x="452" y="536"/>
                  <a:pt x="464" y="528"/>
                </a:cubicBezTo>
                <a:cubicBezTo>
                  <a:pt x="480" y="517"/>
                  <a:pt x="512" y="496"/>
                  <a:pt x="512" y="496"/>
                </a:cubicBezTo>
                <a:cubicBezTo>
                  <a:pt x="567" y="551"/>
                  <a:pt x="541" y="531"/>
                  <a:pt x="584" y="560"/>
                </a:cubicBezTo>
                <a:cubicBezTo>
                  <a:pt x="601" y="586"/>
                  <a:pt x="623" y="598"/>
                  <a:pt x="640" y="624"/>
                </a:cubicBezTo>
                <a:cubicBezTo>
                  <a:pt x="676" y="615"/>
                  <a:pt x="740" y="604"/>
                  <a:pt x="768" y="576"/>
                </a:cubicBezTo>
                <a:cubicBezTo>
                  <a:pt x="799" y="545"/>
                  <a:pt x="783" y="558"/>
                  <a:pt x="816" y="536"/>
                </a:cubicBezTo>
                <a:cubicBezTo>
                  <a:pt x="821" y="520"/>
                  <a:pt x="827" y="504"/>
                  <a:pt x="832" y="488"/>
                </a:cubicBezTo>
                <a:cubicBezTo>
                  <a:pt x="835" y="480"/>
                  <a:pt x="840" y="464"/>
                  <a:pt x="840" y="464"/>
                </a:cubicBezTo>
                <a:cubicBezTo>
                  <a:pt x="855" y="342"/>
                  <a:pt x="856" y="250"/>
                  <a:pt x="848" y="120"/>
                </a:cubicBezTo>
                <a:cubicBezTo>
                  <a:pt x="847" y="104"/>
                  <a:pt x="848" y="86"/>
                  <a:pt x="840" y="72"/>
                </a:cubicBezTo>
                <a:cubicBezTo>
                  <a:pt x="819" y="35"/>
                  <a:pt x="735" y="29"/>
                  <a:pt x="696" y="16"/>
                </a:cubicBezTo>
                <a:cubicBezTo>
                  <a:pt x="680" y="11"/>
                  <a:pt x="648" y="0"/>
                  <a:pt x="648" y="0"/>
                </a:cubicBezTo>
                <a:cubicBezTo>
                  <a:pt x="547" y="10"/>
                  <a:pt x="481" y="31"/>
                  <a:pt x="408" y="104"/>
                </a:cubicBezTo>
                <a:close/>
              </a:path>
            </a:pathLst>
          </a:cu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7643" name="Rectangle 10"/>
          <p:cNvSpPr>
            <a:spLocks noChangeArrowheads="1"/>
          </p:cNvSpPr>
          <p:nvPr/>
        </p:nvSpPr>
        <p:spPr bwMode="auto">
          <a:xfrm>
            <a:off x="2390775" y="1933575"/>
            <a:ext cx="962025" cy="116205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7644" name="Rectangle 11"/>
          <p:cNvSpPr>
            <a:spLocks noChangeArrowheads="1"/>
          </p:cNvSpPr>
          <p:nvPr/>
        </p:nvSpPr>
        <p:spPr bwMode="auto">
          <a:xfrm>
            <a:off x="5867400" y="1647825"/>
            <a:ext cx="1000125" cy="7239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7645" name="Rectangle 12"/>
          <p:cNvSpPr>
            <a:spLocks noChangeArrowheads="1"/>
          </p:cNvSpPr>
          <p:nvPr/>
        </p:nvSpPr>
        <p:spPr bwMode="auto">
          <a:xfrm>
            <a:off x="5591175" y="3114675"/>
            <a:ext cx="1104900" cy="74295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7646" name="Rectangle 13"/>
          <p:cNvSpPr>
            <a:spLocks noChangeArrowheads="1"/>
          </p:cNvSpPr>
          <p:nvPr/>
        </p:nvSpPr>
        <p:spPr bwMode="auto">
          <a:xfrm>
            <a:off x="3495675" y="3295650"/>
            <a:ext cx="847725" cy="70485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7647" name="Rectangle 14"/>
          <p:cNvSpPr>
            <a:spLocks noChangeArrowheads="1"/>
          </p:cNvSpPr>
          <p:nvPr/>
        </p:nvSpPr>
        <p:spPr bwMode="auto">
          <a:xfrm>
            <a:off x="4505325" y="1762125"/>
            <a:ext cx="676275" cy="6096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08591"/>
      </p:ext>
    </p:extLst>
  </p:cSld>
  <p:clrMapOvr>
    <a:masterClrMapping/>
  </p:clrMapOvr>
  <p:transition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Indexierung räumlicher Objekte (anstatt Punkten) mit dem R-Baum</a:t>
            </a:r>
          </a:p>
        </p:txBody>
      </p:sp>
      <p:sp>
        <p:nvSpPr>
          <p:cNvPr id="198660" name="Line 3"/>
          <p:cNvSpPr>
            <a:spLocks noChangeShapeType="1"/>
          </p:cNvSpPr>
          <p:nvPr/>
        </p:nvSpPr>
        <p:spPr bwMode="auto">
          <a:xfrm flipV="1">
            <a:off x="1790700" y="4752975"/>
            <a:ext cx="6057900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8661" name="Line 4"/>
          <p:cNvSpPr>
            <a:spLocks noChangeShapeType="1"/>
          </p:cNvSpPr>
          <p:nvPr/>
        </p:nvSpPr>
        <p:spPr bwMode="auto">
          <a:xfrm flipV="1">
            <a:off x="1790700" y="885825"/>
            <a:ext cx="0" cy="3876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14851" y="1743075"/>
            <a:ext cx="669131" cy="628650"/>
          </a:xfrm>
          <a:custGeom>
            <a:avLst/>
            <a:gdLst>
              <a:gd name="T0" fmla="*/ 0 w 562"/>
              <a:gd name="T1" fmla="*/ 2147483647 h 528"/>
              <a:gd name="T2" fmla="*/ 2147483647 w 562"/>
              <a:gd name="T3" fmla="*/ 2147483647 h 528"/>
              <a:gd name="T4" fmla="*/ 2147483647 w 562"/>
              <a:gd name="T5" fmla="*/ 2147483647 h 528"/>
              <a:gd name="T6" fmla="*/ 2147483647 w 562"/>
              <a:gd name="T7" fmla="*/ 2147483647 h 528"/>
              <a:gd name="T8" fmla="*/ 2147483647 w 562"/>
              <a:gd name="T9" fmla="*/ 2147483647 h 528"/>
              <a:gd name="T10" fmla="*/ 2147483647 w 562"/>
              <a:gd name="T11" fmla="*/ 2147483647 h 528"/>
              <a:gd name="T12" fmla="*/ 2147483647 w 562"/>
              <a:gd name="T13" fmla="*/ 2147483647 h 528"/>
              <a:gd name="T14" fmla="*/ 2147483647 w 562"/>
              <a:gd name="T15" fmla="*/ 2147483647 h 528"/>
              <a:gd name="T16" fmla="*/ 2147483647 w 562"/>
              <a:gd name="T17" fmla="*/ 2147483647 h 528"/>
              <a:gd name="T18" fmla="*/ 2147483647 w 562"/>
              <a:gd name="T19" fmla="*/ 0 h 528"/>
              <a:gd name="T20" fmla="*/ 2147483647 w 562"/>
              <a:gd name="T21" fmla="*/ 2147483647 h 528"/>
              <a:gd name="T22" fmla="*/ 0 w 562"/>
              <a:gd name="T23" fmla="*/ 2147483647 h 5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62"/>
              <a:gd name="T37" fmla="*/ 0 h 528"/>
              <a:gd name="T38" fmla="*/ 562 w 562"/>
              <a:gd name="T39" fmla="*/ 528 h 5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62" h="528">
                <a:moveTo>
                  <a:pt x="0" y="200"/>
                </a:moveTo>
                <a:cubicBezTo>
                  <a:pt x="142" y="247"/>
                  <a:pt x="272" y="408"/>
                  <a:pt x="352" y="528"/>
                </a:cubicBezTo>
                <a:cubicBezTo>
                  <a:pt x="381" y="509"/>
                  <a:pt x="433" y="470"/>
                  <a:pt x="448" y="440"/>
                </a:cubicBezTo>
                <a:cubicBezTo>
                  <a:pt x="458" y="420"/>
                  <a:pt x="466" y="401"/>
                  <a:pt x="480" y="384"/>
                </a:cubicBezTo>
                <a:cubicBezTo>
                  <a:pt x="543" y="309"/>
                  <a:pt x="455" y="433"/>
                  <a:pt x="536" y="312"/>
                </a:cubicBezTo>
                <a:cubicBezTo>
                  <a:pt x="541" y="304"/>
                  <a:pt x="552" y="288"/>
                  <a:pt x="552" y="288"/>
                </a:cubicBezTo>
                <a:cubicBezTo>
                  <a:pt x="549" y="277"/>
                  <a:pt x="546" y="267"/>
                  <a:pt x="544" y="256"/>
                </a:cubicBezTo>
                <a:cubicBezTo>
                  <a:pt x="537" y="212"/>
                  <a:pt x="562" y="139"/>
                  <a:pt x="504" y="136"/>
                </a:cubicBezTo>
                <a:cubicBezTo>
                  <a:pt x="405" y="131"/>
                  <a:pt x="307" y="131"/>
                  <a:pt x="208" y="128"/>
                </a:cubicBezTo>
                <a:cubicBezTo>
                  <a:pt x="182" y="90"/>
                  <a:pt x="183" y="45"/>
                  <a:pt x="176" y="0"/>
                </a:cubicBezTo>
                <a:cubicBezTo>
                  <a:pt x="136" y="27"/>
                  <a:pt x="89" y="37"/>
                  <a:pt x="48" y="64"/>
                </a:cubicBezTo>
                <a:cubicBezTo>
                  <a:pt x="24" y="100"/>
                  <a:pt x="0" y="155"/>
                  <a:pt x="0" y="200"/>
                </a:cubicBezTo>
                <a:close/>
              </a:path>
            </a:pathLst>
          </a:cu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8663" name="Freeform 6"/>
          <p:cNvSpPr>
            <a:spLocks/>
          </p:cNvSpPr>
          <p:nvPr/>
        </p:nvSpPr>
        <p:spPr bwMode="auto">
          <a:xfrm>
            <a:off x="2400300" y="1962150"/>
            <a:ext cx="939404" cy="1208485"/>
          </a:xfrm>
          <a:custGeom>
            <a:avLst/>
            <a:gdLst>
              <a:gd name="T0" fmla="*/ 2147483647 w 1301"/>
              <a:gd name="T1" fmla="*/ 2147483647 h 1015"/>
              <a:gd name="T2" fmla="*/ 2147483647 w 1301"/>
              <a:gd name="T3" fmla="*/ 2147483647 h 1015"/>
              <a:gd name="T4" fmla="*/ 2147483647 w 1301"/>
              <a:gd name="T5" fmla="*/ 2147483647 h 1015"/>
              <a:gd name="T6" fmla="*/ 2147483647 w 1301"/>
              <a:gd name="T7" fmla="*/ 2147483647 h 1015"/>
              <a:gd name="T8" fmla="*/ 2147483647 w 1301"/>
              <a:gd name="T9" fmla="*/ 2147483647 h 1015"/>
              <a:gd name="T10" fmla="*/ 2147483647 w 1301"/>
              <a:gd name="T11" fmla="*/ 2147483647 h 1015"/>
              <a:gd name="T12" fmla="*/ 2147483647 w 1301"/>
              <a:gd name="T13" fmla="*/ 2147483647 h 1015"/>
              <a:gd name="T14" fmla="*/ 2147483647 w 1301"/>
              <a:gd name="T15" fmla="*/ 2147483647 h 1015"/>
              <a:gd name="T16" fmla="*/ 2147483647 w 1301"/>
              <a:gd name="T17" fmla="*/ 2147483647 h 1015"/>
              <a:gd name="T18" fmla="*/ 2147483647 w 1301"/>
              <a:gd name="T19" fmla="*/ 2147483647 h 1015"/>
              <a:gd name="T20" fmla="*/ 2147483647 w 1301"/>
              <a:gd name="T21" fmla="*/ 2147483647 h 1015"/>
              <a:gd name="T22" fmla="*/ 2147483647 w 1301"/>
              <a:gd name="T23" fmla="*/ 2147483647 h 1015"/>
              <a:gd name="T24" fmla="*/ 2147483647 w 1301"/>
              <a:gd name="T25" fmla="*/ 2147483647 h 1015"/>
              <a:gd name="T26" fmla="*/ 2147483647 w 1301"/>
              <a:gd name="T27" fmla="*/ 2147483647 h 1015"/>
              <a:gd name="T28" fmla="*/ 2147483647 w 1301"/>
              <a:gd name="T29" fmla="*/ 2147483647 h 1015"/>
              <a:gd name="T30" fmla="*/ 2147483647 w 1301"/>
              <a:gd name="T31" fmla="*/ 2147483647 h 1015"/>
              <a:gd name="T32" fmla="*/ 2147483647 w 1301"/>
              <a:gd name="T33" fmla="*/ 2147483647 h 1015"/>
              <a:gd name="T34" fmla="*/ 2147483647 w 1301"/>
              <a:gd name="T35" fmla="*/ 2147483647 h 1015"/>
              <a:gd name="T36" fmla="*/ 2147483647 w 1301"/>
              <a:gd name="T37" fmla="*/ 0 h 1015"/>
              <a:gd name="T38" fmla="*/ 2147483647 w 1301"/>
              <a:gd name="T39" fmla="*/ 2147483647 h 1015"/>
              <a:gd name="T40" fmla="*/ 2147483647 w 1301"/>
              <a:gd name="T41" fmla="*/ 2147483647 h 1015"/>
              <a:gd name="T42" fmla="*/ 2147483647 w 1301"/>
              <a:gd name="T43" fmla="*/ 2147483647 h 1015"/>
              <a:gd name="T44" fmla="*/ 2147483647 w 1301"/>
              <a:gd name="T45" fmla="*/ 2147483647 h 1015"/>
              <a:gd name="T46" fmla="*/ 0 w 1301"/>
              <a:gd name="T47" fmla="*/ 2147483647 h 1015"/>
              <a:gd name="T48" fmla="*/ 2147483647 w 1301"/>
              <a:gd name="T49" fmla="*/ 2147483647 h 1015"/>
              <a:gd name="T50" fmla="*/ 2147483647 w 1301"/>
              <a:gd name="T51" fmla="*/ 2147483647 h 1015"/>
              <a:gd name="T52" fmla="*/ 2147483647 w 1301"/>
              <a:gd name="T53" fmla="*/ 2147483647 h 1015"/>
              <a:gd name="T54" fmla="*/ 2147483647 w 1301"/>
              <a:gd name="T55" fmla="*/ 2147483647 h 1015"/>
              <a:gd name="T56" fmla="*/ 2147483647 w 1301"/>
              <a:gd name="T57" fmla="*/ 2147483647 h 1015"/>
              <a:gd name="T58" fmla="*/ 2147483647 w 1301"/>
              <a:gd name="T59" fmla="*/ 2147483647 h 1015"/>
              <a:gd name="T60" fmla="*/ 2147483647 w 1301"/>
              <a:gd name="T61" fmla="*/ 2147483647 h 1015"/>
              <a:gd name="T62" fmla="*/ 2147483647 w 1301"/>
              <a:gd name="T63" fmla="*/ 2147483647 h 1015"/>
              <a:gd name="T64" fmla="*/ 2147483647 w 1301"/>
              <a:gd name="T65" fmla="*/ 2147483647 h 10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1"/>
              <a:gd name="T100" fmla="*/ 0 h 1015"/>
              <a:gd name="T101" fmla="*/ 1301 w 1301"/>
              <a:gd name="T102" fmla="*/ 1015 h 10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1" h="1015">
                <a:moveTo>
                  <a:pt x="856" y="760"/>
                </a:moveTo>
                <a:cubicBezTo>
                  <a:pt x="952" y="746"/>
                  <a:pt x="1081" y="708"/>
                  <a:pt x="1168" y="664"/>
                </a:cubicBezTo>
                <a:cubicBezTo>
                  <a:pt x="1189" y="653"/>
                  <a:pt x="1215" y="649"/>
                  <a:pt x="1232" y="632"/>
                </a:cubicBezTo>
                <a:cubicBezTo>
                  <a:pt x="1264" y="600"/>
                  <a:pt x="1246" y="613"/>
                  <a:pt x="1288" y="592"/>
                </a:cubicBezTo>
                <a:cubicBezTo>
                  <a:pt x="1301" y="554"/>
                  <a:pt x="1287" y="545"/>
                  <a:pt x="1272" y="512"/>
                </a:cubicBezTo>
                <a:cubicBezTo>
                  <a:pt x="1265" y="497"/>
                  <a:pt x="1265" y="478"/>
                  <a:pt x="1256" y="464"/>
                </a:cubicBezTo>
                <a:cubicBezTo>
                  <a:pt x="1243" y="445"/>
                  <a:pt x="1228" y="427"/>
                  <a:pt x="1216" y="408"/>
                </a:cubicBezTo>
                <a:cubicBezTo>
                  <a:pt x="1173" y="339"/>
                  <a:pt x="1133" y="268"/>
                  <a:pt x="1088" y="200"/>
                </a:cubicBezTo>
                <a:cubicBezTo>
                  <a:pt x="1057" y="154"/>
                  <a:pt x="1019" y="154"/>
                  <a:pt x="1000" y="96"/>
                </a:cubicBezTo>
                <a:cubicBezTo>
                  <a:pt x="1012" y="61"/>
                  <a:pt x="1002" y="78"/>
                  <a:pt x="1032" y="48"/>
                </a:cubicBezTo>
                <a:cubicBezTo>
                  <a:pt x="1040" y="40"/>
                  <a:pt x="1017" y="65"/>
                  <a:pt x="1008" y="72"/>
                </a:cubicBezTo>
                <a:cubicBezTo>
                  <a:pt x="1001" y="78"/>
                  <a:pt x="991" y="82"/>
                  <a:pt x="984" y="88"/>
                </a:cubicBezTo>
                <a:cubicBezTo>
                  <a:pt x="962" y="108"/>
                  <a:pt x="941" y="131"/>
                  <a:pt x="920" y="152"/>
                </a:cubicBezTo>
                <a:cubicBezTo>
                  <a:pt x="881" y="191"/>
                  <a:pt x="840" y="227"/>
                  <a:pt x="800" y="264"/>
                </a:cubicBezTo>
                <a:cubicBezTo>
                  <a:pt x="708" y="349"/>
                  <a:pt x="768" y="307"/>
                  <a:pt x="712" y="344"/>
                </a:cubicBezTo>
                <a:cubicBezTo>
                  <a:pt x="678" y="395"/>
                  <a:pt x="584" y="491"/>
                  <a:pt x="536" y="528"/>
                </a:cubicBezTo>
                <a:cubicBezTo>
                  <a:pt x="512" y="547"/>
                  <a:pt x="488" y="565"/>
                  <a:pt x="464" y="584"/>
                </a:cubicBezTo>
                <a:cubicBezTo>
                  <a:pt x="449" y="596"/>
                  <a:pt x="432" y="632"/>
                  <a:pt x="432" y="632"/>
                </a:cubicBezTo>
                <a:cubicBezTo>
                  <a:pt x="419" y="419"/>
                  <a:pt x="394" y="211"/>
                  <a:pt x="368" y="0"/>
                </a:cubicBezTo>
                <a:cubicBezTo>
                  <a:pt x="313" y="37"/>
                  <a:pt x="338" y="26"/>
                  <a:pt x="296" y="40"/>
                </a:cubicBezTo>
                <a:cubicBezTo>
                  <a:pt x="230" y="89"/>
                  <a:pt x="113" y="149"/>
                  <a:pt x="72" y="224"/>
                </a:cubicBezTo>
                <a:cubicBezTo>
                  <a:pt x="60" y="246"/>
                  <a:pt x="33" y="299"/>
                  <a:pt x="24" y="328"/>
                </a:cubicBezTo>
                <a:cubicBezTo>
                  <a:pt x="18" y="349"/>
                  <a:pt x="13" y="371"/>
                  <a:pt x="8" y="392"/>
                </a:cubicBezTo>
                <a:cubicBezTo>
                  <a:pt x="5" y="403"/>
                  <a:pt x="0" y="424"/>
                  <a:pt x="0" y="424"/>
                </a:cubicBezTo>
                <a:cubicBezTo>
                  <a:pt x="9" y="479"/>
                  <a:pt x="18" y="540"/>
                  <a:pt x="40" y="592"/>
                </a:cubicBezTo>
                <a:cubicBezTo>
                  <a:pt x="58" y="635"/>
                  <a:pt x="91" y="670"/>
                  <a:pt x="112" y="712"/>
                </a:cubicBezTo>
                <a:cubicBezTo>
                  <a:pt x="141" y="770"/>
                  <a:pt x="154" y="885"/>
                  <a:pt x="232" y="904"/>
                </a:cubicBezTo>
                <a:cubicBezTo>
                  <a:pt x="282" y="917"/>
                  <a:pt x="253" y="910"/>
                  <a:pt x="320" y="920"/>
                </a:cubicBezTo>
                <a:cubicBezTo>
                  <a:pt x="459" y="917"/>
                  <a:pt x="680" y="1015"/>
                  <a:pt x="736" y="888"/>
                </a:cubicBezTo>
                <a:cubicBezTo>
                  <a:pt x="743" y="873"/>
                  <a:pt x="740" y="852"/>
                  <a:pt x="752" y="840"/>
                </a:cubicBezTo>
                <a:cubicBezTo>
                  <a:pt x="767" y="825"/>
                  <a:pt x="776" y="805"/>
                  <a:pt x="792" y="792"/>
                </a:cubicBezTo>
                <a:cubicBezTo>
                  <a:pt x="807" y="780"/>
                  <a:pt x="864" y="785"/>
                  <a:pt x="872" y="768"/>
                </a:cubicBezTo>
                <a:cubicBezTo>
                  <a:pt x="875" y="763"/>
                  <a:pt x="861" y="763"/>
                  <a:pt x="856" y="760"/>
                </a:cubicBezTo>
                <a:close/>
              </a:path>
            </a:pathLst>
          </a:cu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8664" name="Freeform 7"/>
          <p:cNvSpPr>
            <a:spLocks/>
          </p:cNvSpPr>
          <p:nvPr/>
        </p:nvSpPr>
        <p:spPr bwMode="auto">
          <a:xfrm>
            <a:off x="5591175" y="3115866"/>
            <a:ext cx="1115616" cy="747713"/>
          </a:xfrm>
          <a:custGeom>
            <a:avLst/>
            <a:gdLst>
              <a:gd name="T0" fmla="*/ 2147483647 w 937"/>
              <a:gd name="T1" fmla="*/ 2147483647 h 628"/>
              <a:gd name="T2" fmla="*/ 2147483647 w 937"/>
              <a:gd name="T3" fmla="*/ 2147483647 h 628"/>
              <a:gd name="T4" fmla="*/ 2147483647 w 937"/>
              <a:gd name="T5" fmla="*/ 2147483647 h 628"/>
              <a:gd name="T6" fmla="*/ 2147483647 w 937"/>
              <a:gd name="T7" fmla="*/ 2147483647 h 628"/>
              <a:gd name="T8" fmla="*/ 2147483647 w 937"/>
              <a:gd name="T9" fmla="*/ 2147483647 h 628"/>
              <a:gd name="T10" fmla="*/ 2147483647 w 937"/>
              <a:gd name="T11" fmla="*/ 2147483647 h 628"/>
              <a:gd name="T12" fmla="*/ 2147483647 w 937"/>
              <a:gd name="T13" fmla="*/ 2147483647 h 628"/>
              <a:gd name="T14" fmla="*/ 2147483647 w 937"/>
              <a:gd name="T15" fmla="*/ 2147483647 h 628"/>
              <a:gd name="T16" fmla="*/ 2147483647 w 937"/>
              <a:gd name="T17" fmla="*/ 2147483647 h 628"/>
              <a:gd name="T18" fmla="*/ 2147483647 w 937"/>
              <a:gd name="T19" fmla="*/ 2147483647 h 628"/>
              <a:gd name="T20" fmla="*/ 2147483647 w 937"/>
              <a:gd name="T21" fmla="*/ 2147483647 h 628"/>
              <a:gd name="T22" fmla="*/ 2147483647 w 937"/>
              <a:gd name="T23" fmla="*/ 2147483647 h 628"/>
              <a:gd name="T24" fmla="*/ 2147483647 w 937"/>
              <a:gd name="T25" fmla="*/ 2147483647 h 628"/>
              <a:gd name="T26" fmla="*/ 2147483647 w 937"/>
              <a:gd name="T27" fmla="*/ 2147483647 h 628"/>
              <a:gd name="T28" fmla="*/ 2147483647 w 937"/>
              <a:gd name="T29" fmla="*/ 2147483647 h 628"/>
              <a:gd name="T30" fmla="*/ 2147483647 w 937"/>
              <a:gd name="T31" fmla="*/ 2147483647 h 628"/>
              <a:gd name="T32" fmla="*/ 2147483647 w 937"/>
              <a:gd name="T33" fmla="*/ 2147483647 h 628"/>
              <a:gd name="T34" fmla="*/ 2147483647 w 937"/>
              <a:gd name="T35" fmla="*/ 2147483647 h 628"/>
              <a:gd name="T36" fmla="*/ 2147483647 w 937"/>
              <a:gd name="T37" fmla="*/ 2147483647 h 628"/>
              <a:gd name="T38" fmla="*/ 2147483647 w 937"/>
              <a:gd name="T39" fmla="*/ 2147483647 h 628"/>
              <a:gd name="T40" fmla="*/ 2147483647 w 937"/>
              <a:gd name="T41" fmla="*/ 2147483647 h 6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37"/>
              <a:gd name="T64" fmla="*/ 0 h 628"/>
              <a:gd name="T65" fmla="*/ 937 w 937"/>
              <a:gd name="T66" fmla="*/ 628 h 62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37" h="628">
                <a:moveTo>
                  <a:pt x="672" y="439"/>
                </a:moveTo>
                <a:cubicBezTo>
                  <a:pt x="596" y="515"/>
                  <a:pt x="486" y="539"/>
                  <a:pt x="384" y="559"/>
                </a:cubicBezTo>
                <a:cubicBezTo>
                  <a:pt x="370" y="562"/>
                  <a:pt x="358" y="571"/>
                  <a:pt x="344" y="575"/>
                </a:cubicBezTo>
                <a:cubicBezTo>
                  <a:pt x="288" y="590"/>
                  <a:pt x="225" y="599"/>
                  <a:pt x="168" y="607"/>
                </a:cubicBezTo>
                <a:cubicBezTo>
                  <a:pt x="118" y="624"/>
                  <a:pt x="67" y="628"/>
                  <a:pt x="16" y="615"/>
                </a:cubicBezTo>
                <a:cubicBezTo>
                  <a:pt x="0" y="568"/>
                  <a:pt x="5" y="591"/>
                  <a:pt x="16" y="511"/>
                </a:cubicBezTo>
                <a:cubicBezTo>
                  <a:pt x="34" y="384"/>
                  <a:pt x="169" y="388"/>
                  <a:pt x="272" y="375"/>
                </a:cubicBezTo>
                <a:cubicBezTo>
                  <a:pt x="306" y="364"/>
                  <a:pt x="327" y="352"/>
                  <a:pt x="352" y="327"/>
                </a:cubicBezTo>
                <a:cubicBezTo>
                  <a:pt x="361" y="300"/>
                  <a:pt x="367" y="274"/>
                  <a:pt x="376" y="247"/>
                </a:cubicBezTo>
                <a:cubicBezTo>
                  <a:pt x="379" y="175"/>
                  <a:pt x="350" y="94"/>
                  <a:pt x="384" y="31"/>
                </a:cubicBezTo>
                <a:cubicBezTo>
                  <a:pt x="400" y="0"/>
                  <a:pt x="454" y="31"/>
                  <a:pt x="488" y="39"/>
                </a:cubicBezTo>
                <a:cubicBezTo>
                  <a:pt x="508" y="44"/>
                  <a:pt x="518" y="69"/>
                  <a:pt x="536" y="79"/>
                </a:cubicBezTo>
                <a:cubicBezTo>
                  <a:pt x="583" y="106"/>
                  <a:pt x="626" y="137"/>
                  <a:pt x="672" y="167"/>
                </a:cubicBezTo>
                <a:cubicBezTo>
                  <a:pt x="686" y="176"/>
                  <a:pt x="704" y="178"/>
                  <a:pt x="720" y="183"/>
                </a:cubicBezTo>
                <a:cubicBezTo>
                  <a:pt x="728" y="186"/>
                  <a:pt x="744" y="191"/>
                  <a:pt x="744" y="191"/>
                </a:cubicBezTo>
                <a:cubicBezTo>
                  <a:pt x="811" y="178"/>
                  <a:pt x="819" y="176"/>
                  <a:pt x="872" y="135"/>
                </a:cubicBezTo>
                <a:cubicBezTo>
                  <a:pt x="887" y="123"/>
                  <a:pt x="920" y="103"/>
                  <a:pt x="920" y="103"/>
                </a:cubicBezTo>
                <a:cubicBezTo>
                  <a:pt x="937" y="154"/>
                  <a:pt x="901" y="212"/>
                  <a:pt x="888" y="263"/>
                </a:cubicBezTo>
                <a:cubicBezTo>
                  <a:pt x="865" y="356"/>
                  <a:pt x="832" y="448"/>
                  <a:pt x="816" y="543"/>
                </a:cubicBezTo>
                <a:cubicBezTo>
                  <a:pt x="778" y="505"/>
                  <a:pt x="750" y="461"/>
                  <a:pt x="704" y="431"/>
                </a:cubicBezTo>
                <a:cubicBezTo>
                  <a:pt x="698" y="435"/>
                  <a:pt x="629" y="482"/>
                  <a:pt x="672" y="439"/>
                </a:cubicBezTo>
                <a:close/>
              </a:path>
            </a:pathLst>
          </a:cu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8665" name="Freeform 8"/>
          <p:cNvSpPr>
            <a:spLocks/>
          </p:cNvSpPr>
          <p:nvPr/>
        </p:nvSpPr>
        <p:spPr bwMode="auto">
          <a:xfrm>
            <a:off x="3495676" y="3268266"/>
            <a:ext cx="851297" cy="732234"/>
          </a:xfrm>
          <a:custGeom>
            <a:avLst/>
            <a:gdLst>
              <a:gd name="T0" fmla="*/ 2147483647 w 715"/>
              <a:gd name="T1" fmla="*/ 2147483647 h 615"/>
              <a:gd name="T2" fmla="*/ 2147483647 w 715"/>
              <a:gd name="T3" fmla="*/ 2147483647 h 615"/>
              <a:gd name="T4" fmla="*/ 2147483647 w 715"/>
              <a:gd name="T5" fmla="*/ 2147483647 h 615"/>
              <a:gd name="T6" fmla="*/ 2147483647 w 715"/>
              <a:gd name="T7" fmla="*/ 2147483647 h 615"/>
              <a:gd name="T8" fmla="*/ 2147483647 w 715"/>
              <a:gd name="T9" fmla="*/ 2147483647 h 615"/>
              <a:gd name="T10" fmla="*/ 2147483647 w 715"/>
              <a:gd name="T11" fmla="*/ 2147483647 h 615"/>
              <a:gd name="T12" fmla="*/ 2147483647 w 715"/>
              <a:gd name="T13" fmla="*/ 2147483647 h 615"/>
              <a:gd name="T14" fmla="*/ 2147483647 w 715"/>
              <a:gd name="T15" fmla="*/ 2147483647 h 615"/>
              <a:gd name="T16" fmla="*/ 2147483647 w 715"/>
              <a:gd name="T17" fmla="*/ 2147483647 h 615"/>
              <a:gd name="T18" fmla="*/ 2147483647 w 715"/>
              <a:gd name="T19" fmla="*/ 2147483647 h 615"/>
              <a:gd name="T20" fmla="*/ 2147483647 w 715"/>
              <a:gd name="T21" fmla="*/ 2147483647 h 615"/>
              <a:gd name="T22" fmla="*/ 2147483647 w 715"/>
              <a:gd name="T23" fmla="*/ 2147483647 h 615"/>
              <a:gd name="T24" fmla="*/ 2147483647 w 715"/>
              <a:gd name="T25" fmla="*/ 2147483647 h 615"/>
              <a:gd name="T26" fmla="*/ 2147483647 w 715"/>
              <a:gd name="T27" fmla="*/ 2147483647 h 615"/>
              <a:gd name="T28" fmla="*/ 0 w 715"/>
              <a:gd name="T29" fmla="*/ 2147483647 h 615"/>
              <a:gd name="T30" fmla="*/ 2147483647 w 715"/>
              <a:gd name="T31" fmla="*/ 2147483647 h 615"/>
              <a:gd name="T32" fmla="*/ 2147483647 w 715"/>
              <a:gd name="T33" fmla="*/ 2147483647 h 615"/>
              <a:gd name="T34" fmla="*/ 2147483647 w 715"/>
              <a:gd name="T35" fmla="*/ 2147483647 h 61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15"/>
              <a:gd name="T55" fmla="*/ 0 h 615"/>
              <a:gd name="T56" fmla="*/ 715 w 715"/>
              <a:gd name="T57" fmla="*/ 615 h 61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15" h="615">
                <a:moveTo>
                  <a:pt x="368" y="63"/>
                </a:moveTo>
                <a:cubicBezTo>
                  <a:pt x="452" y="55"/>
                  <a:pt x="532" y="39"/>
                  <a:pt x="616" y="31"/>
                </a:cubicBezTo>
                <a:cubicBezTo>
                  <a:pt x="660" y="20"/>
                  <a:pt x="662" y="0"/>
                  <a:pt x="688" y="39"/>
                </a:cubicBezTo>
                <a:cubicBezTo>
                  <a:pt x="696" y="97"/>
                  <a:pt x="715" y="219"/>
                  <a:pt x="704" y="255"/>
                </a:cubicBezTo>
                <a:cubicBezTo>
                  <a:pt x="697" y="276"/>
                  <a:pt x="662" y="269"/>
                  <a:pt x="640" y="271"/>
                </a:cubicBezTo>
                <a:cubicBezTo>
                  <a:pt x="574" y="278"/>
                  <a:pt x="512" y="290"/>
                  <a:pt x="448" y="303"/>
                </a:cubicBezTo>
                <a:cubicBezTo>
                  <a:pt x="433" y="313"/>
                  <a:pt x="415" y="317"/>
                  <a:pt x="400" y="327"/>
                </a:cubicBezTo>
                <a:cubicBezTo>
                  <a:pt x="370" y="347"/>
                  <a:pt x="381" y="351"/>
                  <a:pt x="360" y="375"/>
                </a:cubicBezTo>
                <a:cubicBezTo>
                  <a:pt x="321" y="418"/>
                  <a:pt x="295" y="442"/>
                  <a:pt x="272" y="495"/>
                </a:cubicBezTo>
                <a:cubicBezTo>
                  <a:pt x="262" y="518"/>
                  <a:pt x="256" y="543"/>
                  <a:pt x="248" y="567"/>
                </a:cubicBezTo>
                <a:cubicBezTo>
                  <a:pt x="243" y="583"/>
                  <a:pt x="232" y="615"/>
                  <a:pt x="232" y="615"/>
                </a:cubicBezTo>
                <a:cubicBezTo>
                  <a:pt x="197" y="603"/>
                  <a:pt x="204" y="587"/>
                  <a:pt x="176" y="559"/>
                </a:cubicBezTo>
                <a:cubicBezTo>
                  <a:pt x="164" y="523"/>
                  <a:pt x="141" y="494"/>
                  <a:pt x="120" y="463"/>
                </a:cubicBezTo>
                <a:cubicBezTo>
                  <a:pt x="109" y="447"/>
                  <a:pt x="104" y="426"/>
                  <a:pt x="88" y="415"/>
                </a:cubicBezTo>
                <a:cubicBezTo>
                  <a:pt x="52" y="391"/>
                  <a:pt x="24" y="363"/>
                  <a:pt x="0" y="327"/>
                </a:cubicBezTo>
                <a:cubicBezTo>
                  <a:pt x="17" y="275"/>
                  <a:pt x="99" y="205"/>
                  <a:pt x="144" y="175"/>
                </a:cubicBezTo>
                <a:cubicBezTo>
                  <a:pt x="151" y="155"/>
                  <a:pt x="152" y="143"/>
                  <a:pt x="168" y="127"/>
                </a:cubicBezTo>
                <a:cubicBezTo>
                  <a:pt x="220" y="75"/>
                  <a:pt x="316" y="115"/>
                  <a:pt x="368" y="63"/>
                </a:cubicBezTo>
                <a:close/>
              </a:path>
            </a:pathLst>
          </a:cu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8666" name="Freeform 9"/>
          <p:cNvSpPr>
            <a:spLocks/>
          </p:cNvSpPr>
          <p:nvPr/>
        </p:nvSpPr>
        <p:spPr bwMode="auto">
          <a:xfrm>
            <a:off x="5848350" y="1638300"/>
            <a:ext cx="1019175" cy="742950"/>
          </a:xfrm>
          <a:custGeom>
            <a:avLst/>
            <a:gdLst>
              <a:gd name="T0" fmla="*/ 2147483647 w 856"/>
              <a:gd name="T1" fmla="*/ 2147483647 h 624"/>
              <a:gd name="T2" fmla="*/ 2147483647 w 856"/>
              <a:gd name="T3" fmla="*/ 2147483647 h 624"/>
              <a:gd name="T4" fmla="*/ 2147483647 w 856"/>
              <a:gd name="T5" fmla="*/ 2147483647 h 624"/>
              <a:gd name="T6" fmla="*/ 2147483647 w 856"/>
              <a:gd name="T7" fmla="*/ 2147483647 h 624"/>
              <a:gd name="T8" fmla="*/ 2147483647 w 856"/>
              <a:gd name="T9" fmla="*/ 2147483647 h 624"/>
              <a:gd name="T10" fmla="*/ 2147483647 w 856"/>
              <a:gd name="T11" fmla="*/ 2147483647 h 624"/>
              <a:gd name="T12" fmla="*/ 2147483647 w 856"/>
              <a:gd name="T13" fmla="*/ 2147483647 h 624"/>
              <a:gd name="T14" fmla="*/ 2147483647 w 856"/>
              <a:gd name="T15" fmla="*/ 2147483647 h 624"/>
              <a:gd name="T16" fmla="*/ 2147483647 w 856"/>
              <a:gd name="T17" fmla="*/ 2147483647 h 624"/>
              <a:gd name="T18" fmla="*/ 2147483647 w 856"/>
              <a:gd name="T19" fmla="*/ 2147483647 h 624"/>
              <a:gd name="T20" fmla="*/ 2147483647 w 856"/>
              <a:gd name="T21" fmla="*/ 2147483647 h 624"/>
              <a:gd name="T22" fmla="*/ 2147483647 w 856"/>
              <a:gd name="T23" fmla="*/ 2147483647 h 624"/>
              <a:gd name="T24" fmla="*/ 2147483647 w 856"/>
              <a:gd name="T25" fmla="*/ 2147483647 h 624"/>
              <a:gd name="T26" fmla="*/ 2147483647 w 856"/>
              <a:gd name="T27" fmla="*/ 2147483647 h 624"/>
              <a:gd name="T28" fmla="*/ 2147483647 w 856"/>
              <a:gd name="T29" fmla="*/ 2147483647 h 624"/>
              <a:gd name="T30" fmla="*/ 2147483647 w 856"/>
              <a:gd name="T31" fmla="*/ 2147483647 h 624"/>
              <a:gd name="T32" fmla="*/ 2147483647 w 856"/>
              <a:gd name="T33" fmla="*/ 2147483647 h 624"/>
              <a:gd name="T34" fmla="*/ 2147483647 w 856"/>
              <a:gd name="T35" fmla="*/ 0 h 624"/>
              <a:gd name="T36" fmla="*/ 2147483647 w 856"/>
              <a:gd name="T37" fmla="*/ 2147483647 h 6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56"/>
              <a:gd name="T58" fmla="*/ 0 h 624"/>
              <a:gd name="T59" fmla="*/ 856 w 856"/>
              <a:gd name="T60" fmla="*/ 624 h 6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56" h="624">
                <a:moveTo>
                  <a:pt x="408" y="104"/>
                </a:moveTo>
                <a:cubicBezTo>
                  <a:pt x="361" y="175"/>
                  <a:pt x="279" y="342"/>
                  <a:pt x="200" y="376"/>
                </a:cubicBezTo>
                <a:cubicBezTo>
                  <a:pt x="168" y="390"/>
                  <a:pt x="73" y="391"/>
                  <a:pt x="64" y="392"/>
                </a:cubicBezTo>
                <a:cubicBezTo>
                  <a:pt x="0" y="413"/>
                  <a:pt x="22" y="449"/>
                  <a:pt x="56" y="488"/>
                </a:cubicBezTo>
                <a:cubicBezTo>
                  <a:pt x="100" y="539"/>
                  <a:pt x="152" y="579"/>
                  <a:pt x="208" y="616"/>
                </a:cubicBezTo>
                <a:cubicBezTo>
                  <a:pt x="316" y="609"/>
                  <a:pt x="321" y="619"/>
                  <a:pt x="392" y="576"/>
                </a:cubicBezTo>
                <a:cubicBezTo>
                  <a:pt x="392" y="576"/>
                  <a:pt x="452" y="536"/>
                  <a:pt x="464" y="528"/>
                </a:cubicBezTo>
                <a:cubicBezTo>
                  <a:pt x="480" y="517"/>
                  <a:pt x="512" y="496"/>
                  <a:pt x="512" y="496"/>
                </a:cubicBezTo>
                <a:cubicBezTo>
                  <a:pt x="567" y="551"/>
                  <a:pt x="541" y="531"/>
                  <a:pt x="584" y="560"/>
                </a:cubicBezTo>
                <a:cubicBezTo>
                  <a:pt x="601" y="586"/>
                  <a:pt x="623" y="598"/>
                  <a:pt x="640" y="624"/>
                </a:cubicBezTo>
                <a:cubicBezTo>
                  <a:pt x="676" y="615"/>
                  <a:pt x="740" y="604"/>
                  <a:pt x="768" y="576"/>
                </a:cubicBezTo>
                <a:cubicBezTo>
                  <a:pt x="799" y="545"/>
                  <a:pt x="783" y="558"/>
                  <a:pt x="816" y="536"/>
                </a:cubicBezTo>
                <a:cubicBezTo>
                  <a:pt x="821" y="520"/>
                  <a:pt x="827" y="504"/>
                  <a:pt x="832" y="488"/>
                </a:cubicBezTo>
                <a:cubicBezTo>
                  <a:pt x="835" y="480"/>
                  <a:pt x="840" y="464"/>
                  <a:pt x="840" y="464"/>
                </a:cubicBezTo>
                <a:cubicBezTo>
                  <a:pt x="855" y="342"/>
                  <a:pt x="856" y="250"/>
                  <a:pt x="848" y="120"/>
                </a:cubicBezTo>
                <a:cubicBezTo>
                  <a:pt x="847" y="104"/>
                  <a:pt x="848" y="86"/>
                  <a:pt x="840" y="72"/>
                </a:cubicBezTo>
                <a:cubicBezTo>
                  <a:pt x="819" y="35"/>
                  <a:pt x="735" y="29"/>
                  <a:pt x="696" y="16"/>
                </a:cubicBezTo>
                <a:cubicBezTo>
                  <a:pt x="680" y="11"/>
                  <a:pt x="648" y="0"/>
                  <a:pt x="648" y="0"/>
                </a:cubicBezTo>
                <a:cubicBezTo>
                  <a:pt x="547" y="10"/>
                  <a:pt x="481" y="31"/>
                  <a:pt x="408" y="104"/>
                </a:cubicBezTo>
                <a:close/>
              </a:path>
            </a:pathLst>
          </a:cu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8667" name="Rectangle 10"/>
          <p:cNvSpPr>
            <a:spLocks noChangeArrowheads="1"/>
          </p:cNvSpPr>
          <p:nvPr/>
        </p:nvSpPr>
        <p:spPr bwMode="auto">
          <a:xfrm>
            <a:off x="2390775" y="1933575"/>
            <a:ext cx="962025" cy="116205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8668" name="Rectangle 11"/>
          <p:cNvSpPr>
            <a:spLocks noChangeArrowheads="1"/>
          </p:cNvSpPr>
          <p:nvPr/>
        </p:nvSpPr>
        <p:spPr bwMode="auto">
          <a:xfrm>
            <a:off x="5867400" y="1647825"/>
            <a:ext cx="1000125" cy="7239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8669" name="Rectangle 12"/>
          <p:cNvSpPr>
            <a:spLocks noChangeArrowheads="1"/>
          </p:cNvSpPr>
          <p:nvPr/>
        </p:nvSpPr>
        <p:spPr bwMode="auto">
          <a:xfrm>
            <a:off x="5591175" y="3114675"/>
            <a:ext cx="1104900" cy="74295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8670" name="Rectangle 13"/>
          <p:cNvSpPr>
            <a:spLocks noChangeArrowheads="1"/>
          </p:cNvSpPr>
          <p:nvPr/>
        </p:nvSpPr>
        <p:spPr bwMode="auto">
          <a:xfrm>
            <a:off x="3495675" y="3295650"/>
            <a:ext cx="847725" cy="70485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8671" name="Rectangle 14"/>
          <p:cNvSpPr>
            <a:spLocks noChangeArrowheads="1"/>
          </p:cNvSpPr>
          <p:nvPr/>
        </p:nvSpPr>
        <p:spPr bwMode="auto">
          <a:xfrm>
            <a:off x="4505325" y="1762125"/>
            <a:ext cx="676275" cy="6096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8672" name="Rectangle 15"/>
          <p:cNvSpPr>
            <a:spLocks noChangeArrowheads="1"/>
          </p:cNvSpPr>
          <p:nvPr/>
        </p:nvSpPr>
        <p:spPr bwMode="auto">
          <a:xfrm>
            <a:off x="2343150" y="1895475"/>
            <a:ext cx="2038350" cy="2124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198673" name="Rectangle 16"/>
          <p:cNvSpPr>
            <a:spLocks noChangeArrowheads="1"/>
          </p:cNvSpPr>
          <p:nvPr/>
        </p:nvSpPr>
        <p:spPr bwMode="auto">
          <a:xfrm>
            <a:off x="4476750" y="1619250"/>
            <a:ext cx="2457450" cy="2266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2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RAID 3: Plattenausfall</a:t>
            </a:r>
            <a:br>
              <a:rPr lang="de-DE" smtClean="0"/>
            </a:br>
            <a:endParaRPr lang="de-DE" smtClean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1828800" y="1200150"/>
            <a:ext cx="331470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1010 1101 1011 0110 0011 1100....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429250" y="857250"/>
            <a:ext cx="1200150" cy="628650"/>
          </a:xfrm>
          <a:prstGeom prst="cloudCallout">
            <a:avLst>
              <a:gd name="adj1" fmla="val -69046"/>
              <a:gd name="adj2" fmla="val 25000"/>
            </a:avLst>
          </a:prstGeom>
          <a:solidFill>
            <a:schemeClr val="accent2"/>
          </a:solidFill>
          <a:ln w="57150">
            <a:solidFill>
              <a:srgbClr val="0099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 dirty="0">
                <a:latin typeface="Times New Roman" pitchFamily="18" charset="0"/>
              </a:rPr>
              <a:t>Datei</a:t>
            </a:r>
          </a:p>
        </p:txBody>
      </p:sp>
      <p:sp>
        <p:nvSpPr>
          <p:cNvPr id="1031" name="AutoShape 5"/>
          <p:cNvSpPr>
            <a:spLocks noChangeArrowheads="1"/>
          </p:cNvSpPr>
          <p:nvPr/>
        </p:nvSpPr>
        <p:spPr bwMode="auto">
          <a:xfrm>
            <a:off x="1314450" y="2171700"/>
            <a:ext cx="1028700" cy="514350"/>
          </a:xfrm>
          <a:prstGeom prst="flowChartMagneticDisk">
            <a:avLst/>
          </a:prstGeom>
          <a:solidFill>
            <a:schemeClr val="accent2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111001...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2571750" y="2171700"/>
            <a:ext cx="1028700" cy="514350"/>
          </a:xfrm>
          <a:prstGeom prst="flowChartMagneticDisk">
            <a:avLst/>
          </a:prstGeom>
          <a:solidFill>
            <a:schemeClr val="accent2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010101...</a:t>
            </a:r>
          </a:p>
        </p:txBody>
      </p:sp>
      <p:sp>
        <p:nvSpPr>
          <p:cNvPr id="1033" name="AutoShape 7"/>
          <p:cNvSpPr>
            <a:spLocks noChangeArrowheads="1"/>
          </p:cNvSpPr>
          <p:nvPr/>
        </p:nvSpPr>
        <p:spPr bwMode="auto">
          <a:xfrm>
            <a:off x="3829050" y="2171700"/>
            <a:ext cx="1028700" cy="514350"/>
          </a:xfrm>
          <a:prstGeom prst="flowChartMagneticDisk">
            <a:avLst/>
          </a:prstGeom>
          <a:solidFill>
            <a:schemeClr val="accent2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101110...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086350" y="2171700"/>
            <a:ext cx="1028700" cy="514350"/>
          </a:xfrm>
          <a:prstGeom prst="flowChartMagneticDisk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011010...</a:t>
            </a:r>
          </a:p>
        </p:txBody>
      </p:sp>
      <p:sp>
        <p:nvSpPr>
          <p:cNvPr id="1035" name="Line 9"/>
          <p:cNvSpPr>
            <a:spLocks noChangeShapeType="1"/>
          </p:cNvSpPr>
          <p:nvPr/>
        </p:nvSpPr>
        <p:spPr bwMode="auto">
          <a:xfrm flipH="1">
            <a:off x="1485900" y="1485900"/>
            <a:ext cx="400050" cy="8572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6" name="Line 10"/>
          <p:cNvSpPr>
            <a:spLocks noChangeShapeType="1"/>
          </p:cNvSpPr>
          <p:nvPr/>
        </p:nvSpPr>
        <p:spPr bwMode="auto">
          <a:xfrm>
            <a:off x="2000250" y="1485900"/>
            <a:ext cx="685800" cy="9144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7" name="Line 11"/>
          <p:cNvSpPr>
            <a:spLocks noChangeShapeType="1"/>
          </p:cNvSpPr>
          <p:nvPr/>
        </p:nvSpPr>
        <p:spPr bwMode="auto">
          <a:xfrm>
            <a:off x="2171700" y="1485900"/>
            <a:ext cx="1771650" cy="8572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8" name="Line 12"/>
          <p:cNvSpPr>
            <a:spLocks noChangeShapeType="1"/>
          </p:cNvSpPr>
          <p:nvPr/>
        </p:nvSpPr>
        <p:spPr bwMode="auto">
          <a:xfrm>
            <a:off x="2286000" y="1485900"/>
            <a:ext cx="2914650" cy="8572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9" name="Line 13"/>
          <p:cNvSpPr>
            <a:spLocks noChangeShapeType="1"/>
          </p:cNvSpPr>
          <p:nvPr/>
        </p:nvSpPr>
        <p:spPr bwMode="auto">
          <a:xfrm flipH="1">
            <a:off x="1600200" y="1485900"/>
            <a:ext cx="800100" cy="8572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0" name="AutoShape 14"/>
          <p:cNvSpPr>
            <a:spLocks noChangeArrowheads="1"/>
          </p:cNvSpPr>
          <p:nvPr/>
        </p:nvSpPr>
        <p:spPr bwMode="auto">
          <a:xfrm>
            <a:off x="6457950" y="2171700"/>
            <a:ext cx="1028700" cy="514350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011000...</a:t>
            </a:r>
          </a:p>
        </p:txBody>
      </p:sp>
      <p:sp>
        <p:nvSpPr>
          <p:cNvPr id="1041" name="Text Box 15"/>
          <p:cNvSpPr txBox="1">
            <a:spLocks noChangeArrowheads="1"/>
          </p:cNvSpPr>
          <p:nvPr/>
        </p:nvSpPr>
        <p:spPr bwMode="auto">
          <a:xfrm>
            <a:off x="3829050" y="2914650"/>
            <a:ext cx="40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latin typeface="Times New Roman" pitchFamily="18" charset="0"/>
                <a:sym typeface="Symbol" pitchFamily="18" charset="2"/>
              </a:rPr>
              <a:t></a:t>
            </a:r>
            <a:endParaRPr lang="de-DE" sz="1800">
              <a:latin typeface="Times New Roman" pitchFamily="18" charset="0"/>
            </a:endParaRPr>
          </a:p>
        </p:txBody>
      </p:sp>
      <p:sp>
        <p:nvSpPr>
          <p:cNvPr id="1042" name="Line 16"/>
          <p:cNvSpPr>
            <a:spLocks noChangeShapeType="1"/>
          </p:cNvSpPr>
          <p:nvPr/>
        </p:nvSpPr>
        <p:spPr bwMode="auto">
          <a:xfrm>
            <a:off x="1428750" y="2571750"/>
            <a:ext cx="245745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3" name="Line 17"/>
          <p:cNvSpPr>
            <a:spLocks noChangeShapeType="1"/>
          </p:cNvSpPr>
          <p:nvPr/>
        </p:nvSpPr>
        <p:spPr bwMode="auto">
          <a:xfrm>
            <a:off x="2686050" y="2571750"/>
            <a:ext cx="12573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4" name="Line 18"/>
          <p:cNvSpPr>
            <a:spLocks noChangeShapeType="1"/>
          </p:cNvSpPr>
          <p:nvPr/>
        </p:nvSpPr>
        <p:spPr bwMode="auto">
          <a:xfrm>
            <a:off x="4000500" y="257175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5" name="AutoShape 19"/>
          <p:cNvSpPr>
            <a:spLocks noChangeArrowheads="1"/>
          </p:cNvSpPr>
          <p:nvPr/>
        </p:nvSpPr>
        <p:spPr bwMode="auto">
          <a:xfrm>
            <a:off x="6858000" y="1714500"/>
            <a:ext cx="1143000" cy="3429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Parität</a:t>
            </a:r>
          </a:p>
        </p:txBody>
      </p:sp>
      <p:graphicFrame>
        <p:nvGraphicFramePr>
          <p:cNvPr id="9730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444776"/>
              </p:ext>
            </p:extLst>
          </p:nvPr>
        </p:nvGraphicFramePr>
        <p:xfrm>
          <a:off x="5029200" y="2057400"/>
          <a:ext cx="1139429" cy="798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4" imgW="1520280" imgH="1065600" progId="MS_ClipArt_Gallery.2">
                  <p:embed/>
                </p:oleObj>
              </mc:Choice>
              <mc:Fallback>
                <p:oleObj name="Clip" r:id="rId4" imgW="1520280" imgH="1065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57400"/>
                        <a:ext cx="1139429" cy="798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6" name="AutoShape 21"/>
          <p:cNvSpPr>
            <a:spLocks noChangeArrowheads="1"/>
          </p:cNvSpPr>
          <p:nvPr/>
        </p:nvSpPr>
        <p:spPr bwMode="auto">
          <a:xfrm>
            <a:off x="4057650" y="3771900"/>
            <a:ext cx="1028700" cy="514350"/>
          </a:xfrm>
          <a:prstGeom prst="flowChartMagneticDisk">
            <a:avLst/>
          </a:prstGeom>
          <a:solidFill>
            <a:srgbClr val="99FF33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011010...</a:t>
            </a:r>
          </a:p>
        </p:txBody>
      </p:sp>
      <p:sp>
        <p:nvSpPr>
          <p:cNvPr id="1047" name="Freeform 22"/>
          <p:cNvSpPr>
            <a:spLocks/>
          </p:cNvSpPr>
          <p:nvPr/>
        </p:nvSpPr>
        <p:spPr bwMode="auto">
          <a:xfrm>
            <a:off x="4114800" y="2571750"/>
            <a:ext cx="2552700" cy="514350"/>
          </a:xfrm>
          <a:custGeom>
            <a:avLst/>
            <a:gdLst>
              <a:gd name="T0" fmla="*/ 2147483647 w 2144"/>
              <a:gd name="T1" fmla="*/ 0 h 432"/>
              <a:gd name="T2" fmla="*/ 2147483647 w 2144"/>
              <a:gd name="T3" fmla="*/ 2147483647 h 432"/>
              <a:gd name="T4" fmla="*/ 2147483647 w 2144"/>
              <a:gd name="T5" fmla="*/ 2147483647 h 432"/>
              <a:gd name="T6" fmla="*/ 0 w 2144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144"/>
              <a:gd name="T13" fmla="*/ 0 h 432"/>
              <a:gd name="T14" fmla="*/ 2144 w 2144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4" h="432">
                <a:moveTo>
                  <a:pt x="2064" y="0"/>
                </a:moveTo>
                <a:cubicBezTo>
                  <a:pt x="2104" y="112"/>
                  <a:pt x="2144" y="224"/>
                  <a:pt x="2064" y="288"/>
                </a:cubicBezTo>
                <a:cubicBezTo>
                  <a:pt x="1984" y="352"/>
                  <a:pt x="1928" y="360"/>
                  <a:pt x="1584" y="384"/>
                </a:cubicBezTo>
                <a:cubicBezTo>
                  <a:pt x="1240" y="408"/>
                  <a:pt x="620" y="420"/>
                  <a:pt x="0" y="432"/>
                </a:cubicBezTo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>
            <a:off x="4000500" y="3200400"/>
            <a:ext cx="171450" cy="8001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9" name="AutoShape 24"/>
          <p:cNvSpPr>
            <a:spLocks noChangeArrowheads="1"/>
          </p:cNvSpPr>
          <p:nvPr/>
        </p:nvSpPr>
        <p:spPr bwMode="auto">
          <a:xfrm>
            <a:off x="1828800" y="3257550"/>
            <a:ext cx="1600200" cy="514350"/>
          </a:xfrm>
          <a:prstGeom prst="cloudCallout">
            <a:avLst>
              <a:gd name="adj1" fmla="val 83778"/>
              <a:gd name="adj2" fmla="val 1157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Reparatur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48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Objektballung / Clustering logisch verwandter Daten</a:t>
            </a:r>
          </a:p>
        </p:txBody>
      </p:sp>
      <p:pic>
        <p:nvPicPr>
          <p:cNvPr id="20890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22578" r="11406" b="4617"/>
          <a:stretch>
            <a:fillRect/>
          </a:stretch>
        </p:blipFill>
        <p:spPr>
          <a:xfrm>
            <a:off x="1143001" y="1039416"/>
            <a:ext cx="6993731" cy="3908822"/>
          </a:xfr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93533"/>
      </p:ext>
    </p:extLst>
  </p:cSld>
  <p:clrMapOvr>
    <a:masterClrMapping/>
  </p:clrMapOvr>
  <p:transition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20660" r="9944" b="5511"/>
          <a:stretch>
            <a:fillRect/>
          </a:stretch>
        </p:blipFill>
        <p:spPr bwMode="auto">
          <a:xfrm>
            <a:off x="1466850" y="465535"/>
            <a:ext cx="6534150" cy="44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64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r="8370"/>
          <a:stretch/>
        </p:blipFill>
        <p:spPr bwMode="auto">
          <a:xfrm>
            <a:off x="1455088" y="0"/>
            <a:ext cx="6162261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56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r="9131"/>
          <a:stretch/>
        </p:blipFill>
        <p:spPr bwMode="auto">
          <a:xfrm>
            <a:off x="2218413" y="-278058"/>
            <a:ext cx="593167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173</a:t>
            </a:fld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206734" y="119270"/>
            <a:ext cx="2886323" cy="672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000" dirty="0" smtClean="0">
                <a:latin typeface="+mn-lt"/>
              </a:rPr>
              <a:t>„verzahnte“ Ballung bei 1:N </a:t>
            </a:r>
            <a:r>
              <a:rPr lang="de-DE" sz="2000" dirty="0" smtClean="0">
                <a:latin typeface="+mn-lt"/>
              </a:rPr>
              <a:t>Beziehungen </a:t>
            </a:r>
            <a:endParaRPr lang="de-DE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739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Unterstützung eines Anwendungsverhaltens</a:t>
            </a:r>
          </a:p>
        </p:txBody>
      </p:sp>
      <p:sp>
        <p:nvSpPr>
          <p:cNvPr id="212996" name="Text Box 7"/>
          <p:cNvSpPr txBox="1">
            <a:spLocks noChangeArrowheads="1"/>
          </p:cNvSpPr>
          <p:nvPr/>
        </p:nvSpPr>
        <p:spPr bwMode="auto">
          <a:xfrm>
            <a:off x="1277542" y="1168004"/>
            <a:ext cx="2753915" cy="120032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1800"/>
              <a:t>Select Name</a:t>
            </a:r>
          </a:p>
          <a:p>
            <a:pPr algn="l">
              <a:spcBef>
                <a:spcPct val="50000"/>
              </a:spcBef>
            </a:pPr>
            <a:r>
              <a:rPr lang="de-DE" sz="1800"/>
              <a:t>From Professoren </a:t>
            </a:r>
          </a:p>
          <a:p>
            <a:pPr algn="l">
              <a:spcBef>
                <a:spcPct val="50000"/>
              </a:spcBef>
            </a:pPr>
            <a:r>
              <a:rPr lang="de-DE" sz="1800"/>
              <a:t>Where PersNr = 2136</a:t>
            </a:r>
          </a:p>
        </p:txBody>
      </p:sp>
      <p:sp>
        <p:nvSpPr>
          <p:cNvPr id="212997" name="Text Box 8"/>
          <p:cNvSpPr txBox="1">
            <a:spLocks noChangeArrowheads="1"/>
          </p:cNvSpPr>
          <p:nvPr/>
        </p:nvSpPr>
        <p:spPr bwMode="auto">
          <a:xfrm>
            <a:off x="2870598" y="2571750"/>
            <a:ext cx="5130403" cy="1200329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1800"/>
              <a:t>Select Name</a:t>
            </a:r>
          </a:p>
          <a:p>
            <a:pPr algn="l">
              <a:spcBef>
                <a:spcPct val="50000"/>
              </a:spcBef>
            </a:pPr>
            <a:r>
              <a:rPr lang="de-DE" sz="1800"/>
              <a:t>From Professoren </a:t>
            </a:r>
          </a:p>
          <a:p>
            <a:pPr algn="l">
              <a:spcBef>
                <a:spcPct val="50000"/>
              </a:spcBef>
            </a:pPr>
            <a:r>
              <a:rPr lang="de-DE" sz="1800"/>
              <a:t>Where Gehalt &gt;= 90000 and Gehalt &lt;= 100000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77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Indexe in SQL</a:t>
            </a:r>
          </a:p>
        </p:txBody>
      </p:sp>
      <p:sp>
        <p:nvSpPr>
          <p:cNvPr id="214020" name="Text Box 5"/>
          <p:cNvSpPr txBox="1">
            <a:spLocks noChangeArrowheads="1"/>
          </p:cNvSpPr>
          <p:nvPr/>
        </p:nvSpPr>
        <p:spPr bwMode="auto">
          <a:xfrm>
            <a:off x="1143000" y="1275160"/>
            <a:ext cx="2943225" cy="86793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800" b="1"/>
              <a:t>Create index</a:t>
            </a:r>
            <a:r>
              <a:rPr lang="de-DE" sz="1800"/>
              <a:t> SemsterInd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800"/>
              <a:t>	</a:t>
            </a:r>
            <a:r>
              <a:rPr lang="de-DE" sz="1800" b="1"/>
              <a:t>on</a:t>
            </a:r>
            <a:r>
              <a:rPr lang="de-DE" sz="1800"/>
              <a:t> Studenten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800"/>
              <a:t>	(Semester)</a:t>
            </a:r>
          </a:p>
        </p:txBody>
      </p:sp>
      <p:sp>
        <p:nvSpPr>
          <p:cNvPr id="441350" name="Text Box 6"/>
          <p:cNvSpPr txBox="1">
            <a:spLocks noChangeArrowheads="1"/>
          </p:cNvSpPr>
          <p:nvPr/>
        </p:nvSpPr>
        <p:spPr bwMode="auto">
          <a:xfrm>
            <a:off x="3707607" y="3274219"/>
            <a:ext cx="2593181" cy="258532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800" b="1"/>
              <a:t>drop index</a:t>
            </a:r>
            <a:r>
              <a:rPr lang="de-DE" sz="1800"/>
              <a:t> SemsterInd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15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0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2150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RAID 4: Striping von Blöcken</a:t>
            </a:r>
            <a:br>
              <a:rPr lang="de-DE" smtClean="0"/>
            </a:br>
            <a:endParaRPr lang="de-DE" smtClean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531269"/>
            <a:ext cx="6858000" cy="261223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Bessere </a:t>
            </a:r>
            <a:r>
              <a:rPr lang="de-DE" dirty="0" err="1" smtClean="0"/>
              <a:t>Lastbalancierung</a:t>
            </a:r>
            <a:r>
              <a:rPr lang="de-DE" dirty="0" smtClean="0"/>
              <a:t> als bei RAID 3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Flaschenhals bildet die Paritätsplatte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Bei jedem Schreiben muss darauf zugegriffen werden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Bei Modifikation von Block A zu A‘ wird die Parität </a:t>
            </a:r>
            <a:r>
              <a:rPr kumimoji="0" lang="de-DE" dirty="0" smtClean="0"/>
              <a:t>P</a:t>
            </a:r>
            <a:r>
              <a:rPr kumimoji="0" lang="de-DE" baseline="-25000" dirty="0" smtClean="0"/>
              <a:t>A-D </a:t>
            </a:r>
            <a:r>
              <a:rPr kumimoji="0" lang="de-DE" dirty="0" smtClean="0"/>
              <a:t>wie folgt neu berechnet:</a:t>
            </a:r>
          </a:p>
          <a:p>
            <a:pPr lvl="1">
              <a:lnSpc>
                <a:spcPct val="80000"/>
              </a:lnSpc>
            </a:pPr>
            <a:r>
              <a:rPr kumimoji="0" lang="de-DE" dirty="0" smtClean="0"/>
              <a:t>P‘</a:t>
            </a:r>
            <a:r>
              <a:rPr kumimoji="0" lang="de-DE" baseline="-25000" dirty="0" smtClean="0"/>
              <a:t>A-D </a:t>
            </a:r>
            <a:r>
              <a:rPr kumimoji="0" lang="de-DE" dirty="0" smtClean="0"/>
              <a:t>:= P</a:t>
            </a:r>
            <a:r>
              <a:rPr kumimoji="0" lang="de-DE" baseline="-25000" dirty="0" smtClean="0"/>
              <a:t>A-D </a:t>
            </a:r>
            <a:r>
              <a:rPr kumimoji="0" lang="de-DE" dirty="0" smtClean="0">
                <a:sym typeface="Symbol" pitchFamily="18" charset="2"/>
              </a:rPr>
              <a:t> A  A</a:t>
            </a:r>
            <a:r>
              <a:rPr kumimoji="0" lang="de-DE" dirty="0" smtClean="0">
                <a:sym typeface="Symbol" pitchFamily="18" charset="2"/>
              </a:rPr>
              <a:t>‘</a:t>
            </a:r>
          </a:p>
          <a:p>
            <a:pPr lvl="1">
              <a:lnSpc>
                <a:spcPct val="80000"/>
              </a:lnSpc>
            </a:pPr>
            <a:endParaRPr kumimoji="0" lang="de-DE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kumimoji="0" lang="de-DE" dirty="0" smtClean="0"/>
              <a:t>D.h. bei einer Änderung von Block A muss der alte Zustand von A und der alte Paritätsblock gelesen werden und der neue Paritätsblock und der neue Block A‘ geschrieben werden</a:t>
            </a:r>
          </a:p>
          <a:p>
            <a:pPr lvl="1">
              <a:lnSpc>
                <a:spcPct val="80000"/>
              </a:lnSpc>
            </a:pPr>
            <a:endParaRPr kumimoji="0" lang="de-DE" dirty="0" smtClean="0"/>
          </a:p>
          <a:p>
            <a:pPr lvl="1">
              <a:lnSpc>
                <a:spcPct val="80000"/>
              </a:lnSpc>
            </a:pPr>
            <a:endParaRPr kumimoji="0" lang="de-DE" dirty="0" smtClean="0">
              <a:latin typeface="Times New Roman" pitchFamily="18" charset="0"/>
            </a:endParaRPr>
          </a:p>
        </p:txBody>
      </p:sp>
      <p:sp>
        <p:nvSpPr>
          <p:cNvPr id="61445" name="AutoShape 4"/>
          <p:cNvSpPr>
            <a:spLocks noChangeArrowheads="1"/>
          </p:cNvSpPr>
          <p:nvPr/>
        </p:nvSpPr>
        <p:spPr bwMode="auto">
          <a:xfrm>
            <a:off x="1257300" y="514350"/>
            <a:ext cx="1226344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1404938" y="1143000"/>
            <a:ext cx="440531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</a:t>
            </a:r>
          </a:p>
        </p:txBody>
      </p:sp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1943101" y="1143000"/>
            <a:ext cx="440531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E</a:t>
            </a:r>
          </a:p>
        </p:txBody>
      </p:sp>
      <p:sp>
        <p:nvSpPr>
          <p:cNvPr id="61448" name="AutoShape 7"/>
          <p:cNvSpPr>
            <a:spLocks noChangeArrowheads="1"/>
          </p:cNvSpPr>
          <p:nvPr/>
        </p:nvSpPr>
        <p:spPr bwMode="auto">
          <a:xfrm>
            <a:off x="2582466" y="514350"/>
            <a:ext cx="1226344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>
            <a:off x="2728913" y="1143000"/>
            <a:ext cx="441722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</a:t>
            </a:r>
          </a:p>
        </p:txBody>
      </p:sp>
      <p:sp>
        <p:nvSpPr>
          <p:cNvPr id="61450" name="Rectangle 9"/>
          <p:cNvSpPr>
            <a:spLocks noChangeArrowheads="1"/>
          </p:cNvSpPr>
          <p:nvPr/>
        </p:nvSpPr>
        <p:spPr bwMode="auto">
          <a:xfrm>
            <a:off x="3257551" y="1143000"/>
            <a:ext cx="441722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</a:t>
            </a:r>
          </a:p>
        </p:txBody>
      </p:sp>
      <p:sp>
        <p:nvSpPr>
          <p:cNvPr id="61451" name="AutoShape 10"/>
          <p:cNvSpPr>
            <a:spLocks noChangeArrowheads="1"/>
          </p:cNvSpPr>
          <p:nvPr/>
        </p:nvSpPr>
        <p:spPr bwMode="auto">
          <a:xfrm>
            <a:off x="3906441" y="457200"/>
            <a:ext cx="1226344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52" name="Rectangle 11"/>
          <p:cNvSpPr>
            <a:spLocks noChangeArrowheads="1"/>
          </p:cNvSpPr>
          <p:nvPr/>
        </p:nvSpPr>
        <p:spPr bwMode="auto">
          <a:xfrm>
            <a:off x="4000501" y="1085850"/>
            <a:ext cx="441722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C</a:t>
            </a:r>
          </a:p>
        </p:txBody>
      </p:sp>
      <p:sp>
        <p:nvSpPr>
          <p:cNvPr id="61453" name="Rectangle 12"/>
          <p:cNvSpPr>
            <a:spLocks noChangeArrowheads="1"/>
          </p:cNvSpPr>
          <p:nvPr/>
        </p:nvSpPr>
        <p:spPr bwMode="auto">
          <a:xfrm>
            <a:off x="4572001" y="1085850"/>
            <a:ext cx="441722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G</a:t>
            </a:r>
          </a:p>
        </p:txBody>
      </p:sp>
      <p:sp>
        <p:nvSpPr>
          <p:cNvPr id="61454" name="AutoShape 13"/>
          <p:cNvSpPr>
            <a:spLocks noChangeArrowheads="1"/>
          </p:cNvSpPr>
          <p:nvPr/>
        </p:nvSpPr>
        <p:spPr bwMode="auto">
          <a:xfrm>
            <a:off x="5231607" y="457200"/>
            <a:ext cx="1226344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55" name="Rectangle 14"/>
          <p:cNvSpPr>
            <a:spLocks noChangeArrowheads="1"/>
          </p:cNvSpPr>
          <p:nvPr/>
        </p:nvSpPr>
        <p:spPr bwMode="auto">
          <a:xfrm>
            <a:off x="5314951" y="1143000"/>
            <a:ext cx="440531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</a:t>
            </a:r>
          </a:p>
        </p:txBody>
      </p:sp>
      <p:sp>
        <p:nvSpPr>
          <p:cNvPr id="61456" name="Rectangle 15"/>
          <p:cNvSpPr>
            <a:spLocks noChangeArrowheads="1"/>
          </p:cNvSpPr>
          <p:nvPr/>
        </p:nvSpPr>
        <p:spPr bwMode="auto">
          <a:xfrm>
            <a:off x="5943601" y="1143000"/>
            <a:ext cx="440531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</a:t>
            </a:r>
          </a:p>
        </p:txBody>
      </p:sp>
      <p:sp>
        <p:nvSpPr>
          <p:cNvPr id="61457" name="AutoShape 16"/>
          <p:cNvSpPr>
            <a:spLocks noChangeArrowheads="1"/>
          </p:cNvSpPr>
          <p:nvPr/>
        </p:nvSpPr>
        <p:spPr bwMode="auto">
          <a:xfrm>
            <a:off x="6774657" y="457200"/>
            <a:ext cx="1226344" cy="1657350"/>
          </a:xfrm>
          <a:prstGeom prst="flowChartMagneticDisk">
            <a:avLst/>
          </a:prstGeom>
          <a:solidFill>
            <a:schemeClr val="accent2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58" name="Rectangle 17"/>
          <p:cNvSpPr>
            <a:spLocks noChangeArrowheads="1"/>
          </p:cNvSpPr>
          <p:nvPr/>
        </p:nvSpPr>
        <p:spPr bwMode="auto">
          <a:xfrm>
            <a:off x="6858001" y="1085850"/>
            <a:ext cx="440531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</a:t>
            </a:r>
            <a:r>
              <a:rPr lang="de-DE" baseline="-25000">
                <a:latin typeface="Times New Roman" pitchFamily="18" charset="0"/>
              </a:rPr>
              <a:t>A-D</a:t>
            </a:r>
          </a:p>
        </p:txBody>
      </p:sp>
      <p:sp>
        <p:nvSpPr>
          <p:cNvPr id="61459" name="Rectangle 18"/>
          <p:cNvSpPr>
            <a:spLocks noChangeArrowheads="1"/>
          </p:cNvSpPr>
          <p:nvPr/>
        </p:nvSpPr>
        <p:spPr bwMode="auto">
          <a:xfrm>
            <a:off x="7429501" y="1085850"/>
            <a:ext cx="440531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</a:t>
            </a:r>
            <a:r>
              <a:rPr lang="de-DE" baseline="-25000">
                <a:latin typeface="Times New Roman" pitchFamily="18" charset="0"/>
              </a:rPr>
              <a:t>E-H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12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RAID 4: Striping von Blöcken</a:t>
            </a:r>
            <a:br>
              <a:rPr lang="de-DE" smtClean="0"/>
            </a:br>
            <a:endParaRPr lang="de-DE" smtClean="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950369"/>
            <a:ext cx="6858000" cy="192762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Flaschenhals bildet die Paritätsplatte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Bei jedem Schreiben muss darauf zugegriffen werden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Bei Modifikation von Block A zu A‘ wird die Parität </a:t>
            </a:r>
            <a:r>
              <a:rPr kumimoji="0" lang="de-DE" dirty="0" smtClean="0">
                <a:latin typeface="Times New Roman" pitchFamily="18" charset="0"/>
              </a:rPr>
              <a:t>P</a:t>
            </a:r>
            <a:r>
              <a:rPr kumimoji="0" lang="de-DE" baseline="-25000" dirty="0" smtClean="0">
                <a:latin typeface="Times New Roman" pitchFamily="18" charset="0"/>
              </a:rPr>
              <a:t>A-D </a:t>
            </a:r>
            <a:r>
              <a:rPr kumimoji="0" lang="de-DE" dirty="0" smtClean="0">
                <a:latin typeface="Times New Roman" pitchFamily="18" charset="0"/>
              </a:rPr>
              <a:t>wie </a:t>
            </a:r>
            <a:r>
              <a:rPr kumimoji="0" lang="de-DE" dirty="0" smtClean="0"/>
              <a:t>folgt neu berechnet:</a:t>
            </a:r>
          </a:p>
          <a:p>
            <a:pPr lvl="1">
              <a:lnSpc>
                <a:spcPct val="80000"/>
              </a:lnSpc>
            </a:pPr>
            <a:r>
              <a:rPr kumimoji="0" lang="de-DE" dirty="0" smtClean="0"/>
              <a:t>P‘</a:t>
            </a:r>
            <a:r>
              <a:rPr kumimoji="0" lang="de-DE" baseline="-25000" dirty="0" smtClean="0"/>
              <a:t>A-D </a:t>
            </a:r>
            <a:r>
              <a:rPr kumimoji="0" lang="de-DE" dirty="0" smtClean="0"/>
              <a:t>:= P</a:t>
            </a:r>
            <a:r>
              <a:rPr kumimoji="0" lang="de-DE" baseline="-25000" dirty="0" smtClean="0"/>
              <a:t>A-D </a:t>
            </a:r>
            <a:r>
              <a:rPr kumimoji="0" lang="de-DE" dirty="0" smtClean="0">
                <a:sym typeface="Symbol" pitchFamily="18" charset="2"/>
              </a:rPr>
              <a:t> A  A</a:t>
            </a:r>
            <a:r>
              <a:rPr kumimoji="0" lang="de-DE" dirty="0" smtClean="0">
                <a:sym typeface="Symbol" pitchFamily="18" charset="2"/>
              </a:rPr>
              <a:t>‘</a:t>
            </a:r>
          </a:p>
          <a:p>
            <a:pPr lvl="1">
              <a:lnSpc>
                <a:spcPct val="80000"/>
              </a:lnSpc>
            </a:pPr>
            <a:endParaRPr kumimoji="0" lang="de-DE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kumimoji="0" lang="de-DE" dirty="0" smtClean="0"/>
              <a:t>D.h. bei einer Änderung von Block A muss der alte Zustand von A und der alte Paritätsblock gelesen werden und der neue Paritätsblock und der neue Block A‘ geschrieben werden</a:t>
            </a:r>
          </a:p>
          <a:p>
            <a:pPr lvl="1">
              <a:lnSpc>
                <a:spcPct val="80000"/>
              </a:lnSpc>
            </a:pPr>
            <a:endParaRPr kumimoji="0" lang="de-DE" dirty="0" smtClean="0"/>
          </a:p>
          <a:p>
            <a:pPr lvl="1">
              <a:lnSpc>
                <a:spcPct val="80000"/>
              </a:lnSpc>
            </a:pPr>
            <a:endParaRPr lang="de-DE" sz="1500" dirty="0">
              <a:latin typeface="Times New Roman" pitchFamily="18" charset="0"/>
            </a:endParaRP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1943100" y="628650"/>
            <a:ext cx="3314700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1010 1101 1011 0110 0011 1100....</a:t>
            </a:r>
          </a:p>
        </p:txBody>
      </p:sp>
      <p:sp>
        <p:nvSpPr>
          <p:cNvPr id="62470" name="AutoShape 5"/>
          <p:cNvSpPr>
            <a:spLocks noChangeArrowheads="1"/>
          </p:cNvSpPr>
          <p:nvPr/>
        </p:nvSpPr>
        <p:spPr bwMode="auto">
          <a:xfrm>
            <a:off x="5543550" y="285750"/>
            <a:ext cx="1200150" cy="628650"/>
          </a:xfrm>
          <a:prstGeom prst="cloudCallout">
            <a:avLst>
              <a:gd name="adj1" fmla="val -69046"/>
              <a:gd name="adj2" fmla="val 25000"/>
            </a:avLst>
          </a:prstGeom>
          <a:solidFill>
            <a:schemeClr val="accent2"/>
          </a:solidFill>
          <a:ln w="57150">
            <a:solidFill>
              <a:srgbClr val="0099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Datei</a:t>
            </a:r>
          </a:p>
        </p:txBody>
      </p:sp>
      <p:sp>
        <p:nvSpPr>
          <p:cNvPr id="62471" name="AutoShape 6"/>
          <p:cNvSpPr>
            <a:spLocks noChangeArrowheads="1"/>
          </p:cNvSpPr>
          <p:nvPr/>
        </p:nvSpPr>
        <p:spPr bwMode="auto">
          <a:xfrm>
            <a:off x="1428750" y="1600200"/>
            <a:ext cx="1028700" cy="514350"/>
          </a:xfrm>
          <a:prstGeom prst="flowChartMagneticDisk">
            <a:avLst/>
          </a:prstGeom>
          <a:solidFill>
            <a:schemeClr val="accent2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1010......</a:t>
            </a:r>
          </a:p>
        </p:txBody>
      </p:sp>
      <p:sp>
        <p:nvSpPr>
          <p:cNvPr id="62472" name="AutoShape 7"/>
          <p:cNvSpPr>
            <a:spLocks noChangeArrowheads="1"/>
          </p:cNvSpPr>
          <p:nvPr/>
        </p:nvSpPr>
        <p:spPr bwMode="auto">
          <a:xfrm>
            <a:off x="2686050" y="1600200"/>
            <a:ext cx="1028700" cy="514350"/>
          </a:xfrm>
          <a:prstGeom prst="flowChartMagneticDisk">
            <a:avLst/>
          </a:prstGeom>
          <a:solidFill>
            <a:schemeClr val="accent2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1101.......</a:t>
            </a:r>
          </a:p>
        </p:txBody>
      </p:sp>
      <p:sp>
        <p:nvSpPr>
          <p:cNvPr id="62473" name="AutoShape 8"/>
          <p:cNvSpPr>
            <a:spLocks noChangeArrowheads="1"/>
          </p:cNvSpPr>
          <p:nvPr/>
        </p:nvSpPr>
        <p:spPr bwMode="auto">
          <a:xfrm>
            <a:off x="3943350" y="1600200"/>
            <a:ext cx="1028700" cy="514350"/>
          </a:xfrm>
          <a:prstGeom prst="flowChartMagneticDisk">
            <a:avLst/>
          </a:prstGeom>
          <a:solidFill>
            <a:schemeClr val="accent2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1011......</a:t>
            </a:r>
          </a:p>
        </p:txBody>
      </p:sp>
      <p:sp>
        <p:nvSpPr>
          <p:cNvPr id="62474" name="AutoShape 9"/>
          <p:cNvSpPr>
            <a:spLocks noChangeArrowheads="1"/>
          </p:cNvSpPr>
          <p:nvPr/>
        </p:nvSpPr>
        <p:spPr bwMode="auto">
          <a:xfrm>
            <a:off x="5200650" y="1600200"/>
            <a:ext cx="1028700" cy="514350"/>
          </a:xfrm>
          <a:prstGeom prst="flowChartMagneticDisk">
            <a:avLst/>
          </a:prstGeom>
          <a:solidFill>
            <a:schemeClr val="accent2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0110......</a:t>
            </a:r>
          </a:p>
        </p:txBody>
      </p:sp>
      <p:sp>
        <p:nvSpPr>
          <p:cNvPr id="62475" name="Line 10"/>
          <p:cNvSpPr>
            <a:spLocks noChangeShapeType="1"/>
          </p:cNvSpPr>
          <p:nvPr/>
        </p:nvSpPr>
        <p:spPr bwMode="auto">
          <a:xfrm flipH="1">
            <a:off x="1600200" y="914400"/>
            <a:ext cx="400050" cy="8572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76" name="Line 11"/>
          <p:cNvSpPr>
            <a:spLocks noChangeShapeType="1"/>
          </p:cNvSpPr>
          <p:nvPr/>
        </p:nvSpPr>
        <p:spPr bwMode="auto">
          <a:xfrm flipH="1">
            <a:off x="1714500" y="914400"/>
            <a:ext cx="400050" cy="8572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 flipH="1">
            <a:off x="1828800" y="914400"/>
            <a:ext cx="457200" cy="8572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78" name="Line 13"/>
          <p:cNvSpPr>
            <a:spLocks noChangeShapeType="1"/>
          </p:cNvSpPr>
          <p:nvPr/>
        </p:nvSpPr>
        <p:spPr bwMode="auto">
          <a:xfrm flipH="1">
            <a:off x="2000250" y="914400"/>
            <a:ext cx="400050" cy="8001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79" name="Line 14"/>
          <p:cNvSpPr>
            <a:spLocks noChangeShapeType="1"/>
          </p:cNvSpPr>
          <p:nvPr/>
        </p:nvSpPr>
        <p:spPr bwMode="auto">
          <a:xfrm>
            <a:off x="2514600" y="914400"/>
            <a:ext cx="285750" cy="8572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80" name="AutoShape 15"/>
          <p:cNvSpPr>
            <a:spLocks noChangeArrowheads="1"/>
          </p:cNvSpPr>
          <p:nvPr/>
        </p:nvSpPr>
        <p:spPr bwMode="auto">
          <a:xfrm>
            <a:off x="6572250" y="1600200"/>
            <a:ext cx="1028700" cy="51435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1010.......</a:t>
            </a:r>
          </a:p>
        </p:txBody>
      </p:sp>
      <p:sp>
        <p:nvSpPr>
          <p:cNvPr id="62481" name="Text Box 16"/>
          <p:cNvSpPr txBox="1">
            <a:spLocks noChangeArrowheads="1"/>
          </p:cNvSpPr>
          <p:nvPr/>
        </p:nvSpPr>
        <p:spPr bwMode="auto">
          <a:xfrm>
            <a:off x="3943350" y="2343150"/>
            <a:ext cx="40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800">
                <a:latin typeface="Times New Roman" pitchFamily="18" charset="0"/>
                <a:sym typeface="Symbol" pitchFamily="18" charset="2"/>
              </a:rPr>
              <a:t></a:t>
            </a:r>
            <a:endParaRPr lang="de-DE" sz="1800">
              <a:latin typeface="Times New Roman" pitchFamily="18" charset="0"/>
            </a:endParaRPr>
          </a:p>
        </p:txBody>
      </p:sp>
      <p:sp>
        <p:nvSpPr>
          <p:cNvPr id="62482" name="Line 17"/>
          <p:cNvSpPr>
            <a:spLocks noChangeShapeType="1"/>
          </p:cNvSpPr>
          <p:nvPr/>
        </p:nvSpPr>
        <p:spPr bwMode="auto">
          <a:xfrm>
            <a:off x="1543050" y="2000250"/>
            <a:ext cx="245745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83" name="Line 18"/>
          <p:cNvSpPr>
            <a:spLocks noChangeShapeType="1"/>
          </p:cNvSpPr>
          <p:nvPr/>
        </p:nvSpPr>
        <p:spPr bwMode="auto">
          <a:xfrm>
            <a:off x="2800350" y="2000250"/>
            <a:ext cx="12573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84" name="Line 19"/>
          <p:cNvSpPr>
            <a:spLocks noChangeShapeType="1"/>
          </p:cNvSpPr>
          <p:nvPr/>
        </p:nvSpPr>
        <p:spPr bwMode="auto">
          <a:xfrm>
            <a:off x="4114800" y="200025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85" name="Line 20"/>
          <p:cNvSpPr>
            <a:spLocks noChangeShapeType="1"/>
          </p:cNvSpPr>
          <p:nvPr/>
        </p:nvSpPr>
        <p:spPr bwMode="auto">
          <a:xfrm flipH="1">
            <a:off x="4229100" y="2000250"/>
            <a:ext cx="108585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86" name="Freeform 21"/>
          <p:cNvSpPr>
            <a:spLocks/>
          </p:cNvSpPr>
          <p:nvPr/>
        </p:nvSpPr>
        <p:spPr bwMode="auto">
          <a:xfrm>
            <a:off x="4114800" y="2000250"/>
            <a:ext cx="2619375" cy="628650"/>
          </a:xfrm>
          <a:custGeom>
            <a:avLst/>
            <a:gdLst>
              <a:gd name="T0" fmla="*/ 0 w 2200"/>
              <a:gd name="T1" fmla="*/ 2147483647 h 528"/>
              <a:gd name="T2" fmla="*/ 2147483647 w 2200"/>
              <a:gd name="T3" fmla="*/ 2147483647 h 528"/>
              <a:gd name="T4" fmla="*/ 2147483647 w 2200"/>
              <a:gd name="T5" fmla="*/ 2147483647 h 528"/>
              <a:gd name="T6" fmla="*/ 2147483647 w 2200"/>
              <a:gd name="T7" fmla="*/ 2147483647 h 528"/>
              <a:gd name="T8" fmla="*/ 2147483647 w 220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0"/>
              <a:gd name="T16" fmla="*/ 0 h 528"/>
              <a:gd name="T17" fmla="*/ 2200 w 220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0" h="528">
                <a:moveTo>
                  <a:pt x="0" y="480"/>
                </a:moveTo>
                <a:cubicBezTo>
                  <a:pt x="32" y="504"/>
                  <a:pt x="64" y="528"/>
                  <a:pt x="288" y="528"/>
                </a:cubicBezTo>
                <a:cubicBezTo>
                  <a:pt x="512" y="528"/>
                  <a:pt x="1048" y="512"/>
                  <a:pt x="1344" y="480"/>
                </a:cubicBezTo>
                <a:cubicBezTo>
                  <a:pt x="1640" y="448"/>
                  <a:pt x="1928" y="416"/>
                  <a:pt x="2064" y="336"/>
                </a:cubicBezTo>
                <a:cubicBezTo>
                  <a:pt x="2200" y="256"/>
                  <a:pt x="2180" y="128"/>
                  <a:pt x="2160" y="0"/>
                </a:cubicBezTo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87" name="AutoShape 22"/>
          <p:cNvSpPr>
            <a:spLocks noChangeArrowheads="1"/>
          </p:cNvSpPr>
          <p:nvPr/>
        </p:nvSpPr>
        <p:spPr bwMode="auto">
          <a:xfrm>
            <a:off x="6686549" y="628650"/>
            <a:ext cx="2365171" cy="628650"/>
          </a:xfrm>
          <a:prstGeom prst="cloudCallout">
            <a:avLst>
              <a:gd name="adj1" fmla="val -34509"/>
              <a:gd name="adj2" fmla="val 111565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 smtClean="0">
                <a:latin typeface="Times New Roman" pitchFamily="18" charset="0"/>
              </a:rPr>
              <a:t>Paritäts</a:t>
            </a:r>
            <a:r>
              <a:rPr lang="de-DE" smtClean="0">
                <a:latin typeface="Times New Roman" pitchFamily="18" charset="0"/>
              </a:rPr>
              <a:t>-B</a:t>
            </a:r>
            <a:r>
              <a:rPr lang="de-DE" smtClean="0">
                <a:latin typeface="Times New Roman" pitchFamily="18" charset="0"/>
              </a:rPr>
              <a:t>lock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Überblick: Speicherhierarchie</a:t>
            </a:r>
          </a:p>
        </p:txBody>
      </p:sp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2714626" y="814388"/>
            <a:ext cx="3707606" cy="4150519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Register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(L1/L2/L3)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Hauptspeicher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Plattenspeicher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Archivspeicher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 flipV="1">
            <a:off x="4071938" y="1893094"/>
            <a:ext cx="978694" cy="71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3764757" y="2600325"/>
            <a:ext cx="16073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3436144" y="3343275"/>
            <a:ext cx="22645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45064" name="Line 7"/>
          <p:cNvSpPr>
            <a:spLocks noChangeShapeType="1"/>
          </p:cNvSpPr>
          <p:nvPr/>
        </p:nvSpPr>
        <p:spPr bwMode="auto">
          <a:xfrm>
            <a:off x="3128963" y="4043363"/>
            <a:ext cx="287893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7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RAID 5: Striping von Blöcken, Verteilung der Paritätsblöcke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152775"/>
            <a:ext cx="6858000" cy="1990725"/>
          </a:xfrm>
        </p:spPr>
        <p:txBody>
          <a:bodyPr/>
          <a:lstStyle/>
          <a:p>
            <a:r>
              <a:rPr lang="de-DE" smtClean="0"/>
              <a:t>Bessere Lastbalancierung als bei RAID 4</a:t>
            </a:r>
          </a:p>
          <a:p>
            <a:r>
              <a:rPr lang="de-DE" smtClean="0"/>
              <a:t>die Paritätsplatte bildet jetzt keinen Flaschenhals mehr</a:t>
            </a:r>
          </a:p>
          <a:p>
            <a:r>
              <a:rPr lang="de-DE" smtClean="0"/>
              <a:t>Wird in der Praxis häufig eingesetzt</a:t>
            </a:r>
          </a:p>
          <a:p>
            <a:r>
              <a:rPr lang="de-DE" smtClean="0"/>
              <a:t>Guter Ausgleich zwischen Platzbedarf und Leistungsfähigkeit</a:t>
            </a:r>
          </a:p>
          <a:p>
            <a:pPr lvl="1"/>
            <a:endParaRPr kumimoji="0" lang="de-DE" smtClean="0">
              <a:latin typeface="Times New Roman" pitchFamily="18" charset="0"/>
            </a:endParaRPr>
          </a:p>
          <a:p>
            <a:pPr lvl="1"/>
            <a:endParaRPr kumimoji="0" lang="de-DE" smtClean="0">
              <a:latin typeface="Times New Roman" pitchFamily="18" charset="0"/>
            </a:endParaRPr>
          </a:p>
        </p:txBody>
      </p:sp>
      <p:sp>
        <p:nvSpPr>
          <p:cNvPr id="63493" name="AutoShape 4"/>
          <p:cNvSpPr>
            <a:spLocks noChangeArrowheads="1"/>
          </p:cNvSpPr>
          <p:nvPr/>
        </p:nvSpPr>
        <p:spPr bwMode="auto">
          <a:xfrm>
            <a:off x="1257300" y="971550"/>
            <a:ext cx="1226344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1404938" y="1600200"/>
            <a:ext cx="440531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</a:t>
            </a:r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1943101" y="1600200"/>
            <a:ext cx="440531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E</a:t>
            </a:r>
          </a:p>
        </p:txBody>
      </p:sp>
      <p:sp>
        <p:nvSpPr>
          <p:cNvPr id="63496" name="AutoShape 7"/>
          <p:cNvSpPr>
            <a:spLocks noChangeArrowheads="1"/>
          </p:cNvSpPr>
          <p:nvPr/>
        </p:nvSpPr>
        <p:spPr bwMode="auto">
          <a:xfrm>
            <a:off x="2582466" y="971550"/>
            <a:ext cx="1226344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2728913" y="1600200"/>
            <a:ext cx="441722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</a:t>
            </a:r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3257551" y="1600200"/>
            <a:ext cx="441722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</a:t>
            </a:r>
          </a:p>
        </p:txBody>
      </p:sp>
      <p:sp>
        <p:nvSpPr>
          <p:cNvPr id="63499" name="AutoShape 10"/>
          <p:cNvSpPr>
            <a:spLocks noChangeArrowheads="1"/>
          </p:cNvSpPr>
          <p:nvPr/>
        </p:nvSpPr>
        <p:spPr bwMode="auto">
          <a:xfrm>
            <a:off x="3906441" y="914400"/>
            <a:ext cx="1226344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00" name="Rectangle 11"/>
          <p:cNvSpPr>
            <a:spLocks noChangeArrowheads="1"/>
          </p:cNvSpPr>
          <p:nvPr/>
        </p:nvSpPr>
        <p:spPr bwMode="auto">
          <a:xfrm>
            <a:off x="4000501" y="1543050"/>
            <a:ext cx="441722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C</a:t>
            </a:r>
          </a:p>
        </p:txBody>
      </p:sp>
      <p:sp>
        <p:nvSpPr>
          <p:cNvPr id="63501" name="Rectangle 12"/>
          <p:cNvSpPr>
            <a:spLocks noChangeArrowheads="1"/>
          </p:cNvSpPr>
          <p:nvPr/>
        </p:nvSpPr>
        <p:spPr bwMode="auto">
          <a:xfrm>
            <a:off x="4572001" y="1543050"/>
            <a:ext cx="441722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G</a:t>
            </a:r>
          </a:p>
        </p:txBody>
      </p:sp>
      <p:sp>
        <p:nvSpPr>
          <p:cNvPr id="63502" name="AutoShape 13"/>
          <p:cNvSpPr>
            <a:spLocks noChangeArrowheads="1"/>
          </p:cNvSpPr>
          <p:nvPr/>
        </p:nvSpPr>
        <p:spPr bwMode="auto">
          <a:xfrm>
            <a:off x="5231607" y="914400"/>
            <a:ext cx="1226344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03" name="Rectangle 14"/>
          <p:cNvSpPr>
            <a:spLocks noChangeArrowheads="1"/>
          </p:cNvSpPr>
          <p:nvPr/>
        </p:nvSpPr>
        <p:spPr bwMode="auto">
          <a:xfrm>
            <a:off x="5314951" y="1485900"/>
            <a:ext cx="440531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</a:t>
            </a:r>
          </a:p>
        </p:txBody>
      </p:sp>
      <p:sp>
        <p:nvSpPr>
          <p:cNvPr id="63504" name="Rectangle 15"/>
          <p:cNvSpPr>
            <a:spLocks noChangeArrowheads="1"/>
          </p:cNvSpPr>
          <p:nvPr/>
        </p:nvSpPr>
        <p:spPr bwMode="auto">
          <a:xfrm>
            <a:off x="7227094" y="1543050"/>
            <a:ext cx="440531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</a:t>
            </a:r>
          </a:p>
        </p:txBody>
      </p:sp>
      <p:sp>
        <p:nvSpPr>
          <p:cNvPr id="63505" name="AutoShape 16"/>
          <p:cNvSpPr>
            <a:spLocks noChangeArrowheads="1"/>
          </p:cNvSpPr>
          <p:nvPr/>
        </p:nvSpPr>
        <p:spPr bwMode="auto">
          <a:xfrm>
            <a:off x="6572250" y="914400"/>
            <a:ext cx="1226344" cy="165735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06" name="Rectangle 17"/>
          <p:cNvSpPr>
            <a:spLocks noChangeArrowheads="1"/>
          </p:cNvSpPr>
          <p:nvPr/>
        </p:nvSpPr>
        <p:spPr bwMode="auto">
          <a:xfrm>
            <a:off x="6655594" y="1543050"/>
            <a:ext cx="440531" cy="342900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</a:t>
            </a:r>
            <a:r>
              <a:rPr lang="de-DE" baseline="-25000">
                <a:latin typeface="Times New Roman" pitchFamily="18" charset="0"/>
              </a:rPr>
              <a:t>A-D</a:t>
            </a:r>
          </a:p>
        </p:txBody>
      </p:sp>
      <p:sp>
        <p:nvSpPr>
          <p:cNvPr id="63507" name="Rectangle 18"/>
          <p:cNvSpPr>
            <a:spLocks noChangeArrowheads="1"/>
          </p:cNvSpPr>
          <p:nvPr/>
        </p:nvSpPr>
        <p:spPr bwMode="auto">
          <a:xfrm>
            <a:off x="5886451" y="1485900"/>
            <a:ext cx="440531" cy="342900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</a:t>
            </a:r>
            <a:r>
              <a:rPr lang="de-DE" baseline="-25000">
                <a:latin typeface="Times New Roman" pitchFamily="18" charset="0"/>
              </a:rPr>
              <a:t>E-H</a:t>
            </a:r>
          </a:p>
        </p:txBody>
      </p:sp>
      <p:sp>
        <p:nvSpPr>
          <p:cNvPr id="63508" name="Rectangle 19"/>
          <p:cNvSpPr>
            <a:spLocks noChangeArrowheads="1"/>
          </p:cNvSpPr>
          <p:nvPr/>
        </p:nvSpPr>
        <p:spPr bwMode="auto">
          <a:xfrm>
            <a:off x="1404938" y="2057400"/>
            <a:ext cx="440531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I</a:t>
            </a:r>
          </a:p>
        </p:txBody>
      </p:sp>
      <p:sp>
        <p:nvSpPr>
          <p:cNvPr id="63509" name="Rectangle 20"/>
          <p:cNvSpPr>
            <a:spLocks noChangeArrowheads="1"/>
          </p:cNvSpPr>
          <p:nvPr/>
        </p:nvSpPr>
        <p:spPr bwMode="auto">
          <a:xfrm>
            <a:off x="1943101" y="2057400"/>
            <a:ext cx="440531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M</a:t>
            </a:r>
          </a:p>
        </p:txBody>
      </p:sp>
      <p:sp>
        <p:nvSpPr>
          <p:cNvPr id="63510" name="Rectangle 21"/>
          <p:cNvSpPr>
            <a:spLocks noChangeArrowheads="1"/>
          </p:cNvSpPr>
          <p:nvPr/>
        </p:nvSpPr>
        <p:spPr bwMode="auto">
          <a:xfrm>
            <a:off x="2728913" y="2057400"/>
            <a:ext cx="441722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J</a:t>
            </a:r>
          </a:p>
        </p:txBody>
      </p:sp>
      <p:sp>
        <p:nvSpPr>
          <p:cNvPr id="63511" name="Rectangle 22"/>
          <p:cNvSpPr>
            <a:spLocks noChangeArrowheads="1"/>
          </p:cNvSpPr>
          <p:nvPr/>
        </p:nvSpPr>
        <p:spPr bwMode="auto">
          <a:xfrm>
            <a:off x="5886451" y="1943100"/>
            <a:ext cx="441722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O</a:t>
            </a:r>
          </a:p>
        </p:txBody>
      </p:sp>
      <p:sp>
        <p:nvSpPr>
          <p:cNvPr id="63512" name="Rectangle 23"/>
          <p:cNvSpPr>
            <a:spLocks noChangeArrowheads="1"/>
          </p:cNvSpPr>
          <p:nvPr/>
        </p:nvSpPr>
        <p:spPr bwMode="auto">
          <a:xfrm>
            <a:off x="6655594" y="2000250"/>
            <a:ext cx="441722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</a:t>
            </a:r>
          </a:p>
        </p:txBody>
      </p:sp>
      <p:sp>
        <p:nvSpPr>
          <p:cNvPr id="63513" name="Rectangle 24"/>
          <p:cNvSpPr>
            <a:spLocks noChangeArrowheads="1"/>
          </p:cNvSpPr>
          <p:nvPr/>
        </p:nvSpPr>
        <p:spPr bwMode="auto">
          <a:xfrm>
            <a:off x="4572001" y="2000250"/>
            <a:ext cx="441722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</a:t>
            </a:r>
          </a:p>
        </p:txBody>
      </p:sp>
      <p:sp>
        <p:nvSpPr>
          <p:cNvPr id="63514" name="Rectangle 25"/>
          <p:cNvSpPr>
            <a:spLocks noChangeArrowheads="1"/>
          </p:cNvSpPr>
          <p:nvPr/>
        </p:nvSpPr>
        <p:spPr bwMode="auto">
          <a:xfrm>
            <a:off x="5314951" y="1943100"/>
            <a:ext cx="440531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</a:t>
            </a:r>
          </a:p>
        </p:txBody>
      </p:sp>
      <p:sp>
        <p:nvSpPr>
          <p:cNvPr id="63515" name="Rectangle 26"/>
          <p:cNvSpPr>
            <a:spLocks noChangeArrowheads="1"/>
          </p:cNvSpPr>
          <p:nvPr/>
        </p:nvSpPr>
        <p:spPr bwMode="auto">
          <a:xfrm>
            <a:off x="7227094" y="2000250"/>
            <a:ext cx="440531" cy="3429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</a:t>
            </a:r>
          </a:p>
        </p:txBody>
      </p:sp>
      <p:sp>
        <p:nvSpPr>
          <p:cNvPr id="63516" name="Rectangle 27"/>
          <p:cNvSpPr>
            <a:spLocks noChangeArrowheads="1"/>
          </p:cNvSpPr>
          <p:nvPr/>
        </p:nvSpPr>
        <p:spPr bwMode="auto">
          <a:xfrm>
            <a:off x="4000501" y="2000250"/>
            <a:ext cx="440531" cy="342900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</a:t>
            </a:r>
            <a:r>
              <a:rPr lang="de-DE" baseline="-25000">
                <a:latin typeface="Times New Roman" pitchFamily="18" charset="0"/>
              </a:rPr>
              <a:t>I-L</a:t>
            </a:r>
          </a:p>
        </p:txBody>
      </p:sp>
      <p:sp>
        <p:nvSpPr>
          <p:cNvPr id="63517" name="Rectangle 28"/>
          <p:cNvSpPr>
            <a:spLocks noChangeArrowheads="1"/>
          </p:cNvSpPr>
          <p:nvPr/>
        </p:nvSpPr>
        <p:spPr bwMode="auto">
          <a:xfrm>
            <a:off x="3257551" y="2057400"/>
            <a:ext cx="440531" cy="342900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</a:t>
            </a:r>
            <a:r>
              <a:rPr lang="de-DE" baseline="-25000">
                <a:latin typeface="Times New Roman" pitchFamily="18" charset="0"/>
              </a:rPr>
              <a:t>M-P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4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Bewertung der Parallelität bei RAID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RAID 0 </a:t>
            </a:r>
          </a:p>
          <a:p>
            <a:pPr lvl="1"/>
            <a:r>
              <a:rPr lang="de-DE" smtClean="0"/>
              <a:t>?</a:t>
            </a:r>
          </a:p>
          <a:p>
            <a:r>
              <a:rPr lang="de-DE" smtClean="0"/>
              <a:t>RAID 1</a:t>
            </a:r>
          </a:p>
          <a:p>
            <a:pPr lvl="1"/>
            <a:r>
              <a:rPr lang="de-DE" smtClean="0"/>
              <a:t>?</a:t>
            </a:r>
          </a:p>
          <a:p>
            <a:r>
              <a:rPr lang="de-DE" smtClean="0"/>
              <a:t>RAID 0+1</a:t>
            </a:r>
          </a:p>
          <a:p>
            <a:pPr lvl="1"/>
            <a:r>
              <a:rPr lang="de-DE" smtClean="0"/>
              <a:t>?</a:t>
            </a:r>
          </a:p>
          <a:p>
            <a:r>
              <a:rPr lang="de-DE" smtClean="0"/>
              <a:t>RAID 3</a:t>
            </a:r>
          </a:p>
          <a:p>
            <a:pPr lvl="1"/>
            <a:r>
              <a:rPr lang="de-DE" smtClean="0"/>
              <a:t>?</a:t>
            </a:r>
          </a:p>
          <a:p>
            <a:r>
              <a:rPr lang="de-DE" smtClean="0"/>
              <a:t>RAID 4</a:t>
            </a:r>
          </a:p>
          <a:p>
            <a:pPr lvl="1"/>
            <a:r>
              <a:rPr lang="de-DE" smtClean="0"/>
              <a:t>?</a:t>
            </a:r>
          </a:p>
          <a:p>
            <a:r>
              <a:rPr lang="de-DE" smtClean="0"/>
              <a:t>RAID 5</a:t>
            </a:r>
          </a:p>
          <a:p>
            <a:pPr lvl="1"/>
            <a:r>
              <a:rPr lang="de-DE" smtClean="0"/>
              <a:t>? </a:t>
            </a:r>
          </a:p>
          <a:p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1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2"/>
          <p:cNvSpPr>
            <a:spLocks noChangeArrowheads="1"/>
          </p:cNvSpPr>
          <p:nvPr/>
        </p:nvSpPr>
        <p:spPr bwMode="auto">
          <a:xfrm>
            <a:off x="3059906" y="3003947"/>
            <a:ext cx="2286000" cy="2000250"/>
          </a:xfrm>
          <a:prstGeom prst="can">
            <a:avLst>
              <a:gd name="adj" fmla="val 250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3517106" y="3746897"/>
            <a:ext cx="142875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75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 </a:t>
            </a: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2831306" y="1860947"/>
            <a:ext cx="2400300" cy="971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3631406" y="2032397"/>
            <a:ext cx="514350" cy="285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7592" name="Text Box 7"/>
          <p:cNvSpPr txBox="1">
            <a:spLocks noChangeArrowheads="1"/>
          </p:cNvSpPr>
          <p:nvPr/>
        </p:nvSpPr>
        <p:spPr bwMode="auto">
          <a:xfrm>
            <a:off x="4031456" y="2489598"/>
            <a:ext cx="1200150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altLang="de-DE" sz="1800">
                <a:latin typeface="Times New Roman" pitchFamily="18" charset="0"/>
              </a:rPr>
              <a:t>verdrängen</a:t>
            </a:r>
          </a:p>
        </p:txBody>
      </p:sp>
      <p:sp>
        <p:nvSpPr>
          <p:cNvPr id="67593" name="Text Box 8"/>
          <p:cNvSpPr txBox="1">
            <a:spLocks noChangeArrowheads="1"/>
          </p:cNvSpPr>
          <p:nvPr/>
        </p:nvSpPr>
        <p:spPr bwMode="auto">
          <a:xfrm>
            <a:off x="5403056" y="2203848"/>
            <a:ext cx="1428750" cy="2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Hauptspeicher</a:t>
            </a:r>
            <a:endParaRPr lang="de-DE" altLang="de-DE" sz="1800">
              <a:latin typeface="Times New Roman" pitchFamily="18" charset="0"/>
            </a:endParaRPr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2888456" y="2375298"/>
            <a:ext cx="1028700" cy="2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einlagern</a:t>
            </a:r>
            <a:endParaRPr lang="de-DE" altLang="de-DE" sz="1800">
              <a:latin typeface="Times New Roman" pitchFamily="18" charset="0"/>
            </a:endParaRPr>
          </a:p>
        </p:txBody>
      </p:sp>
      <p:sp>
        <p:nvSpPr>
          <p:cNvPr id="67595" name="Text Box 10"/>
          <p:cNvSpPr txBox="1">
            <a:spLocks noChangeArrowheads="1"/>
          </p:cNvSpPr>
          <p:nvPr/>
        </p:nvSpPr>
        <p:spPr bwMode="auto">
          <a:xfrm>
            <a:off x="3168254" y="3061098"/>
            <a:ext cx="2120503" cy="2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Platte ~ persistente DB</a:t>
            </a:r>
            <a:endParaRPr lang="de-DE" altLang="de-DE" sz="1800">
              <a:latin typeface="Times New Roman" pitchFamily="18" charset="0"/>
            </a:endParaRPr>
          </a:p>
        </p:txBody>
      </p:sp>
      <p:sp>
        <p:nvSpPr>
          <p:cNvPr id="67596" name="Rectangle 11"/>
          <p:cNvSpPr>
            <a:spLocks noChangeArrowheads="1"/>
          </p:cNvSpPr>
          <p:nvPr/>
        </p:nvSpPr>
        <p:spPr bwMode="auto">
          <a:xfrm>
            <a:off x="3517106" y="3746897"/>
            <a:ext cx="51435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7597" name="Rectangle 12"/>
          <p:cNvSpPr>
            <a:spLocks noChangeArrowheads="1"/>
          </p:cNvSpPr>
          <p:nvPr/>
        </p:nvSpPr>
        <p:spPr bwMode="auto">
          <a:xfrm>
            <a:off x="4488656" y="3746897"/>
            <a:ext cx="4572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7598" name="Rectangle 13"/>
          <p:cNvSpPr>
            <a:spLocks noChangeArrowheads="1"/>
          </p:cNvSpPr>
          <p:nvPr/>
        </p:nvSpPr>
        <p:spPr bwMode="auto">
          <a:xfrm>
            <a:off x="3517106" y="3975497"/>
            <a:ext cx="142875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7599" name="Rectangle 14"/>
          <p:cNvSpPr>
            <a:spLocks noChangeArrowheads="1"/>
          </p:cNvSpPr>
          <p:nvPr/>
        </p:nvSpPr>
        <p:spPr bwMode="auto">
          <a:xfrm>
            <a:off x="4031456" y="3975497"/>
            <a:ext cx="4572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7600" name="Line 15"/>
          <p:cNvSpPr>
            <a:spLocks noChangeShapeType="1"/>
          </p:cNvSpPr>
          <p:nvPr/>
        </p:nvSpPr>
        <p:spPr bwMode="auto">
          <a:xfrm>
            <a:off x="3745706" y="2203847"/>
            <a:ext cx="628650" cy="194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7601" name="Line 16"/>
          <p:cNvSpPr>
            <a:spLocks noChangeShapeType="1"/>
          </p:cNvSpPr>
          <p:nvPr/>
        </p:nvSpPr>
        <p:spPr bwMode="auto">
          <a:xfrm flipH="1" flipV="1">
            <a:off x="3885010" y="2203847"/>
            <a:ext cx="571500" cy="1885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7602" name="Rectangle 17"/>
          <p:cNvSpPr>
            <a:spLocks noChangeArrowheads="1"/>
          </p:cNvSpPr>
          <p:nvPr/>
        </p:nvSpPr>
        <p:spPr bwMode="auto">
          <a:xfrm>
            <a:off x="1353742" y="228600"/>
            <a:ext cx="6487715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 anchor="b"/>
          <a:lstStyle/>
          <a:p>
            <a:pPr algn="l"/>
            <a:r>
              <a:rPr kumimoji="1" lang="de-DE" altLang="de-DE" sz="2700">
                <a:solidFill>
                  <a:schemeClr val="tx2"/>
                </a:solidFill>
                <a:latin typeface="Arial Black" pitchFamily="34" charset="0"/>
              </a:rPr>
              <a:t>Systempuffer-Verwaltung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Rectangle 7"/>
          <p:cNvSpPr>
            <a:spLocks noGrp="1" noChangeArrowheads="1"/>
          </p:cNvSpPr>
          <p:nvPr>
            <p:ph type="title"/>
          </p:nvPr>
        </p:nvSpPr>
        <p:spPr>
          <a:xfrm>
            <a:off x="1353742" y="310754"/>
            <a:ext cx="6487715" cy="457200"/>
          </a:xfrm>
        </p:spPr>
        <p:txBody>
          <a:bodyPr/>
          <a:lstStyle/>
          <a:p>
            <a:r>
              <a:rPr lang="de-DE" altLang="de-DE" smtClean="0"/>
              <a:t> </a:t>
            </a:r>
            <a:r>
              <a:rPr lang="de-DE" altLang="de-DE" sz="3000"/>
              <a:t>Ein- und Auslagern von Seiten</a:t>
            </a:r>
            <a:endParaRPr lang="de-DE" altLang="de-DE" smtClean="0"/>
          </a:p>
        </p:txBody>
      </p:sp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367073" y="938568"/>
            <a:ext cx="66294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/>
          <a:lstStyle/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18" charset="2"/>
              <a:buChar char="="/>
            </a:pPr>
            <a:r>
              <a:rPr kumimoji="1" lang="de-DE" altLang="de-DE" dirty="0">
                <a:latin typeface="Tahoma" pitchFamily="34" charset="0"/>
              </a:rPr>
              <a:t>Systempuffer ist in Seitenrahmen gleicher Größe aufgeteilt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18" charset="2"/>
              <a:buChar char="="/>
            </a:pPr>
            <a:r>
              <a:rPr kumimoji="1" lang="de-DE" altLang="de-DE" dirty="0">
                <a:latin typeface="Tahoma" pitchFamily="34" charset="0"/>
              </a:rPr>
              <a:t>Ein Rahmen kann eine Seite aufnehmen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18" charset="2"/>
              <a:buChar char="="/>
            </a:pPr>
            <a:r>
              <a:rPr kumimoji="1" lang="de-DE" altLang="de-DE" dirty="0">
                <a:latin typeface="Tahoma" pitchFamily="34" charset="0"/>
              </a:rPr>
              <a:t>„Überzählige“ Seiten werden auf die Platte ausgelagert</a:t>
            </a:r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1346597" y="857250"/>
            <a:ext cx="6500813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/>
          <a:lstStyle/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1" lang="de-DE" altLang="de-DE">
                <a:latin typeface="Tahoma" pitchFamily="34" charset="0"/>
              </a:rPr>
              <a:t>   </a:t>
            </a:r>
          </a:p>
        </p:txBody>
      </p:sp>
      <p:sp>
        <p:nvSpPr>
          <p:cNvPr id="68619" name="AutoShape 10"/>
          <p:cNvSpPr>
            <a:spLocks noChangeArrowheads="1"/>
          </p:cNvSpPr>
          <p:nvPr/>
        </p:nvSpPr>
        <p:spPr bwMode="auto">
          <a:xfrm>
            <a:off x="5412623" y="2152347"/>
            <a:ext cx="2286000" cy="2000250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8620" name="Text Box 11"/>
          <p:cNvSpPr txBox="1">
            <a:spLocks noChangeArrowheads="1"/>
          </p:cNvSpPr>
          <p:nvPr/>
        </p:nvSpPr>
        <p:spPr bwMode="auto">
          <a:xfrm>
            <a:off x="5412623" y="2288079"/>
            <a:ext cx="2286000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altLang="de-DE" sz="1500" dirty="0" smtClean="0">
                <a:latin typeface="Times New Roman" pitchFamily="18" charset="0"/>
              </a:rPr>
              <a:t>    Platte</a:t>
            </a:r>
            <a:r>
              <a:rPr lang="de-DE" altLang="de-DE" sz="1800" dirty="0" smtClean="0">
                <a:latin typeface="Times New Roman" pitchFamily="18" charset="0"/>
              </a:rPr>
              <a:t>(</a:t>
            </a:r>
            <a:r>
              <a:rPr lang="de-DE" altLang="de-DE" sz="1800" dirty="0" err="1" smtClean="0">
                <a:latin typeface="Times New Roman" pitchFamily="18" charset="0"/>
              </a:rPr>
              <a:t>swap</a:t>
            </a:r>
            <a:r>
              <a:rPr lang="de-DE" altLang="de-DE" sz="1800" dirty="0" smtClean="0">
                <a:latin typeface="Times New Roman" pitchFamily="18" charset="0"/>
              </a:rPr>
              <a:t> </a:t>
            </a:r>
            <a:r>
              <a:rPr lang="de-DE" altLang="de-DE" sz="1800" dirty="0" err="1">
                <a:latin typeface="Times New Roman" pitchFamily="18" charset="0"/>
              </a:rPr>
              <a:t>device</a:t>
            </a:r>
            <a:r>
              <a:rPr lang="de-DE" altLang="de-DE" sz="1800" dirty="0">
                <a:latin typeface="Times New Roman" pitchFamily="18" charset="0"/>
              </a:rPr>
              <a:t>)</a:t>
            </a:r>
          </a:p>
        </p:txBody>
      </p:sp>
      <p:sp>
        <p:nvSpPr>
          <p:cNvPr id="68622" name="Rectangle 13"/>
          <p:cNvSpPr>
            <a:spLocks noChangeArrowheads="1"/>
          </p:cNvSpPr>
          <p:nvPr/>
        </p:nvSpPr>
        <p:spPr bwMode="auto">
          <a:xfrm>
            <a:off x="5608661" y="2916728"/>
            <a:ext cx="685800" cy="514350"/>
          </a:xfrm>
          <a:prstGeom prst="rect">
            <a:avLst/>
          </a:prstGeom>
          <a:solidFill>
            <a:srgbClr val="B8B40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8628" name="Rectangle 19"/>
          <p:cNvSpPr>
            <a:spLocks noChangeArrowheads="1"/>
          </p:cNvSpPr>
          <p:nvPr/>
        </p:nvSpPr>
        <p:spPr bwMode="auto">
          <a:xfrm>
            <a:off x="6841373" y="3431078"/>
            <a:ext cx="685800" cy="514350"/>
          </a:xfrm>
          <a:prstGeom prst="rect">
            <a:avLst/>
          </a:prstGeom>
          <a:solidFill>
            <a:srgbClr val="00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8646" name="Text Box 37"/>
          <p:cNvSpPr txBox="1">
            <a:spLocks noChangeArrowheads="1"/>
          </p:cNvSpPr>
          <p:nvPr/>
        </p:nvSpPr>
        <p:spPr bwMode="auto">
          <a:xfrm>
            <a:off x="6784223" y="3135803"/>
            <a:ext cx="742950" cy="2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P480</a:t>
            </a:r>
            <a:endParaRPr lang="de-DE" altLang="de-DE" sz="1800">
              <a:latin typeface="Times New Roman" pitchFamily="18" charset="0"/>
            </a:endParaRPr>
          </a:p>
        </p:txBody>
      </p:sp>
      <p:sp>
        <p:nvSpPr>
          <p:cNvPr id="68647" name="Text Box 38"/>
          <p:cNvSpPr txBox="1">
            <a:spLocks noChangeArrowheads="1"/>
          </p:cNvSpPr>
          <p:nvPr/>
        </p:nvSpPr>
        <p:spPr bwMode="auto">
          <a:xfrm>
            <a:off x="5641223" y="2630978"/>
            <a:ext cx="742950" cy="2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P123</a:t>
            </a:r>
            <a:endParaRPr lang="de-DE" altLang="de-DE" sz="1800">
              <a:latin typeface="Times New Roman" pitchFamily="18" charset="0"/>
            </a:endParaRPr>
          </a:p>
        </p:txBody>
      </p:sp>
      <p:sp>
        <p:nvSpPr>
          <p:cNvPr id="68648" name="Text Box 39"/>
          <p:cNvSpPr txBox="1">
            <a:spLocks noChangeArrowheads="1"/>
          </p:cNvSpPr>
          <p:nvPr/>
        </p:nvSpPr>
        <p:spPr bwMode="auto">
          <a:xfrm>
            <a:off x="2781579" y="4638675"/>
            <a:ext cx="1337707" cy="2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500">
                <a:solidFill>
                  <a:srgbClr val="FF3300"/>
                </a:solidFill>
              </a:rPr>
              <a:t>Seitenrahmen</a:t>
            </a:r>
            <a:endParaRPr lang="de-DE" sz="1500"/>
          </a:p>
        </p:txBody>
      </p:sp>
      <p:sp>
        <p:nvSpPr>
          <p:cNvPr id="68650" name="Text Box 41"/>
          <p:cNvSpPr txBox="1">
            <a:spLocks noChangeArrowheads="1"/>
          </p:cNvSpPr>
          <p:nvPr/>
        </p:nvSpPr>
        <p:spPr bwMode="auto">
          <a:xfrm>
            <a:off x="6095438" y="4574078"/>
            <a:ext cx="576280" cy="2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500">
                <a:solidFill>
                  <a:srgbClr val="FF3300"/>
                </a:solidFill>
              </a:rPr>
              <a:t>Seite</a:t>
            </a:r>
            <a:endParaRPr lang="de-DE" sz="1500"/>
          </a:p>
        </p:txBody>
      </p:sp>
      <p:sp>
        <p:nvSpPr>
          <p:cNvPr id="68651" name="Line 42"/>
          <p:cNvSpPr>
            <a:spLocks noChangeShapeType="1"/>
          </p:cNvSpPr>
          <p:nvPr/>
        </p:nvSpPr>
        <p:spPr bwMode="auto">
          <a:xfrm flipV="1">
            <a:off x="6555623" y="3773978"/>
            <a:ext cx="57150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 anchor="ctr">
            <a:spAutoFit/>
          </a:bodyPr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815457" y="4799913"/>
            <a:ext cx="2052000" cy="273844"/>
          </a:xfrm>
        </p:spPr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650275" y="3061730"/>
            <a:ext cx="6858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r>
              <a:rPr lang="de-DE" dirty="0" smtClean="0"/>
              <a:t>16K</a:t>
            </a:r>
            <a:endParaRPr lang="de-DE" dirty="0"/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650275" y="2547380"/>
            <a:ext cx="6858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r>
              <a:rPr lang="de-DE" dirty="0" smtClean="0"/>
              <a:t>0		</a:t>
            </a:r>
            <a:endParaRPr lang="de-DE" dirty="0"/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650275" y="3571875"/>
            <a:ext cx="6858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r>
              <a:rPr lang="de-DE" dirty="0" smtClean="0"/>
              <a:t>32K</a:t>
            </a:r>
            <a:endParaRPr lang="de-DE" dirty="0"/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650275" y="4082020"/>
            <a:ext cx="6858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r>
              <a:rPr lang="de-DE" dirty="0" smtClean="0"/>
              <a:t>48K</a:t>
            </a:r>
            <a:endParaRPr lang="de-DE" dirty="0"/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1336075" y="3055329"/>
            <a:ext cx="6858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r>
              <a:rPr lang="de-DE" dirty="0" smtClean="0"/>
              <a:t>20K</a:t>
            </a:r>
            <a:endParaRPr lang="de-DE" dirty="0"/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1336075" y="2540979"/>
            <a:ext cx="6858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r>
              <a:rPr lang="de-DE" dirty="0" smtClean="0"/>
              <a:t>4K</a:t>
            </a:r>
            <a:endParaRPr lang="de-DE" dirty="0"/>
          </a:p>
        </p:txBody>
      </p:sp>
      <p:sp>
        <p:nvSpPr>
          <p:cNvPr id="49" name="Rectangle 13"/>
          <p:cNvSpPr>
            <a:spLocks noChangeArrowheads="1"/>
          </p:cNvSpPr>
          <p:nvPr/>
        </p:nvSpPr>
        <p:spPr bwMode="auto">
          <a:xfrm>
            <a:off x="1336075" y="3565474"/>
            <a:ext cx="6858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r>
              <a:rPr lang="de-DE" dirty="0" smtClean="0"/>
              <a:t>36K</a:t>
            </a:r>
            <a:endParaRPr lang="de-DE" dirty="0"/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1336075" y="4075618"/>
            <a:ext cx="685800" cy="52075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r>
              <a:rPr lang="de-DE" dirty="0" smtClean="0"/>
              <a:t>52K</a:t>
            </a:r>
            <a:endParaRPr lang="de-DE" dirty="0"/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2017654" y="3055329"/>
            <a:ext cx="6858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r>
              <a:rPr lang="de-DE" dirty="0" smtClean="0"/>
              <a:t>24K</a:t>
            </a:r>
            <a:endParaRPr lang="de-DE" dirty="0"/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2017654" y="2540979"/>
            <a:ext cx="6858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r>
              <a:rPr lang="de-DE" dirty="0" smtClean="0"/>
              <a:t> 8K</a:t>
            </a:r>
            <a:endParaRPr lang="de-DE" dirty="0"/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2017654" y="3565474"/>
            <a:ext cx="6858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2017654" y="4075619"/>
            <a:ext cx="6858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r>
              <a:rPr lang="de-DE" dirty="0" smtClean="0"/>
              <a:t>56K</a:t>
            </a:r>
            <a:endParaRPr lang="de-DE" dirty="0"/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2703454" y="3048928"/>
            <a:ext cx="6858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r>
              <a:rPr lang="de-DE" dirty="0" smtClean="0"/>
              <a:t>28K</a:t>
            </a:r>
            <a:endParaRPr lang="de-DE" dirty="0"/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2703454" y="2534578"/>
            <a:ext cx="6858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r>
              <a:rPr lang="de-DE" dirty="0" smtClean="0"/>
              <a:t>12K</a:t>
            </a:r>
            <a:endParaRPr lang="de-DE" dirty="0"/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2703454" y="3559073"/>
            <a:ext cx="6858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r>
              <a:rPr lang="de-DE" dirty="0" smtClean="0"/>
              <a:t>44K</a:t>
            </a:r>
            <a:endParaRPr lang="de-DE" dirty="0"/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2703454" y="4069217"/>
            <a:ext cx="685800" cy="52075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r>
              <a:rPr lang="de-DE" dirty="0" smtClean="0"/>
              <a:t>60K</a:t>
            </a:r>
            <a:endParaRPr lang="de-DE" dirty="0"/>
          </a:p>
        </p:txBody>
      </p:sp>
      <p:sp>
        <p:nvSpPr>
          <p:cNvPr id="68649" name="Line 40"/>
          <p:cNvSpPr>
            <a:spLocks noChangeShapeType="1"/>
          </p:cNvSpPr>
          <p:nvPr/>
        </p:nvSpPr>
        <p:spPr bwMode="auto">
          <a:xfrm flipH="1" flipV="1">
            <a:off x="2559715" y="4505497"/>
            <a:ext cx="530542" cy="1927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7866" tIns="33338" rIns="67866" bIns="33338" anchor="ctr">
            <a:spAutoFit/>
          </a:bodyPr>
          <a:lstStyle/>
          <a:p>
            <a:endParaRPr lang="de-DE"/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2021635" y="3565474"/>
            <a:ext cx="685800" cy="514350"/>
          </a:xfrm>
          <a:prstGeom prst="rect">
            <a:avLst/>
          </a:prstGeom>
          <a:solidFill>
            <a:srgbClr val="B8B40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r>
              <a:rPr lang="de-DE" dirty="0" smtClean="0"/>
              <a:t>40K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3905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t="12968" r="27103" b="23682"/>
          <a:stretch>
            <a:fillRect/>
          </a:stretch>
        </p:blipFill>
        <p:spPr bwMode="auto">
          <a:xfrm>
            <a:off x="1547812" y="250032"/>
            <a:ext cx="5778104" cy="475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3383756" y="0"/>
            <a:ext cx="48065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olidFill>
                  <a:srgbClr val="FF6699"/>
                </a:solidFill>
              </a:rPr>
              <a:t>Adressierung von Tupeln auf dem Hintergrundspeicher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64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1" y="0"/>
            <a:ext cx="73152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3257550" y="108348"/>
            <a:ext cx="4743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Verschiebung innerhalb einer Seite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11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6" t="3125" r="14545"/>
          <a:stretch/>
        </p:blipFill>
        <p:spPr bwMode="auto">
          <a:xfrm>
            <a:off x="733598" y="0"/>
            <a:ext cx="5095702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3257550" y="108347"/>
            <a:ext cx="474345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Verschiebung von einer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Seite auf eine andere</a:t>
            </a:r>
          </a:p>
        </p:txBody>
      </p:sp>
      <p:sp>
        <p:nvSpPr>
          <p:cNvPr id="432132" name="AutoShape 4"/>
          <p:cNvSpPr>
            <a:spLocks/>
          </p:cNvSpPr>
          <p:nvPr/>
        </p:nvSpPr>
        <p:spPr bwMode="auto">
          <a:xfrm>
            <a:off x="5829300" y="2503747"/>
            <a:ext cx="1257300" cy="457200"/>
          </a:xfrm>
          <a:prstGeom prst="borderCallout1">
            <a:avLst>
              <a:gd name="adj1" fmla="val 18750"/>
              <a:gd name="adj2" fmla="val -4546"/>
              <a:gd name="adj3" fmla="val -23453"/>
              <a:gd name="adj4" fmla="val -220449"/>
            </a:avLst>
          </a:prstGeom>
          <a:noFill/>
          <a:ln w="762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</p:spPr>
        <p:txBody>
          <a:bodyPr anchor="ctr"/>
          <a:lstStyle/>
          <a:p>
            <a:r>
              <a:rPr lang="de-DE" sz="2400" dirty="0">
                <a:latin typeface="Times New Roman" pitchFamily="18" charset="0"/>
              </a:rPr>
              <a:t>Forward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68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6" t="3125" r="14545"/>
          <a:stretch/>
        </p:blipFill>
        <p:spPr bwMode="auto">
          <a:xfrm>
            <a:off x="733598" y="0"/>
            <a:ext cx="5095702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3257550" y="108347"/>
            <a:ext cx="474345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Verschiebung von einer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Seite auf eine andere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629275" y="3085175"/>
            <a:ext cx="2525510" cy="1657350"/>
          </a:xfrm>
          <a:prstGeom prst="wedgeRoundRectCallout">
            <a:avLst>
              <a:gd name="adj1" fmla="val -85628"/>
              <a:gd name="adj2" fmla="val -22562"/>
              <a:gd name="adj3" fmla="val 16667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1500" dirty="0">
                <a:latin typeface="Times New Roman" pitchFamily="18" charset="0"/>
              </a:rPr>
              <a:t>Bei der nächsten Verschiebung wird der „Forward“ auf Seite 4711 geändert</a:t>
            </a:r>
          </a:p>
          <a:p>
            <a:r>
              <a:rPr lang="de-DE" sz="1500" dirty="0">
                <a:latin typeface="Times New Roman" pitchFamily="18" charset="0"/>
              </a:rPr>
              <a:t>(kein Forward auf Seite 4812)</a:t>
            </a:r>
          </a:p>
        </p:txBody>
      </p:sp>
    </p:spTree>
    <p:extLst>
      <p:ext uri="{BB962C8B-B14F-4D97-AF65-F5344CB8AC3E}">
        <p14:creationId xmlns:p14="http://schemas.microsoft.com/office/powerpoint/2010/main" val="603138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50"/>
              <a:t>B-Bäume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Balancierte Mehrwege-Suchbäume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Für den </a:t>
            </a:r>
            <a:r>
              <a:rPr lang="de-DE" dirty="0" smtClean="0"/>
              <a:t>Hintergrundspeicher</a:t>
            </a:r>
          </a:p>
          <a:p>
            <a:endParaRPr lang="de-DE" dirty="0"/>
          </a:p>
          <a:p>
            <a:r>
              <a:rPr lang="de-DE" dirty="0" smtClean="0"/>
              <a:t>Erfunden von Rudolph Bayer (TUM Professor Emeritus)</a:t>
            </a:r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B21B8F-DCF2-4AC2-A267-09091BDCF22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59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E:\Projekte\Arbeit\SS13\Folien\Bil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516"/>
            <a:ext cx="6153151" cy="427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2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Überblick: Speicherhierarchie</a:t>
            </a:r>
          </a:p>
        </p:txBody>
      </p:sp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2714626" y="814388"/>
            <a:ext cx="3707606" cy="4150519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dirty="0">
                <a:latin typeface="Times New Roman" pitchFamily="18" charset="0"/>
              </a:rPr>
              <a:t>Register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dirty="0">
                <a:latin typeface="Times New Roman" pitchFamily="18" charset="0"/>
              </a:rPr>
              <a:t>Cache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dirty="0">
                <a:latin typeface="Times New Roman" pitchFamily="18" charset="0"/>
              </a:rPr>
              <a:t>Hauptspeicher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dirty="0">
                <a:latin typeface="Times New Roman" pitchFamily="18" charset="0"/>
              </a:rPr>
              <a:t>Plattenspeicher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dirty="0">
                <a:latin typeface="Times New Roman" pitchFamily="18" charset="0"/>
              </a:rPr>
              <a:t>Archivspeicher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dirty="0">
              <a:latin typeface="Times New Roman" pitchFamily="18" charset="0"/>
            </a:endParaRPr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 flipV="1">
            <a:off x="4071938" y="1893094"/>
            <a:ext cx="978694" cy="71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46086" name="Line 5"/>
          <p:cNvSpPr>
            <a:spLocks noChangeShapeType="1"/>
          </p:cNvSpPr>
          <p:nvPr/>
        </p:nvSpPr>
        <p:spPr bwMode="auto">
          <a:xfrm>
            <a:off x="3764757" y="2600325"/>
            <a:ext cx="16073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>
            <a:off x="3436144" y="3343275"/>
            <a:ext cx="22645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3128963" y="4043363"/>
            <a:ext cx="287893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5772150" y="1128713"/>
            <a:ext cx="1828800" cy="38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800">
                <a:latin typeface="Times New Roman" pitchFamily="18" charset="0"/>
              </a:rPr>
              <a:t>1 – 8 Byte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800">
                <a:latin typeface="Times New Roman" pitchFamily="18" charset="0"/>
              </a:rPr>
              <a:t>Compiler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sz="1800">
              <a:latin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800">
                <a:latin typeface="Times New Roman" pitchFamily="18" charset="0"/>
              </a:rPr>
              <a:t>8 – 128 Byte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800">
                <a:latin typeface="Times New Roman" pitchFamily="18" charset="0"/>
              </a:rPr>
              <a:t>Cache-Controller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sz="1800">
              <a:latin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800">
                <a:latin typeface="Times New Roman" pitchFamily="18" charset="0"/>
              </a:rPr>
              <a:t>4 – 64 KB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800">
                <a:latin typeface="Times New Roman" pitchFamily="18" charset="0"/>
              </a:rPr>
              <a:t>Betriebssystem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sz="1800">
              <a:latin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sz="1800">
              <a:latin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800">
                <a:latin typeface="Times New Roman" pitchFamily="18" charset="0"/>
              </a:rPr>
              <a:t>Benutzer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sz="1800">
              <a:latin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800">
                <a:latin typeface="Times New Roman" pitchFamily="18" charset="0"/>
              </a:rPr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10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E:\Projekte\Arbeit\SS13\Folien\Bil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573528"/>
            <a:ext cx="4055269" cy="3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93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E:\Projekte\Arbeit\SS13\Folien\Bild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7475"/>
            <a:ext cx="6240066" cy="49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3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(Handschriftliche) Demo über Binäre Suchbäume</a:t>
            </a:r>
            <a:endParaRPr lang="de-DE" dirty="0" smtClean="0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0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(Handschriftliche) Demo über Binäre Suchbäume</a:t>
            </a:r>
            <a:endParaRPr lang="de-DE" dirty="0" smtClean="0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54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7140" r="7955"/>
          <a:stretch/>
        </p:blipFill>
        <p:spPr bwMode="auto">
          <a:xfrm>
            <a:off x="1604356" y="228599"/>
            <a:ext cx="6026728" cy="509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7" name="AutoShape 3"/>
          <p:cNvSpPr>
            <a:spLocks noChangeArrowheads="1"/>
          </p:cNvSpPr>
          <p:nvPr/>
        </p:nvSpPr>
        <p:spPr bwMode="auto">
          <a:xfrm>
            <a:off x="5657849" y="114300"/>
            <a:ext cx="2804299" cy="571500"/>
          </a:xfrm>
          <a:prstGeom prst="wedgeEllipseCallout">
            <a:avLst>
              <a:gd name="adj1" fmla="val -58992"/>
              <a:gd name="adj2" fmla="val 140170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S.. Suchschlüssel</a:t>
            </a:r>
          </a:p>
        </p:txBody>
      </p:sp>
      <p:sp>
        <p:nvSpPr>
          <p:cNvPr id="277508" name="AutoShape 4"/>
          <p:cNvSpPr>
            <a:spLocks noChangeArrowheads="1"/>
          </p:cNvSpPr>
          <p:nvPr/>
        </p:nvSpPr>
        <p:spPr bwMode="auto">
          <a:xfrm>
            <a:off x="1485900" y="228600"/>
            <a:ext cx="3193786" cy="571500"/>
          </a:xfrm>
          <a:prstGeom prst="wedgeEllipseCallout">
            <a:avLst>
              <a:gd name="adj1" fmla="val 64073"/>
              <a:gd name="adj2" fmla="val 178352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D.. </a:t>
            </a:r>
          </a:p>
          <a:p>
            <a:pPr algn="ctr"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Weitere Daten</a:t>
            </a:r>
          </a:p>
        </p:txBody>
      </p:sp>
      <p:sp>
        <p:nvSpPr>
          <p:cNvPr id="277509" name="AutoShape 5"/>
          <p:cNvSpPr>
            <a:spLocks noChangeArrowheads="1"/>
          </p:cNvSpPr>
          <p:nvPr/>
        </p:nvSpPr>
        <p:spPr bwMode="auto">
          <a:xfrm>
            <a:off x="5086349" y="4000500"/>
            <a:ext cx="2336916" cy="800100"/>
          </a:xfrm>
          <a:prstGeom prst="wedgeEllipseCallout">
            <a:avLst>
              <a:gd name="adj1" fmla="val -24125"/>
              <a:gd name="adj2" fmla="val -356113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de-DE" dirty="0">
                <a:latin typeface="Times New Roman" pitchFamily="18" charset="0"/>
              </a:rPr>
              <a:t>V.. </a:t>
            </a:r>
          </a:p>
          <a:p>
            <a:pPr algn="ctr">
              <a:lnSpc>
                <a:spcPct val="80000"/>
              </a:lnSpc>
            </a:pPr>
            <a:r>
              <a:rPr lang="de-DE" dirty="0">
                <a:latin typeface="Times New Roman" pitchFamily="18" charset="0"/>
              </a:rPr>
              <a:t>Verweise (</a:t>
            </a:r>
            <a:r>
              <a:rPr lang="de-DE" dirty="0" err="1">
                <a:latin typeface="Times New Roman" pitchFamily="18" charset="0"/>
              </a:rPr>
              <a:t>SeitenNr</a:t>
            </a:r>
            <a:r>
              <a:rPr lang="de-DE" dirty="0">
                <a:latin typeface="Times New Roman" pitchFamily="18" charset="0"/>
              </a:rPr>
              <a:t>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animBg="1" autoUpdateAnimBg="0"/>
      <p:bldP spid="277508" grpId="0" animBg="1" autoUpdateAnimBg="0"/>
      <p:bldP spid="277509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8594" b="12766"/>
          <a:stretch>
            <a:fillRect/>
          </a:stretch>
        </p:blipFill>
        <p:spPr bwMode="auto">
          <a:xfrm>
            <a:off x="1485899" y="114300"/>
            <a:ext cx="6436129" cy="50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12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6FDF-D480-4138-9A55-30EE36B6220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08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3542" r="7813" b="8333"/>
          <a:stretch>
            <a:fillRect/>
          </a:stretch>
        </p:blipFill>
        <p:spPr bwMode="auto">
          <a:xfrm>
            <a:off x="1657350" y="857250"/>
            <a:ext cx="6000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Einfügen eines neuen Objekts (Datensatz) in einen B-Baum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80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281612" name="AutoShape 12"/>
          <p:cNvSpPr>
            <a:spLocks noChangeArrowheads="1"/>
          </p:cNvSpPr>
          <p:nvPr/>
        </p:nvSpPr>
        <p:spPr bwMode="auto">
          <a:xfrm>
            <a:off x="1226772" y="3046176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341072" y="3469797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683972" y="3469797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169622" y="3469797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855422" y="3469797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2198322" y="3469797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772" y="3469797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2712672" y="3469797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3227022" y="3469797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884122" y="3469797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</a:endParaRPr>
          </a:p>
        </p:txBody>
      </p:sp>
      <p:cxnSp>
        <p:nvCxnSpPr>
          <p:cNvPr id="37" name="AutoShape 13"/>
          <p:cNvCxnSpPr>
            <a:cxnSpLocks noChangeShapeType="1"/>
          </p:cNvCxnSpPr>
          <p:nvPr/>
        </p:nvCxnSpPr>
        <p:spPr bwMode="auto">
          <a:xfrm rot="16200000" flipH="1">
            <a:off x="2795849" y="3556118"/>
            <a:ext cx="1191" cy="514350"/>
          </a:xfrm>
          <a:prstGeom prst="curvedConnector3">
            <a:avLst>
              <a:gd name="adj1" fmla="val 13200005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4"/>
          <p:cNvCxnSpPr>
            <a:cxnSpLocks noChangeShapeType="1"/>
          </p:cNvCxnSpPr>
          <p:nvPr/>
        </p:nvCxnSpPr>
        <p:spPr bwMode="auto">
          <a:xfrm rot="16200000" flipH="1">
            <a:off x="2281499" y="3556118"/>
            <a:ext cx="1191" cy="514350"/>
          </a:xfrm>
          <a:prstGeom prst="curvedConnector3">
            <a:avLst>
              <a:gd name="adj1" fmla="val 13200005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5"/>
          <p:cNvCxnSpPr>
            <a:cxnSpLocks noChangeShapeType="1"/>
          </p:cNvCxnSpPr>
          <p:nvPr/>
        </p:nvCxnSpPr>
        <p:spPr bwMode="auto">
          <a:xfrm rot="16200000" flipH="1">
            <a:off x="1767149" y="3556118"/>
            <a:ext cx="1191" cy="514350"/>
          </a:xfrm>
          <a:prstGeom prst="curvedConnector3">
            <a:avLst>
              <a:gd name="adj1" fmla="val 13200005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5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2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341072" y="347169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683972" y="347169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169622" y="347169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1855422" y="347169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2198322" y="347169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2369772" y="347169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2712672" y="347169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3227022" y="347169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2884122" y="347169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19</a:t>
            </a:r>
          </a:p>
        </p:txBody>
      </p: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1769697" y="3398025"/>
            <a:ext cx="514350" cy="4572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1226772" y="3046176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81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850232" y="67866"/>
            <a:ext cx="9144000" cy="857250"/>
          </a:xfrm>
        </p:spPr>
        <p:txBody>
          <a:bodyPr/>
          <a:lstStyle/>
          <a:p>
            <a:r>
              <a:rPr lang="de-DE" dirty="0" smtClean="0"/>
              <a:t>Überblick: Speicherhierarchie</a:t>
            </a:r>
          </a:p>
        </p:txBody>
      </p:sp>
      <p:sp>
        <p:nvSpPr>
          <p:cNvPr id="47108" name="AutoShape 3"/>
          <p:cNvSpPr>
            <a:spLocks noChangeArrowheads="1"/>
          </p:cNvSpPr>
          <p:nvPr/>
        </p:nvSpPr>
        <p:spPr bwMode="auto">
          <a:xfrm>
            <a:off x="2714626" y="814388"/>
            <a:ext cx="3707606" cy="4150519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dirty="0">
                <a:latin typeface="Times New Roman" pitchFamily="18" charset="0"/>
              </a:rPr>
              <a:t>1-10ns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dirty="0">
                <a:latin typeface="Times New Roman" pitchFamily="18" charset="0"/>
              </a:rPr>
              <a:t>Register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dirty="0">
                <a:latin typeface="Times New Roman" pitchFamily="18" charset="0"/>
              </a:rPr>
              <a:t>10-100ns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dirty="0">
                <a:latin typeface="Times New Roman" pitchFamily="18" charset="0"/>
              </a:rPr>
              <a:t>Cache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dirty="0">
                <a:latin typeface="Times New Roman" pitchFamily="18" charset="0"/>
              </a:rPr>
              <a:t>100-1000ns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dirty="0">
                <a:latin typeface="Times New Roman" pitchFamily="18" charset="0"/>
              </a:rPr>
              <a:t>Hauptspeicher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dirty="0">
                <a:latin typeface="Times New Roman" pitchFamily="18" charset="0"/>
              </a:rPr>
              <a:t>10 </a:t>
            </a:r>
            <a:r>
              <a:rPr lang="de-DE" dirty="0" err="1">
                <a:latin typeface="Times New Roman" pitchFamily="18" charset="0"/>
              </a:rPr>
              <a:t>ms</a:t>
            </a:r>
            <a:endParaRPr lang="de-DE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dirty="0">
                <a:latin typeface="Times New Roman" pitchFamily="18" charset="0"/>
              </a:rPr>
              <a:t>Plattenspeicher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dirty="0">
                <a:latin typeface="Times New Roman" pitchFamily="18" charset="0"/>
              </a:rPr>
              <a:t>sec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dirty="0">
                <a:latin typeface="Times New Roman" pitchFamily="18" charset="0"/>
              </a:rPr>
              <a:t>Archivspeicher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dirty="0">
              <a:latin typeface="Times New Roman" pitchFamily="18" charset="0"/>
            </a:endParaRPr>
          </a:p>
        </p:txBody>
      </p:sp>
      <p:sp>
        <p:nvSpPr>
          <p:cNvPr id="47109" name="Line 4"/>
          <p:cNvSpPr>
            <a:spLocks noChangeShapeType="1"/>
          </p:cNvSpPr>
          <p:nvPr/>
        </p:nvSpPr>
        <p:spPr bwMode="auto">
          <a:xfrm flipV="1">
            <a:off x="4071938" y="1893094"/>
            <a:ext cx="978694" cy="71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3764757" y="2600325"/>
            <a:ext cx="16073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3443288" y="3271838"/>
            <a:ext cx="22645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>
            <a:off x="3128963" y="4043363"/>
            <a:ext cx="287893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47113" name="AutoShape 8"/>
          <p:cNvSpPr>
            <a:spLocks noChangeArrowheads="1"/>
          </p:cNvSpPr>
          <p:nvPr/>
        </p:nvSpPr>
        <p:spPr bwMode="auto">
          <a:xfrm>
            <a:off x="5600700" y="2600326"/>
            <a:ext cx="2064544" cy="1535906"/>
          </a:xfrm>
          <a:prstGeom prst="curvedLeftArrow">
            <a:avLst>
              <a:gd name="adj1" fmla="val 8685"/>
              <a:gd name="adj2" fmla="val 40000"/>
              <a:gd name="adj3" fmla="val 44806"/>
            </a:avLst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Zugriffslücke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10</a:t>
            </a:r>
            <a:r>
              <a:rPr lang="de-DE" b="1" baseline="30000">
                <a:latin typeface="Times New Roman" pitchFamily="18" charset="0"/>
              </a:rPr>
              <a:t>5</a:t>
            </a:r>
            <a:endParaRPr lang="de-DE" b="1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7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217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17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17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17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17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18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18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18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18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283671" name="AutoShape 23"/>
          <p:cNvCxnSpPr>
            <a:cxnSpLocks noChangeShapeType="1"/>
            <a:stCxn id="116" idx="0"/>
            <a:endCxn id="92175" idx="0"/>
          </p:cNvCxnSpPr>
          <p:nvPr/>
        </p:nvCxnSpPr>
        <p:spPr bwMode="auto">
          <a:xfrm rot="16200000" flipH="1">
            <a:off x="3867185" y="2139350"/>
            <a:ext cx="590516" cy="3242443"/>
          </a:xfrm>
          <a:prstGeom prst="curvedConnector3">
            <a:avLst>
              <a:gd name="adj1" fmla="val -29034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672" name="AutoShape 24"/>
          <p:cNvCxnSpPr>
            <a:cxnSpLocks noChangeShapeType="1"/>
            <a:stCxn id="120" idx="0"/>
            <a:endCxn id="92178" idx="0"/>
          </p:cNvCxnSpPr>
          <p:nvPr/>
        </p:nvCxnSpPr>
        <p:spPr bwMode="auto">
          <a:xfrm rot="16200000" flipH="1">
            <a:off x="4381535" y="2139350"/>
            <a:ext cx="590516" cy="3242443"/>
          </a:xfrm>
          <a:prstGeom prst="curvedConnector3">
            <a:avLst>
              <a:gd name="adj1" fmla="val -29034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3674" name="Text Box 26"/>
          <p:cNvSpPr txBox="1">
            <a:spLocks noChangeArrowheads="1"/>
          </p:cNvSpPr>
          <p:nvPr/>
        </p:nvSpPr>
        <p:spPr bwMode="auto">
          <a:xfrm>
            <a:off x="4001058" y="2408467"/>
            <a:ext cx="320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dirty="0">
                <a:latin typeface="Times New Roman" pitchFamily="18" charset="0"/>
              </a:rPr>
              <a:t>?</a:t>
            </a: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1341072" y="346531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>
            <a:off x="1683972" y="346531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3" name="Rectangle 5"/>
          <p:cNvSpPr>
            <a:spLocks noChangeArrowheads="1"/>
          </p:cNvSpPr>
          <p:nvPr/>
        </p:nvSpPr>
        <p:spPr bwMode="auto">
          <a:xfrm>
            <a:off x="1169622" y="346531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4" name="Rectangle 6"/>
          <p:cNvSpPr>
            <a:spLocks noChangeArrowheads="1"/>
          </p:cNvSpPr>
          <p:nvPr/>
        </p:nvSpPr>
        <p:spPr bwMode="auto">
          <a:xfrm>
            <a:off x="1855422" y="346531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 bwMode="auto">
          <a:xfrm>
            <a:off x="2198322" y="346531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6" name="Rectangle 8"/>
          <p:cNvSpPr>
            <a:spLocks noChangeArrowheads="1"/>
          </p:cNvSpPr>
          <p:nvPr/>
        </p:nvSpPr>
        <p:spPr bwMode="auto">
          <a:xfrm>
            <a:off x="2369772" y="346531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17" name="Rectangle 9"/>
          <p:cNvSpPr>
            <a:spLocks noChangeArrowheads="1"/>
          </p:cNvSpPr>
          <p:nvPr/>
        </p:nvSpPr>
        <p:spPr bwMode="auto">
          <a:xfrm>
            <a:off x="2712672" y="346531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8" name="Rectangle 11"/>
          <p:cNvSpPr>
            <a:spLocks noChangeArrowheads="1"/>
          </p:cNvSpPr>
          <p:nvPr/>
        </p:nvSpPr>
        <p:spPr bwMode="auto">
          <a:xfrm>
            <a:off x="3227022" y="346531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9" name="AutoShape 12"/>
          <p:cNvSpPr>
            <a:spLocks noChangeArrowheads="1"/>
          </p:cNvSpPr>
          <p:nvPr/>
        </p:nvSpPr>
        <p:spPr bwMode="auto">
          <a:xfrm>
            <a:off x="1226772" y="3041692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20" name="Rectangle 10"/>
          <p:cNvSpPr>
            <a:spLocks noChangeArrowheads="1"/>
          </p:cNvSpPr>
          <p:nvPr/>
        </p:nvSpPr>
        <p:spPr bwMode="auto">
          <a:xfrm>
            <a:off x="2884122" y="346531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19</a:t>
            </a: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1769697" y="3391644"/>
            <a:ext cx="514350" cy="4572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28" name="Line 25"/>
          <p:cNvSpPr>
            <a:spLocks noChangeShapeType="1"/>
          </p:cNvSpPr>
          <p:nvPr/>
        </p:nvSpPr>
        <p:spPr bwMode="auto">
          <a:xfrm flipV="1">
            <a:off x="2057400" y="2625756"/>
            <a:ext cx="1959936" cy="78419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74" grpId="0" autoUpdateAnimBg="0"/>
      <p:bldP spid="1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13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Line 25"/>
          <p:cNvSpPr>
            <a:spLocks noChangeShapeType="1"/>
          </p:cNvSpPr>
          <p:nvPr/>
        </p:nvSpPr>
        <p:spPr bwMode="auto">
          <a:xfrm flipV="1">
            <a:off x="2057400" y="2625756"/>
            <a:ext cx="1959936" cy="78419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3"/>
          <p:cNvSpPr>
            <a:spLocks noChangeArrowheads="1"/>
          </p:cNvSpPr>
          <p:nvPr/>
        </p:nvSpPr>
        <p:spPr bwMode="auto">
          <a:xfrm>
            <a:off x="1341072" y="346531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1683972" y="346531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5"/>
          <p:cNvSpPr>
            <a:spLocks noChangeArrowheads="1"/>
          </p:cNvSpPr>
          <p:nvPr/>
        </p:nvSpPr>
        <p:spPr bwMode="auto">
          <a:xfrm>
            <a:off x="1169622" y="346531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6"/>
          <p:cNvSpPr>
            <a:spLocks noChangeArrowheads="1"/>
          </p:cNvSpPr>
          <p:nvPr/>
        </p:nvSpPr>
        <p:spPr bwMode="auto">
          <a:xfrm>
            <a:off x="1855422" y="346531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Rectangle 7"/>
          <p:cNvSpPr>
            <a:spLocks noChangeArrowheads="1"/>
          </p:cNvSpPr>
          <p:nvPr/>
        </p:nvSpPr>
        <p:spPr bwMode="auto">
          <a:xfrm>
            <a:off x="2198322" y="346531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Rectangle 8"/>
          <p:cNvSpPr>
            <a:spLocks noChangeArrowheads="1"/>
          </p:cNvSpPr>
          <p:nvPr/>
        </p:nvSpPr>
        <p:spPr bwMode="auto">
          <a:xfrm>
            <a:off x="2369772" y="346531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9"/>
          <p:cNvSpPr>
            <a:spLocks noChangeArrowheads="1"/>
          </p:cNvSpPr>
          <p:nvPr/>
        </p:nvSpPr>
        <p:spPr bwMode="auto">
          <a:xfrm>
            <a:off x="2712672" y="346531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11"/>
          <p:cNvSpPr>
            <a:spLocks noChangeArrowheads="1"/>
          </p:cNvSpPr>
          <p:nvPr/>
        </p:nvSpPr>
        <p:spPr bwMode="auto">
          <a:xfrm>
            <a:off x="3227022" y="346531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ectangle 10"/>
          <p:cNvSpPr>
            <a:spLocks noChangeArrowheads="1"/>
          </p:cNvSpPr>
          <p:nvPr/>
        </p:nvSpPr>
        <p:spPr bwMode="auto">
          <a:xfrm>
            <a:off x="2884122" y="346531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Oval 13"/>
          <p:cNvSpPr>
            <a:spLocks noChangeArrowheads="1"/>
          </p:cNvSpPr>
          <p:nvPr/>
        </p:nvSpPr>
        <p:spPr bwMode="auto">
          <a:xfrm>
            <a:off x="1769697" y="3391644"/>
            <a:ext cx="514350" cy="4572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AutoShape 12"/>
          <p:cNvSpPr>
            <a:spLocks noChangeArrowheads="1"/>
          </p:cNvSpPr>
          <p:nvPr/>
        </p:nvSpPr>
        <p:spPr bwMode="auto">
          <a:xfrm>
            <a:off x="1226772" y="3041692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36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7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AutoShape 12"/>
          <p:cNvSpPr>
            <a:spLocks noChangeArrowheads="1"/>
          </p:cNvSpPr>
          <p:nvPr/>
        </p:nvSpPr>
        <p:spPr bwMode="auto">
          <a:xfrm>
            <a:off x="1226772" y="3041692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78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78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" name="AutoShape 31"/>
          <p:cNvCxnSpPr>
            <a:cxnSpLocks noChangeShapeType="1"/>
            <a:stCxn id="99" idx="2"/>
            <a:endCxn id="91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AutoShape 32"/>
          <p:cNvCxnSpPr>
            <a:cxnSpLocks noChangeShapeType="1"/>
            <a:stCxn id="98" idx="2"/>
            <a:endCxn id="82" idx="0"/>
          </p:cNvCxnSpPr>
          <p:nvPr/>
        </p:nvCxnSpPr>
        <p:spPr bwMode="auto">
          <a:xfrm rot="16200000" flipH="1">
            <a:off x="4871265" y="2371902"/>
            <a:ext cx="1430072" cy="19377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52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Sukzessiver Aufbau eines B-Baums </a:t>
            </a:r>
            <a:br>
              <a:rPr lang="de-DE" dirty="0" smtClean="0"/>
            </a:br>
            <a:r>
              <a:rPr lang="de-DE" dirty="0" smtClean="0"/>
              <a:t>vom Grad k=2</a:t>
            </a: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AutoShape 31"/>
          <p:cNvCxnSpPr>
            <a:cxnSpLocks noChangeShapeType="1"/>
            <a:stCxn id="85" idx="2"/>
            <a:endCxn id="7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32"/>
          <p:cNvCxnSpPr>
            <a:cxnSpLocks noChangeShapeType="1"/>
            <a:stCxn id="84" idx="2"/>
            <a:endCxn id="69" idx="0"/>
          </p:cNvCxnSpPr>
          <p:nvPr/>
        </p:nvCxnSpPr>
        <p:spPr bwMode="auto">
          <a:xfrm rot="16200000" flipH="1">
            <a:off x="4871265" y="2371902"/>
            <a:ext cx="1430072" cy="19377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AutoShape 33"/>
          <p:cNvSpPr>
            <a:spLocks noChangeArrowheads="1"/>
          </p:cNvSpPr>
          <p:nvPr/>
        </p:nvSpPr>
        <p:spPr bwMode="auto">
          <a:xfrm>
            <a:off x="4719972" y="1743075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27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AutoShape 31"/>
          <p:cNvCxnSpPr>
            <a:cxnSpLocks noChangeShapeType="1"/>
            <a:stCxn id="86" idx="2"/>
            <a:endCxn id="79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AutoShape 32"/>
          <p:cNvCxnSpPr>
            <a:cxnSpLocks noChangeShapeType="1"/>
            <a:stCxn id="85" idx="2"/>
            <a:endCxn id="70" idx="0"/>
          </p:cNvCxnSpPr>
          <p:nvPr/>
        </p:nvCxnSpPr>
        <p:spPr bwMode="auto">
          <a:xfrm rot="16200000" flipH="1">
            <a:off x="4871265" y="2371902"/>
            <a:ext cx="1430072" cy="19377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AutoShape 33"/>
          <p:cNvSpPr>
            <a:spLocks noChangeArrowheads="1"/>
          </p:cNvSpPr>
          <p:nvPr/>
        </p:nvSpPr>
        <p:spPr bwMode="auto">
          <a:xfrm>
            <a:off x="4719972" y="1743075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60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AutoShape 31"/>
          <p:cNvCxnSpPr>
            <a:cxnSpLocks noChangeShapeType="1"/>
            <a:stCxn id="85" idx="2"/>
            <a:endCxn id="7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32"/>
          <p:cNvCxnSpPr>
            <a:cxnSpLocks noChangeShapeType="1"/>
            <a:stCxn id="84" idx="2"/>
            <a:endCxn id="69" idx="0"/>
          </p:cNvCxnSpPr>
          <p:nvPr/>
        </p:nvCxnSpPr>
        <p:spPr bwMode="auto">
          <a:xfrm rot="16200000" flipH="1">
            <a:off x="4871265" y="2371902"/>
            <a:ext cx="1430072" cy="19377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AutoShape 33"/>
          <p:cNvSpPr>
            <a:spLocks noChangeArrowheads="1"/>
          </p:cNvSpPr>
          <p:nvPr/>
        </p:nvSpPr>
        <p:spPr bwMode="auto">
          <a:xfrm>
            <a:off x="1198197" y="3032225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10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AutoShape 31"/>
          <p:cNvCxnSpPr>
            <a:cxnSpLocks noChangeShapeType="1"/>
            <a:stCxn id="85" idx="2"/>
            <a:endCxn id="7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32"/>
          <p:cNvCxnSpPr>
            <a:cxnSpLocks noChangeShapeType="1"/>
            <a:stCxn id="84" idx="2"/>
            <a:endCxn id="69" idx="0"/>
          </p:cNvCxnSpPr>
          <p:nvPr/>
        </p:nvCxnSpPr>
        <p:spPr bwMode="auto">
          <a:xfrm rot="16200000" flipH="1">
            <a:off x="4871265" y="2371902"/>
            <a:ext cx="1430072" cy="19377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9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48"/>
            <a:ext cx="9144000" cy="857250"/>
          </a:xfrm>
        </p:spPr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9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AutoShape 31"/>
          <p:cNvCxnSpPr>
            <a:cxnSpLocks noChangeShapeType="1"/>
            <a:stCxn id="119" idx="2"/>
            <a:endCxn id="112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AutoShape 32"/>
          <p:cNvCxnSpPr>
            <a:cxnSpLocks noChangeShapeType="1"/>
            <a:stCxn id="118" idx="2"/>
            <a:endCxn id="103" idx="0"/>
          </p:cNvCxnSpPr>
          <p:nvPr/>
        </p:nvCxnSpPr>
        <p:spPr bwMode="auto">
          <a:xfrm rot="16200000" flipH="1">
            <a:off x="4871265" y="2371902"/>
            <a:ext cx="1430072" cy="19377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8" name="AutoShape 33"/>
          <p:cNvSpPr>
            <a:spLocks noChangeArrowheads="1"/>
          </p:cNvSpPr>
          <p:nvPr/>
        </p:nvSpPr>
        <p:spPr bwMode="auto">
          <a:xfrm>
            <a:off x="4634247" y="1275606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2</a:t>
            </a:r>
          </a:p>
        </p:txBody>
      </p:sp>
      <p:cxnSp>
        <p:nvCxnSpPr>
          <p:cNvPr id="129" name="AutoShape 34"/>
          <p:cNvCxnSpPr>
            <a:cxnSpLocks noChangeShapeType="1"/>
            <a:stCxn id="128" idx="2"/>
            <a:endCxn id="119" idx="0"/>
          </p:cNvCxnSpPr>
          <p:nvPr/>
        </p:nvCxnSpPr>
        <p:spPr bwMode="auto">
          <a:xfrm rot="5400000">
            <a:off x="4222217" y="1556501"/>
            <a:ext cx="607200" cy="84551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1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521"/>
            <a:ext cx="9144000" cy="857250"/>
          </a:xfrm>
        </p:spPr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69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AutoShape 31"/>
          <p:cNvCxnSpPr>
            <a:cxnSpLocks noChangeShapeType="1"/>
            <a:stCxn id="89" idx="2"/>
            <a:endCxn id="82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AutoShape 32"/>
          <p:cNvCxnSpPr>
            <a:cxnSpLocks noChangeShapeType="1"/>
            <a:stCxn id="88" idx="2"/>
            <a:endCxn id="73" idx="0"/>
          </p:cNvCxnSpPr>
          <p:nvPr/>
        </p:nvCxnSpPr>
        <p:spPr bwMode="auto">
          <a:xfrm rot="16200000" flipH="1">
            <a:off x="4871265" y="2371902"/>
            <a:ext cx="1430072" cy="19377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AutoShape 33"/>
          <p:cNvSpPr>
            <a:spLocks noChangeArrowheads="1"/>
          </p:cNvSpPr>
          <p:nvPr/>
        </p:nvSpPr>
        <p:spPr bwMode="auto">
          <a:xfrm>
            <a:off x="4634247" y="1275606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2</a:t>
            </a:r>
          </a:p>
        </p:txBody>
      </p:sp>
      <p:cxnSp>
        <p:nvCxnSpPr>
          <p:cNvPr id="99" name="AutoShape 34"/>
          <p:cNvCxnSpPr>
            <a:cxnSpLocks noChangeShapeType="1"/>
            <a:stCxn id="98" idx="2"/>
            <a:endCxn id="89" idx="0"/>
          </p:cNvCxnSpPr>
          <p:nvPr/>
        </p:nvCxnSpPr>
        <p:spPr bwMode="auto">
          <a:xfrm rot="5400000">
            <a:off x="4222217" y="1556501"/>
            <a:ext cx="607200" cy="84551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" name="AutoShape 33"/>
          <p:cNvSpPr>
            <a:spLocks noChangeArrowheads="1"/>
          </p:cNvSpPr>
          <p:nvPr/>
        </p:nvSpPr>
        <p:spPr bwMode="auto">
          <a:xfrm>
            <a:off x="1712547" y="300379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2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80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Überblick: Speicherhierarchie</a:t>
            </a:r>
          </a:p>
        </p:txBody>
      </p:sp>
      <p:sp>
        <p:nvSpPr>
          <p:cNvPr id="48132" name="AutoShape 3"/>
          <p:cNvSpPr>
            <a:spLocks noChangeArrowheads="1"/>
          </p:cNvSpPr>
          <p:nvPr/>
        </p:nvSpPr>
        <p:spPr bwMode="auto">
          <a:xfrm>
            <a:off x="2714626" y="814388"/>
            <a:ext cx="3707606" cy="4150519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1-10ns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Register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10-100ns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100-1000ns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Hauptspeicher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 ms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Plattenspeicher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sec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Archivspeicher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48133" name="Line 4"/>
          <p:cNvSpPr>
            <a:spLocks noChangeShapeType="1"/>
          </p:cNvSpPr>
          <p:nvPr/>
        </p:nvSpPr>
        <p:spPr bwMode="auto">
          <a:xfrm flipV="1">
            <a:off x="4071938" y="1893094"/>
            <a:ext cx="978694" cy="71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>
            <a:off x="3764757" y="2600325"/>
            <a:ext cx="16073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3436144" y="3293269"/>
            <a:ext cx="22645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>
            <a:off x="3128963" y="4043363"/>
            <a:ext cx="287893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866" tIns="33338" rIns="67866" bIns="33338"/>
          <a:lstStyle/>
          <a:p>
            <a:pPr algn="ctr"/>
            <a:endParaRPr lang="de-DE"/>
          </a:p>
        </p:txBody>
      </p:sp>
      <p:sp>
        <p:nvSpPr>
          <p:cNvPr id="48137" name="AutoShape 8"/>
          <p:cNvSpPr>
            <a:spLocks noChangeArrowheads="1"/>
          </p:cNvSpPr>
          <p:nvPr/>
        </p:nvSpPr>
        <p:spPr bwMode="auto">
          <a:xfrm rot="-950959">
            <a:off x="5457825" y="2336007"/>
            <a:ext cx="2064544" cy="1535906"/>
          </a:xfrm>
          <a:prstGeom prst="curvedLeftArrow">
            <a:avLst>
              <a:gd name="adj1" fmla="val 8685"/>
              <a:gd name="adj2" fmla="val 40000"/>
              <a:gd name="adj3" fmla="val 44806"/>
            </a:avLst>
          </a:prstGeom>
          <a:solidFill>
            <a:srgbClr val="CC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Zugriffslücke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10</a:t>
            </a:r>
            <a:r>
              <a:rPr lang="de-DE" b="1" baseline="30000">
                <a:latin typeface="Times New Roman" pitchFamily="18" charset="0"/>
              </a:rPr>
              <a:t>5</a:t>
            </a:r>
            <a:endParaRPr lang="de-DE" b="1">
              <a:latin typeface="Times New Roman" pitchFamily="18" charset="0"/>
            </a:endParaRP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1143000" y="1021556"/>
            <a:ext cx="1643063" cy="4083811"/>
          </a:xfrm>
          <a:prstGeom prst="rect">
            <a:avLst/>
          </a:prstGeom>
          <a:solidFill>
            <a:srgbClr val="5FEFE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800">
                <a:latin typeface="Times New Roman" pitchFamily="18" charset="0"/>
              </a:rPr>
              <a:t>Kopf (1min)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sz="180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800">
                <a:latin typeface="Times New Roman" pitchFamily="18" charset="0"/>
              </a:rPr>
              <a:t>Raum (10 min)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sz="180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800">
                <a:latin typeface="Times New Roman" pitchFamily="18" charset="0"/>
              </a:rPr>
              <a:t>München (1.5h)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sz="180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800">
                <a:latin typeface="Times New Roman" pitchFamily="18" charset="0"/>
              </a:rPr>
              <a:t>Pluto (2 Jahre)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sz="180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800">
                <a:latin typeface="Times New Roman" pitchFamily="18" charset="0"/>
              </a:rPr>
              <a:t>Andromeda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1800">
                <a:latin typeface="Times New Roman" pitchFamily="18" charset="0"/>
              </a:rPr>
              <a:t>(2000 Jahre)</a:t>
            </a:r>
          </a:p>
        </p:txBody>
      </p:sp>
      <p:pic>
        <p:nvPicPr>
          <p:cNvPr id="80906" name="Picture 10" descr="j01508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712244"/>
            <a:ext cx="894160" cy="131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49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69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AutoShape 31"/>
          <p:cNvCxnSpPr>
            <a:cxnSpLocks noChangeShapeType="1"/>
            <a:stCxn id="89" idx="2"/>
            <a:endCxn id="82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AutoShape 32"/>
          <p:cNvCxnSpPr>
            <a:cxnSpLocks noChangeShapeType="1"/>
            <a:stCxn id="88" idx="2"/>
            <a:endCxn id="73" idx="0"/>
          </p:cNvCxnSpPr>
          <p:nvPr/>
        </p:nvCxnSpPr>
        <p:spPr bwMode="auto">
          <a:xfrm rot="16200000" flipH="1">
            <a:off x="4871265" y="2371902"/>
            <a:ext cx="1430072" cy="19377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AutoShape 33"/>
          <p:cNvSpPr>
            <a:spLocks noChangeArrowheads="1"/>
          </p:cNvSpPr>
          <p:nvPr/>
        </p:nvSpPr>
        <p:spPr bwMode="auto">
          <a:xfrm>
            <a:off x="4634247" y="1275606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2</a:t>
            </a:r>
          </a:p>
        </p:txBody>
      </p:sp>
      <p:cxnSp>
        <p:nvCxnSpPr>
          <p:cNvPr id="99" name="AutoShape 34"/>
          <p:cNvCxnSpPr>
            <a:cxnSpLocks noChangeShapeType="1"/>
            <a:stCxn id="98" idx="2"/>
            <a:endCxn id="89" idx="0"/>
          </p:cNvCxnSpPr>
          <p:nvPr/>
        </p:nvCxnSpPr>
        <p:spPr bwMode="auto">
          <a:xfrm rot="5400000">
            <a:off x="4222217" y="1556501"/>
            <a:ext cx="607200" cy="84551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" name="AutoShape 33"/>
          <p:cNvSpPr>
            <a:spLocks noChangeArrowheads="1"/>
          </p:cNvSpPr>
          <p:nvPr/>
        </p:nvSpPr>
        <p:spPr bwMode="auto">
          <a:xfrm>
            <a:off x="1712547" y="300379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2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68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AutoShape 31"/>
          <p:cNvCxnSpPr>
            <a:cxnSpLocks noChangeShapeType="1"/>
            <a:stCxn id="55" idx="2"/>
            <a:endCxn id="4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32"/>
          <p:cNvCxnSpPr>
            <a:cxnSpLocks noChangeShapeType="1"/>
            <a:stCxn id="54" idx="2"/>
            <a:endCxn id="39" idx="0"/>
          </p:cNvCxnSpPr>
          <p:nvPr/>
        </p:nvCxnSpPr>
        <p:spPr bwMode="auto">
          <a:xfrm rot="16200000" flipH="1">
            <a:off x="4871265" y="2371902"/>
            <a:ext cx="1430072" cy="19377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AutoShape 33"/>
          <p:cNvSpPr>
            <a:spLocks noChangeArrowheads="1"/>
          </p:cNvSpPr>
          <p:nvPr/>
        </p:nvSpPr>
        <p:spPr bwMode="auto">
          <a:xfrm>
            <a:off x="4651083" y="1665387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6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AutoShape 31"/>
          <p:cNvCxnSpPr>
            <a:cxnSpLocks noChangeShapeType="1"/>
            <a:stCxn id="56" idx="2"/>
            <a:endCxn id="49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32"/>
          <p:cNvCxnSpPr>
            <a:cxnSpLocks noChangeShapeType="1"/>
            <a:stCxn id="55" idx="2"/>
            <a:endCxn id="40" idx="0"/>
          </p:cNvCxnSpPr>
          <p:nvPr/>
        </p:nvCxnSpPr>
        <p:spPr bwMode="auto">
          <a:xfrm rot="16200000" flipH="1">
            <a:off x="4871265" y="2371902"/>
            <a:ext cx="1430072" cy="19377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AutoShape 33"/>
          <p:cNvSpPr>
            <a:spLocks noChangeArrowheads="1"/>
          </p:cNvSpPr>
          <p:nvPr/>
        </p:nvSpPr>
        <p:spPr bwMode="auto">
          <a:xfrm>
            <a:off x="4651083" y="1665387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66" name="AutoShape 33"/>
          <p:cNvSpPr>
            <a:spLocks noChangeArrowheads="1"/>
          </p:cNvSpPr>
          <p:nvPr/>
        </p:nvSpPr>
        <p:spPr bwMode="auto">
          <a:xfrm>
            <a:off x="2754846" y="3038754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67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AutoShape 32"/>
          <p:cNvCxnSpPr>
            <a:cxnSpLocks noChangeShapeType="1"/>
            <a:stCxn id="57" idx="2"/>
            <a:endCxn id="42" idx="0"/>
          </p:cNvCxnSpPr>
          <p:nvPr/>
        </p:nvCxnSpPr>
        <p:spPr bwMode="auto">
          <a:xfrm rot="16200000" flipH="1">
            <a:off x="4871265" y="2371902"/>
            <a:ext cx="1430072" cy="19377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AutoShape 33"/>
          <p:cNvSpPr>
            <a:spLocks noChangeArrowheads="1"/>
          </p:cNvSpPr>
          <p:nvPr/>
        </p:nvSpPr>
        <p:spPr bwMode="auto">
          <a:xfrm>
            <a:off x="4651083" y="1665387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1341072" y="346397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1683972" y="346397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5"/>
          <p:cNvSpPr>
            <a:spLocks noChangeArrowheads="1"/>
          </p:cNvSpPr>
          <p:nvPr/>
        </p:nvSpPr>
        <p:spPr bwMode="auto">
          <a:xfrm>
            <a:off x="1169622" y="346397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855422" y="346397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2198322" y="346397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"/>
          <p:cNvSpPr>
            <a:spLocks noChangeArrowheads="1"/>
          </p:cNvSpPr>
          <p:nvPr/>
        </p:nvSpPr>
        <p:spPr bwMode="auto">
          <a:xfrm>
            <a:off x="2369772" y="346397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2712672" y="346397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3227022" y="346397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10"/>
          <p:cNvSpPr>
            <a:spLocks noChangeArrowheads="1"/>
          </p:cNvSpPr>
          <p:nvPr/>
        </p:nvSpPr>
        <p:spPr bwMode="auto">
          <a:xfrm>
            <a:off x="2884122" y="346397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35"/>
          <p:cNvSpPr>
            <a:spLocks noChangeArrowheads="1"/>
          </p:cNvSpPr>
          <p:nvPr/>
        </p:nvSpPr>
        <p:spPr bwMode="auto">
          <a:xfrm>
            <a:off x="2284047" y="3435846"/>
            <a:ext cx="514350" cy="4572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89" name="AutoShape 31"/>
          <p:cNvCxnSpPr>
            <a:cxnSpLocks noChangeShapeType="1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2754846" y="3035796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cxnSp>
        <p:nvCxnSpPr>
          <p:cNvPr id="90" name="AutoShape 36"/>
          <p:cNvCxnSpPr>
            <a:cxnSpLocks noChangeShapeType="1"/>
          </p:cNvCxnSpPr>
          <p:nvPr/>
        </p:nvCxnSpPr>
        <p:spPr bwMode="auto">
          <a:xfrm rot="5400000" flipH="1" flipV="1">
            <a:off x="2883759" y="1940319"/>
            <a:ext cx="1133940" cy="1819014"/>
          </a:xfrm>
          <a:prstGeom prst="curvedConnector3">
            <a:avLst>
              <a:gd name="adj1" fmla="val 11512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39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1341072" y="346397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1683972" y="346397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1169622" y="346397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855422" y="346397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2198322" y="346397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2369772" y="346397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2712672" y="346397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3227022" y="3463973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0"/>
          <p:cNvSpPr>
            <a:spLocks noChangeArrowheads="1"/>
          </p:cNvSpPr>
          <p:nvPr/>
        </p:nvSpPr>
        <p:spPr bwMode="auto">
          <a:xfrm>
            <a:off x="2884122" y="3463973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AutoShape 32"/>
          <p:cNvCxnSpPr>
            <a:cxnSpLocks noChangeShapeType="1"/>
            <a:stCxn id="66" idx="2"/>
            <a:endCxn id="51" idx="0"/>
          </p:cNvCxnSpPr>
          <p:nvPr/>
        </p:nvCxnSpPr>
        <p:spPr bwMode="auto">
          <a:xfrm rot="16200000" flipH="1">
            <a:off x="4871265" y="2371902"/>
            <a:ext cx="1430072" cy="19377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AutoShape 33"/>
          <p:cNvSpPr>
            <a:spLocks noChangeArrowheads="1"/>
          </p:cNvSpPr>
          <p:nvPr/>
        </p:nvSpPr>
        <p:spPr bwMode="auto">
          <a:xfrm>
            <a:off x="4651083" y="1665387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9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</a:endParaRPr>
          </a:p>
        </p:txBody>
      </p:sp>
      <p:sp>
        <p:nvSpPr>
          <p:cNvPr id="90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1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</a:endParaRP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4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6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7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8" name="Oval 35"/>
          <p:cNvSpPr>
            <a:spLocks noChangeArrowheads="1"/>
          </p:cNvSpPr>
          <p:nvPr/>
        </p:nvSpPr>
        <p:spPr bwMode="auto">
          <a:xfrm>
            <a:off x="2284047" y="3435846"/>
            <a:ext cx="514350" cy="4572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09" name="AutoShape 31"/>
          <p:cNvCxnSpPr>
            <a:cxnSpLocks noChangeShapeType="1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AutoShape 36"/>
          <p:cNvCxnSpPr>
            <a:cxnSpLocks noChangeShapeType="1"/>
          </p:cNvCxnSpPr>
          <p:nvPr/>
        </p:nvCxnSpPr>
        <p:spPr bwMode="auto">
          <a:xfrm rot="5400000" flipH="1" flipV="1">
            <a:off x="2883759" y="1940319"/>
            <a:ext cx="1133940" cy="1819014"/>
          </a:xfrm>
          <a:prstGeom prst="curvedConnector3">
            <a:avLst>
              <a:gd name="adj1" fmla="val 11512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AutoShape 33"/>
          <p:cNvSpPr>
            <a:spLocks noChangeArrowheads="1"/>
          </p:cNvSpPr>
          <p:nvPr/>
        </p:nvSpPr>
        <p:spPr bwMode="auto">
          <a:xfrm>
            <a:off x="2754846" y="3035796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00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AutoShape 31"/>
          <p:cNvCxnSpPr>
            <a:cxnSpLocks noChangeShapeType="1"/>
            <a:stCxn id="69" idx="2"/>
            <a:endCxn id="62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32"/>
          <p:cNvCxnSpPr>
            <a:cxnSpLocks noChangeShapeType="1"/>
            <a:stCxn id="68" idx="2"/>
            <a:endCxn id="53" idx="0"/>
          </p:cNvCxnSpPr>
          <p:nvPr/>
        </p:nvCxnSpPr>
        <p:spPr bwMode="auto">
          <a:xfrm rot="16200000" flipH="1">
            <a:off x="4871265" y="2371902"/>
            <a:ext cx="1430072" cy="19377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AutoShape 33"/>
          <p:cNvSpPr>
            <a:spLocks noChangeArrowheads="1"/>
          </p:cNvSpPr>
          <p:nvPr/>
        </p:nvSpPr>
        <p:spPr bwMode="auto">
          <a:xfrm>
            <a:off x="4651083" y="1665387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9" name="AutoShape 33"/>
          <p:cNvSpPr>
            <a:spLocks noChangeArrowheads="1"/>
          </p:cNvSpPr>
          <p:nvPr/>
        </p:nvSpPr>
        <p:spPr bwMode="auto">
          <a:xfrm>
            <a:off x="2754846" y="3035796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0" name="Oval 35"/>
          <p:cNvSpPr>
            <a:spLocks noChangeArrowheads="1"/>
          </p:cNvSpPr>
          <p:nvPr/>
        </p:nvSpPr>
        <p:spPr bwMode="auto">
          <a:xfrm>
            <a:off x="2284047" y="3435846"/>
            <a:ext cx="514350" cy="4572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81" name="AutoShape 36"/>
          <p:cNvCxnSpPr>
            <a:cxnSpLocks noChangeShapeType="1"/>
            <a:stCxn id="80" idx="0"/>
            <a:endCxn id="67" idx="0"/>
          </p:cNvCxnSpPr>
          <p:nvPr/>
        </p:nvCxnSpPr>
        <p:spPr bwMode="auto">
          <a:xfrm rot="5400000" flipH="1" flipV="1">
            <a:off x="2874234" y="1949844"/>
            <a:ext cx="1152990" cy="1819014"/>
          </a:xfrm>
          <a:prstGeom prst="curvedConnector3">
            <a:avLst>
              <a:gd name="adj1" fmla="val 11487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AutoShape 46"/>
          <p:cNvCxnSpPr>
            <a:cxnSpLocks noChangeShapeType="1"/>
            <a:stCxn id="79" idx="3"/>
            <a:endCxn id="106" idx="0"/>
          </p:cNvCxnSpPr>
          <p:nvPr/>
        </p:nvCxnSpPr>
        <p:spPr bwMode="auto">
          <a:xfrm flipH="1">
            <a:off x="2430624" y="3235821"/>
            <a:ext cx="795710" cy="1423299"/>
          </a:xfrm>
          <a:prstGeom prst="curvedConnector4">
            <a:avLst>
              <a:gd name="adj1" fmla="val -40221"/>
              <a:gd name="adj2" fmla="val 57027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AutoShape 47"/>
          <p:cNvCxnSpPr>
            <a:cxnSpLocks noChangeShapeType="1"/>
            <a:stCxn id="66" idx="2"/>
            <a:endCxn id="109" idx="0"/>
          </p:cNvCxnSpPr>
          <p:nvPr/>
        </p:nvCxnSpPr>
        <p:spPr bwMode="auto">
          <a:xfrm rot="5400000">
            <a:off x="2577657" y="4181205"/>
            <a:ext cx="845232" cy="11059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</a:endParaRPr>
          </a:p>
        </p:txBody>
      </p:sp>
      <p:sp>
        <p:nvSpPr>
          <p:cNvPr id="107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8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9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</a:endParaRPr>
          </a:p>
        </p:txBody>
      </p:sp>
      <p:sp>
        <p:nvSpPr>
          <p:cNvPr id="110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1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2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3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4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34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AutoShape 31"/>
          <p:cNvCxnSpPr>
            <a:cxnSpLocks noChangeShapeType="1"/>
            <a:stCxn id="64" idx="2"/>
            <a:endCxn id="57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32"/>
          <p:cNvCxnSpPr>
            <a:cxnSpLocks noChangeShapeType="1"/>
            <a:stCxn id="66" idx="2"/>
            <a:endCxn id="48" idx="0"/>
          </p:cNvCxnSpPr>
          <p:nvPr/>
        </p:nvCxnSpPr>
        <p:spPr bwMode="auto">
          <a:xfrm rot="16200000" flipH="1">
            <a:off x="5128440" y="2629077"/>
            <a:ext cx="1430072" cy="142342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8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0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1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2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3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4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5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88" name="AutoShape 31"/>
          <p:cNvCxnSpPr>
            <a:cxnSpLocks noChangeShapeType="1"/>
            <a:stCxn id="63" idx="2"/>
            <a:endCxn id="81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2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AutoShape 31"/>
          <p:cNvCxnSpPr>
            <a:cxnSpLocks noChangeShapeType="1"/>
            <a:stCxn id="65" idx="2"/>
            <a:endCxn id="5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32"/>
          <p:cNvCxnSpPr>
            <a:cxnSpLocks noChangeShapeType="1"/>
            <a:stCxn id="67" idx="2"/>
            <a:endCxn id="49" idx="0"/>
          </p:cNvCxnSpPr>
          <p:nvPr/>
        </p:nvCxnSpPr>
        <p:spPr bwMode="auto">
          <a:xfrm rot="16200000" flipH="1">
            <a:off x="5128440" y="2629077"/>
            <a:ext cx="1430072" cy="142342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83" name="AutoShape 31"/>
          <p:cNvCxnSpPr>
            <a:cxnSpLocks noChangeShapeType="1"/>
            <a:stCxn id="64" idx="2"/>
            <a:endCxn id="7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11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19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AutoShape 31"/>
          <p:cNvCxnSpPr>
            <a:cxnSpLocks noChangeShapeType="1"/>
            <a:stCxn id="65" idx="2"/>
            <a:endCxn id="5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32"/>
          <p:cNvCxnSpPr>
            <a:cxnSpLocks noChangeShapeType="1"/>
            <a:stCxn id="67" idx="2"/>
            <a:endCxn id="49" idx="0"/>
          </p:cNvCxnSpPr>
          <p:nvPr/>
        </p:nvCxnSpPr>
        <p:spPr bwMode="auto">
          <a:xfrm rot="16200000" flipH="1">
            <a:off x="5128440" y="2629077"/>
            <a:ext cx="1430072" cy="142342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83" name="AutoShape 31"/>
          <p:cNvCxnSpPr>
            <a:cxnSpLocks noChangeShapeType="1"/>
            <a:stCxn id="64" idx="2"/>
            <a:endCxn id="7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34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AutoShape 31"/>
          <p:cNvCxnSpPr>
            <a:cxnSpLocks noChangeShapeType="1"/>
            <a:stCxn id="65" idx="2"/>
            <a:endCxn id="5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32"/>
          <p:cNvCxnSpPr>
            <a:cxnSpLocks noChangeShapeType="1"/>
            <a:stCxn id="67" idx="2"/>
            <a:endCxn id="49" idx="0"/>
          </p:cNvCxnSpPr>
          <p:nvPr/>
        </p:nvCxnSpPr>
        <p:spPr bwMode="auto">
          <a:xfrm rot="16200000" flipH="1">
            <a:off x="5128440" y="2629077"/>
            <a:ext cx="1430072" cy="142342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83" name="AutoShape 31"/>
          <p:cNvCxnSpPr>
            <a:cxnSpLocks noChangeShapeType="1"/>
            <a:stCxn id="64" idx="2"/>
            <a:endCxn id="7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79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23" y="1"/>
            <a:ext cx="4679156" cy="53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47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AutoShape 31"/>
          <p:cNvCxnSpPr>
            <a:cxnSpLocks noChangeShapeType="1"/>
            <a:stCxn id="65" idx="2"/>
            <a:endCxn id="5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32"/>
          <p:cNvCxnSpPr>
            <a:cxnSpLocks noChangeShapeType="1"/>
            <a:stCxn id="67" idx="2"/>
            <a:endCxn id="49" idx="0"/>
          </p:cNvCxnSpPr>
          <p:nvPr/>
        </p:nvCxnSpPr>
        <p:spPr bwMode="auto">
          <a:xfrm rot="16200000" flipH="1">
            <a:off x="5128440" y="2629077"/>
            <a:ext cx="1430072" cy="142342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83" name="AutoShape 31"/>
          <p:cNvCxnSpPr>
            <a:cxnSpLocks noChangeShapeType="1"/>
            <a:stCxn id="64" idx="2"/>
            <a:endCxn id="7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2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AutoShape 31"/>
          <p:cNvCxnSpPr>
            <a:cxnSpLocks noChangeShapeType="1"/>
            <a:stCxn id="65" idx="2"/>
            <a:endCxn id="5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32"/>
          <p:cNvCxnSpPr>
            <a:cxnSpLocks noChangeShapeType="1"/>
            <a:stCxn id="67" idx="2"/>
            <a:endCxn id="49" idx="0"/>
          </p:cNvCxnSpPr>
          <p:nvPr/>
        </p:nvCxnSpPr>
        <p:spPr bwMode="auto">
          <a:xfrm rot="16200000" flipH="1">
            <a:off x="5128440" y="2629077"/>
            <a:ext cx="1430072" cy="142342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83" name="AutoShape 31"/>
          <p:cNvCxnSpPr>
            <a:cxnSpLocks noChangeShapeType="1"/>
            <a:stCxn id="64" idx="2"/>
            <a:endCxn id="7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12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8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1341072" y="3464421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1683972" y="3464421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1169622" y="3464421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1855422" y="3464421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2198322" y="3464421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2369772" y="3464421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2712672" y="3464421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3227022" y="3464421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2884122" y="3464421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AutoShape 31"/>
          <p:cNvCxnSpPr>
            <a:cxnSpLocks noChangeShapeType="1"/>
            <a:stCxn id="66" idx="2"/>
            <a:endCxn id="59" idx="0"/>
          </p:cNvCxnSpPr>
          <p:nvPr/>
        </p:nvCxnSpPr>
        <p:spPr bwMode="auto">
          <a:xfrm rot="5400000">
            <a:off x="2774222" y="2135582"/>
            <a:ext cx="838665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32"/>
          <p:cNvCxnSpPr>
            <a:cxnSpLocks noChangeShapeType="1"/>
            <a:stCxn id="68" idx="2"/>
            <a:endCxn id="50" idx="0"/>
          </p:cNvCxnSpPr>
          <p:nvPr/>
        </p:nvCxnSpPr>
        <p:spPr bwMode="auto">
          <a:xfrm rot="16200000" flipH="1">
            <a:off x="5128440" y="2629077"/>
            <a:ext cx="1430072" cy="142342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6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7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8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9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0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2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3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84" name="AutoShape 31"/>
          <p:cNvCxnSpPr>
            <a:cxnSpLocks noChangeShapeType="1"/>
            <a:stCxn id="65" idx="2"/>
            <a:endCxn id="79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12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6" name="AutoShape 44"/>
          <p:cNvSpPr>
            <a:spLocks noChangeArrowheads="1"/>
          </p:cNvSpPr>
          <p:nvPr/>
        </p:nvSpPr>
        <p:spPr bwMode="auto">
          <a:xfrm>
            <a:off x="5752876" y="4430520"/>
            <a:ext cx="571500" cy="400050"/>
          </a:xfrm>
          <a:prstGeom prst="flowChartExtract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12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30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AutoShape 31"/>
          <p:cNvCxnSpPr>
            <a:cxnSpLocks noChangeShapeType="1"/>
            <a:stCxn id="67" idx="2"/>
            <a:endCxn id="60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AutoShape 32"/>
          <p:cNvCxnSpPr>
            <a:cxnSpLocks noChangeShapeType="1"/>
            <a:stCxn id="69" idx="2"/>
            <a:endCxn id="51" idx="0"/>
          </p:cNvCxnSpPr>
          <p:nvPr/>
        </p:nvCxnSpPr>
        <p:spPr bwMode="auto">
          <a:xfrm rot="16200000" flipH="1">
            <a:off x="5128440" y="2629077"/>
            <a:ext cx="1430072" cy="142342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7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8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9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0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1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2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3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4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85" name="AutoShape 31"/>
          <p:cNvCxnSpPr>
            <a:cxnSpLocks noChangeShapeType="1"/>
            <a:stCxn id="66" idx="2"/>
            <a:endCxn id="80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12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7" name="AutoShape 44"/>
          <p:cNvSpPr>
            <a:spLocks noChangeArrowheads="1"/>
          </p:cNvSpPr>
          <p:nvPr/>
        </p:nvSpPr>
        <p:spPr bwMode="auto">
          <a:xfrm>
            <a:off x="5752876" y="4430520"/>
            <a:ext cx="571500" cy="400050"/>
          </a:xfrm>
          <a:prstGeom prst="flowChartExtract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12</a:t>
            </a:r>
          </a:p>
        </p:txBody>
      </p:sp>
      <p:sp>
        <p:nvSpPr>
          <p:cNvPr id="88" name="Oval 45"/>
          <p:cNvSpPr>
            <a:spLocks noChangeArrowheads="1"/>
          </p:cNvSpPr>
          <p:nvPr/>
        </p:nvSpPr>
        <p:spPr bwMode="auto">
          <a:xfrm>
            <a:off x="6069415" y="3998678"/>
            <a:ext cx="40005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2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AutoShape 31"/>
          <p:cNvCxnSpPr>
            <a:cxnSpLocks noChangeShapeType="1"/>
            <a:stCxn id="68" idx="2"/>
            <a:endCxn id="61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AutoShape 32"/>
          <p:cNvCxnSpPr>
            <a:cxnSpLocks noChangeShapeType="1"/>
            <a:stCxn id="70" idx="2"/>
            <a:endCxn id="52" idx="0"/>
          </p:cNvCxnSpPr>
          <p:nvPr/>
        </p:nvCxnSpPr>
        <p:spPr bwMode="auto">
          <a:xfrm rot="16200000" flipH="1">
            <a:off x="5128440" y="2629077"/>
            <a:ext cx="1430072" cy="142342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8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0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1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2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3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4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5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86" name="AutoShape 31"/>
          <p:cNvCxnSpPr>
            <a:cxnSpLocks noChangeShapeType="1"/>
            <a:stCxn id="67" idx="2"/>
            <a:endCxn id="81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12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8" name="AutoShape 44"/>
          <p:cNvSpPr>
            <a:spLocks noChangeArrowheads="1"/>
          </p:cNvSpPr>
          <p:nvPr/>
        </p:nvSpPr>
        <p:spPr bwMode="auto">
          <a:xfrm>
            <a:off x="5752876" y="4430520"/>
            <a:ext cx="571500" cy="400050"/>
          </a:xfrm>
          <a:prstGeom prst="flowChartExtract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12</a:t>
            </a:r>
          </a:p>
        </p:txBody>
      </p:sp>
      <p:sp>
        <p:nvSpPr>
          <p:cNvPr id="89" name="Oval 45"/>
          <p:cNvSpPr>
            <a:spLocks noChangeArrowheads="1"/>
          </p:cNvSpPr>
          <p:nvPr/>
        </p:nvSpPr>
        <p:spPr bwMode="auto">
          <a:xfrm>
            <a:off x="6069415" y="3998678"/>
            <a:ext cx="40005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90" name="AutoShape 46"/>
          <p:cNvCxnSpPr>
            <a:cxnSpLocks noChangeShapeType="1"/>
            <a:stCxn id="89" idx="0"/>
            <a:endCxn id="71" idx="2"/>
          </p:cNvCxnSpPr>
          <p:nvPr/>
        </p:nvCxnSpPr>
        <p:spPr bwMode="auto">
          <a:xfrm rot="16200000" flipV="1">
            <a:off x="5142728" y="2871966"/>
            <a:ext cx="1372922" cy="88050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25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AutoShape 31"/>
          <p:cNvCxnSpPr>
            <a:cxnSpLocks noChangeShapeType="1"/>
            <a:stCxn id="68" idx="2"/>
            <a:endCxn id="61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AutoShape 32"/>
          <p:cNvCxnSpPr>
            <a:cxnSpLocks noChangeShapeType="1"/>
            <a:stCxn id="70" idx="2"/>
            <a:endCxn id="52" idx="0"/>
          </p:cNvCxnSpPr>
          <p:nvPr/>
        </p:nvCxnSpPr>
        <p:spPr bwMode="auto">
          <a:xfrm rot="16200000" flipH="1">
            <a:off x="5128440" y="2629077"/>
            <a:ext cx="1430072" cy="142342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8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0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1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2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3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4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5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86" name="AutoShape 31"/>
          <p:cNvCxnSpPr>
            <a:cxnSpLocks noChangeShapeType="1"/>
            <a:stCxn id="67" idx="2"/>
            <a:endCxn id="81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12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8" name="AutoShape 44"/>
          <p:cNvSpPr>
            <a:spLocks noChangeArrowheads="1"/>
          </p:cNvSpPr>
          <p:nvPr/>
        </p:nvSpPr>
        <p:spPr bwMode="auto">
          <a:xfrm>
            <a:off x="5752876" y="4430520"/>
            <a:ext cx="571500" cy="400050"/>
          </a:xfrm>
          <a:prstGeom prst="flowChartExtract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12</a:t>
            </a:r>
          </a:p>
        </p:txBody>
      </p:sp>
      <p:sp>
        <p:nvSpPr>
          <p:cNvPr id="89" name="Oval 45"/>
          <p:cNvSpPr>
            <a:spLocks noChangeArrowheads="1"/>
          </p:cNvSpPr>
          <p:nvPr/>
        </p:nvSpPr>
        <p:spPr bwMode="auto">
          <a:xfrm>
            <a:off x="6069415" y="3998678"/>
            <a:ext cx="40005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90" name="AutoShape 46"/>
          <p:cNvCxnSpPr>
            <a:cxnSpLocks noChangeShapeType="1"/>
            <a:stCxn id="89" idx="0"/>
            <a:endCxn id="71" idx="2"/>
          </p:cNvCxnSpPr>
          <p:nvPr/>
        </p:nvCxnSpPr>
        <p:spPr bwMode="auto">
          <a:xfrm rot="16200000" flipV="1">
            <a:off x="5142728" y="2871966"/>
            <a:ext cx="1372922" cy="88050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5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AutoShape 31"/>
          <p:cNvCxnSpPr>
            <a:cxnSpLocks noChangeShapeType="1"/>
            <a:stCxn id="74" idx="2"/>
            <a:endCxn id="67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AutoShape 32"/>
          <p:cNvCxnSpPr>
            <a:cxnSpLocks noChangeShapeType="1"/>
            <a:stCxn id="78" idx="2"/>
            <a:endCxn id="58" idx="0"/>
          </p:cNvCxnSpPr>
          <p:nvPr/>
        </p:nvCxnSpPr>
        <p:spPr bwMode="auto">
          <a:xfrm rot="16200000" flipH="1">
            <a:off x="5385615" y="2886252"/>
            <a:ext cx="1430072" cy="9090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4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5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6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7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9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0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1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92" name="AutoShape 31"/>
          <p:cNvCxnSpPr>
            <a:cxnSpLocks noChangeShapeType="1"/>
            <a:stCxn id="73" idx="2"/>
            <a:endCxn id="87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12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7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11</a:t>
            </a:r>
          </a:p>
        </p:txBody>
      </p:sp>
      <p:sp>
        <p:nvSpPr>
          <p:cNvPr id="98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9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0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12</a:t>
            </a:r>
          </a:p>
        </p:txBody>
      </p:sp>
      <p:sp>
        <p:nvSpPr>
          <p:cNvPr id="101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2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3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4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5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38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AutoShape 31"/>
          <p:cNvCxnSpPr>
            <a:cxnSpLocks noChangeShapeType="1"/>
            <a:stCxn id="75" idx="2"/>
            <a:endCxn id="6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32"/>
          <p:cNvCxnSpPr>
            <a:cxnSpLocks noChangeShapeType="1"/>
            <a:stCxn id="79" idx="2"/>
            <a:endCxn id="59" idx="0"/>
          </p:cNvCxnSpPr>
          <p:nvPr/>
        </p:nvCxnSpPr>
        <p:spPr bwMode="auto">
          <a:xfrm rot="16200000" flipH="1">
            <a:off x="5385615" y="2886252"/>
            <a:ext cx="1430072" cy="9090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93" name="AutoShape 31"/>
          <p:cNvCxnSpPr>
            <a:cxnSpLocks noChangeShapeType="1"/>
            <a:stCxn id="74" idx="2"/>
            <a:endCxn id="8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</a:rPr>
              <a:t>12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5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pitchFamily="18" charset="0"/>
              </a:rPr>
              <a:t>11</a:t>
            </a:r>
          </a:p>
        </p:txBody>
      </p:sp>
      <p:sp>
        <p:nvSpPr>
          <p:cNvPr id="96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7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8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pitchFamily="18" charset="0"/>
              </a:rPr>
              <a:t>12</a:t>
            </a:r>
          </a:p>
        </p:txBody>
      </p:sp>
      <p:sp>
        <p:nvSpPr>
          <p:cNvPr id="99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04" name="AutoShape 53"/>
          <p:cNvCxnSpPr>
            <a:cxnSpLocks noChangeShapeType="1"/>
            <a:stCxn id="77" idx="2"/>
            <a:endCxn id="99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70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AutoShape 31"/>
          <p:cNvCxnSpPr>
            <a:cxnSpLocks noChangeShapeType="1"/>
            <a:stCxn id="75" idx="2"/>
            <a:endCxn id="6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32"/>
          <p:cNvCxnSpPr>
            <a:cxnSpLocks noChangeShapeType="1"/>
            <a:stCxn id="79" idx="2"/>
            <a:endCxn id="59" idx="0"/>
          </p:cNvCxnSpPr>
          <p:nvPr/>
        </p:nvCxnSpPr>
        <p:spPr bwMode="auto">
          <a:xfrm rot="16200000" flipH="1">
            <a:off x="5385615" y="2886252"/>
            <a:ext cx="1430072" cy="9090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93" name="AutoShape 31"/>
          <p:cNvCxnSpPr>
            <a:cxnSpLocks noChangeShapeType="1"/>
            <a:stCxn id="74" idx="2"/>
            <a:endCxn id="8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5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11</a:t>
            </a:r>
          </a:p>
        </p:txBody>
      </p:sp>
      <p:sp>
        <p:nvSpPr>
          <p:cNvPr id="96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7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8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12</a:t>
            </a:r>
          </a:p>
        </p:txBody>
      </p:sp>
      <p:sp>
        <p:nvSpPr>
          <p:cNvPr id="99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0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1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2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3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04" name="AutoShape 53"/>
          <p:cNvCxnSpPr>
            <a:cxnSpLocks noChangeShapeType="1"/>
            <a:stCxn id="77" idx="2"/>
            <a:endCxn id="99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94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AutoShape 31"/>
          <p:cNvCxnSpPr>
            <a:cxnSpLocks noChangeShapeType="1"/>
            <a:stCxn id="75" idx="2"/>
            <a:endCxn id="6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32"/>
          <p:cNvCxnSpPr>
            <a:cxnSpLocks noChangeShapeType="1"/>
            <a:stCxn id="79" idx="2"/>
            <a:endCxn id="59" idx="0"/>
          </p:cNvCxnSpPr>
          <p:nvPr/>
        </p:nvCxnSpPr>
        <p:spPr bwMode="auto">
          <a:xfrm rot="16200000" flipH="1">
            <a:off x="5385615" y="2886252"/>
            <a:ext cx="1430072" cy="9090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93" name="AutoShape 31"/>
          <p:cNvCxnSpPr>
            <a:cxnSpLocks noChangeShapeType="1"/>
            <a:stCxn id="74" idx="2"/>
            <a:endCxn id="8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5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11</a:t>
            </a:r>
          </a:p>
        </p:txBody>
      </p:sp>
      <p:sp>
        <p:nvSpPr>
          <p:cNvPr id="96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7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8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12</a:t>
            </a:r>
          </a:p>
        </p:txBody>
      </p:sp>
      <p:sp>
        <p:nvSpPr>
          <p:cNvPr id="99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0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1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2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3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04" name="AutoShape 53"/>
          <p:cNvCxnSpPr>
            <a:cxnSpLocks noChangeShapeType="1"/>
            <a:stCxn id="77" idx="2"/>
            <a:endCxn id="99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94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325167" y="0"/>
            <a:ext cx="6487715" cy="521494"/>
          </a:xfrm>
        </p:spPr>
        <p:txBody>
          <a:bodyPr/>
          <a:lstStyle/>
          <a:p>
            <a:r>
              <a:rPr lang="de-DE" smtClean="0"/>
              <a:t>Magnetplattenspeicher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2630" r="7138" b="20573"/>
          <a:stretch>
            <a:fillRect/>
          </a:stretch>
        </p:blipFill>
        <p:spPr bwMode="auto">
          <a:xfrm>
            <a:off x="807440" y="496107"/>
            <a:ext cx="6858000" cy="463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83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AutoShape 31"/>
          <p:cNvCxnSpPr>
            <a:cxnSpLocks noChangeShapeType="1"/>
            <a:stCxn id="75" idx="2"/>
            <a:endCxn id="6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32"/>
          <p:cNvCxnSpPr>
            <a:cxnSpLocks noChangeShapeType="1"/>
            <a:stCxn id="79" idx="2"/>
            <a:endCxn id="59" idx="0"/>
          </p:cNvCxnSpPr>
          <p:nvPr/>
        </p:nvCxnSpPr>
        <p:spPr bwMode="auto">
          <a:xfrm rot="16200000" flipH="1">
            <a:off x="5385615" y="2886252"/>
            <a:ext cx="1430072" cy="9090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93" name="AutoShape 31"/>
          <p:cNvCxnSpPr>
            <a:cxnSpLocks noChangeShapeType="1"/>
            <a:stCxn id="74" idx="2"/>
            <a:endCxn id="8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5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11</a:t>
            </a:r>
          </a:p>
        </p:txBody>
      </p:sp>
      <p:sp>
        <p:nvSpPr>
          <p:cNvPr id="96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7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8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12</a:t>
            </a:r>
          </a:p>
        </p:txBody>
      </p:sp>
      <p:sp>
        <p:nvSpPr>
          <p:cNvPr id="99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0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1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2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3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04" name="AutoShape 53"/>
          <p:cNvCxnSpPr>
            <a:cxnSpLocks noChangeShapeType="1"/>
            <a:stCxn id="77" idx="2"/>
            <a:endCxn id="99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5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AutoShape 31"/>
          <p:cNvCxnSpPr>
            <a:cxnSpLocks noChangeShapeType="1"/>
            <a:stCxn id="75" idx="2"/>
            <a:endCxn id="6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32"/>
          <p:cNvCxnSpPr>
            <a:cxnSpLocks noChangeShapeType="1"/>
            <a:stCxn id="79" idx="2"/>
            <a:endCxn id="59" idx="0"/>
          </p:cNvCxnSpPr>
          <p:nvPr/>
        </p:nvCxnSpPr>
        <p:spPr bwMode="auto">
          <a:xfrm rot="16200000" flipH="1">
            <a:off x="5385615" y="2886252"/>
            <a:ext cx="1430072" cy="9090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93" name="AutoShape 31"/>
          <p:cNvCxnSpPr>
            <a:cxnSpLocks noChangeShapeType="1"/>
            <a:stCxn id="74" idx="2"/>
            <a:endCxn id="8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5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11</a:t>
            </a:r>
          </a:p>
        </p:txBody>
      </p:sp>
      <p:sp>
        <p:nvSpPr>
          <p:cNvPr id="96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7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8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12</a:t>
            </a:r>
          </a:p>
        </p:txBody>
      </p:sp>
      <p:sp>
        <p:nvSpPr>
          <p:cNvPr id="99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0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1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2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3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04" name="AutoShape 53"/>
          <p:cNvCxnSpPr>
            <a:cxnSpLocks noChangeShapeType="1"/>
            <a:stCxn id="77" idx="2"/>
            <a:endCxn id="99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45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3" name="AutoShape 31"/>
          <p:cNvCxnSpPr>
            <a:cxnSpLocks noChangeShapeType="1"/>
            <a:stCxn id="76" idx="2"/>
            <a:endCxn id="69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AutoShape 32"/>
          <p:cNvCxnSpPr>
            <a:cxnSpLocks noChangeShapeType="1"/>
            <a:stCxn id="80" idx="2"/>
            <a:endCxn id="60" idx="0"/>
          </p:cNvCxnSpPr>
          <p:nvPr/>
        </p:nvCxnSpPr>
        <p:spPr bwMode="auto">
          <a:xfrm rot="16200000" flipH="1">
            <a:off x="5385615" y="2886252"/>
            <a:ext cx="1430072" cy="9090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8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9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0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1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3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94" name="AutoShape 31"/>
          <p:cNvCxnSpPr>
            <a:cxnSpLocks noChangeShapeType="1"/>
            <a:stCxn id="75" idx="2"/>
            <a:endCxn id="89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6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11</a:t>
            </a:r>
          </a:p>
        </p:txBody>
      </p:sp>
      <p:sp>
        <p:nvSpPr>
          <p:cNvPr id="97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8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9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12</a:t>
            </a:r>
          </a:p>
        </p:txBody>
      </p:sp>
      <p:sp>
        <p:nvSpPr>
          <p:cNvPr id="100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1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2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3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4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05" name="AutoShape 53"/>
          <p:cNvCxnSpPr>
            <a:cxnSpLocks noChangeShapeType="1"/>
            <a:stCxn id="78" idx="2"/>
            <a:endCxn id="100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6" name="AutoShape 33"/>
          <p:cNvSpPr>
            <a:spLocks noChangeArrowheads="1"/>
          </p:cNvSpPr>
          <p:nvPr/>
        </p:nvSpPr>
        <p:spPr bwMode="auto">
          <a:xfrm>
            <a:off x="6755215" y="3575856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45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AutoShape 31"/>
          <p:cNvCxnSpPr>
            <a:cxnSpLocks noChangeShapeType="1"/>
            <a:stCxn id="78" idx="2"/>
            <a:endCxn id="71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AutoShape 32"/>
          <p:cNvCxnSpPr>
            <a:cxnSpLocks noChangeShapeType="1"/>
            <a:stCxn id="82" idx="2"/>
            <a:endCxn id="62" idx="0"/>
          </p:cNvCxnSpPr>
          <p:nvPr/>
        </p:nvCxnSpPr>
        <p:spPr bwMode="auto">
          <a:xfrm rot="16200000" flipH="1">
            <a:off x="5385615" y="2886252"/>
            <a:ext cx="1430072" cy="9090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9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96" name="AutoShape 31"/>
          <p:cNvCxnSpPr>
            <a:cxnSpLocks noChangeShapeType="1"/>
            <a:stCxn id="77" idx="2"/>
            <a:endCxn id="91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8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11</a:t>
            </a:r>
          </a:p>
        </p:txBody>
      </p:sp>
      <p:sp>
        <p:nvSpPr>
          <p:cNvPr id="99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0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1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12</a:t>
            </a:r>
          </a:p>
        </p:txBody>
      </p:sp>
      <p:sp>
        <p:nvSpPr>
          <p:cNvPr id="102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3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4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5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6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07" name="AutoShape 53"/>
          <p:cNvCxnSpPr>
            <a:cxnSpLocks noChangeShapeType="1"/>
            <a:stCxn id="80" idx="2"/>
            <a:endCxn id="102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AutoShape 33"/>
          <p:cNvSpPr>
            <a:spLocks noChangeArrowheads="1"/>
          </p:cNvSpPr>
          <p:nvPr/>
        </p:nvSpPr>
        <p:spPr bwMode="auto">
          <a:xfrm>
            <a:off x="6755215" y="3575856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09" name="Oval 55"/>
          <p:cNvSpPr>
            <a:spLocks noChangeArrowheads="1"/>
          </p:cNvSpPr>
          <p:nvPr/>
        </p:nvSpPr>
        <p:spPr bwMode="auto">
          <a:xfrm>
            <a:off x="6564602" y="4018341"/>
            <a:ext cx="51435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10" name="AutoShape 56"/>
          <p:cNvCxnSpPr>
            <a:cxnSpLocks noChangeShapeType="1"/>
            <a:stCxn id="109" idx="0"/>
            <a:endCxn id="83" idx="2"/>
          </p:cNvCxnSpPr>
          <p:nvPr/>
        </p:nvCxnSpPr>
        <p:spPr bwMode="auto">
          <a:xfrm rot="16200000" flipV="1">
            <a:off x="5666240" y="2862803"/>
            <a:ext cx="1392585" cy="91849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89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AutoShape 31"/>
          <p:cNvCxnSpPr>
            <a:cxnSpLocks noChangeShapeType="1"/>
            <a:stCxn id="78" idx="2"/>
            <a:endCxn id="71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AutoShape 32"/>
          <p:cNvCxnSpPr>
            <a:cxnSpLocks noChangeShapeType="1"/>
            <a:stCxn id="82" idx="2"/>
            <a:endCxn id="62" idx="0"/>
          </p:cNvCxnSpPr>
          <p:nvPr/>
        </p:nvCxnSpPr>
        <p:spPr bwMode="auto">
          <a:xfrm rot="16200000" flipH="1">
            <a:off x="5385615" y="2886252"/>
            <a:ext cx="1430072" cy="90907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9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96" name="AutoShape 31"/>
          <p:cNvCxnSpPr>
            <a:cxnSpLocks noChangeShapeType="1"/>
            <a:stCxn id="77" idx="2"/>
            <a:endCxn id="91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8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11</a:t>
            </a:r>
          </a:p>
        </p:txBody>
      </p:sp>
      <p:sp>
        <p:nvSpPr>
          <p:cNvPr id="99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0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1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12</a:t>
            </a:r>
          </a:p>
        </p:txBody>
      </p:sp>
      <p:sp>
        <p:nvSpPr>
          <p:cNvPr id="102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3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4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5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6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07" name="AutoShape 53"/>
          <p:cNvCxnSpPr>
            <a:cxnSpLocks noChangeShapeType="1"/>
            <a:stCxn id="80" idx="2"/>
            <a:endCxn id="102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AutoShape 33"/>
          <p:cNvSpPr>
            <a:spLocks noChangeArrowheads="1"/>
          </p:cNvSpPr>
          <p:nvPr/>
        </p:nvSpPr>
        <p:spPr bwMode="auto">
          <a:xfrm>
            <a:off x="6755215" y="3575856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09" name="Oval 55"/>
          <p:cNvSpPr>
            <a:spLocks noChangeArrowheads="1"/>
          </p:cNvSpPr>
          <p:nvPr/>
        </p:nvSpPr>
        <p:spPr bwMode="auto">
          <a:xfrm>
            <a:off x="6564602" y="4018341"/>
            <a:ext cx="51435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10" name="AutoShape 56"/>
          <p:cNvCxnSpPr>
            <a:cxnSpLocks noChangeShapeType="1"/>
            <a:stCxn id="109" idx="0"/>
            <a:endCxn id="83" idx="2"/>
          </p:cNvCxnSpPr>
          <p:nvPr/>
        </p:nvCxnSpPr>
        <p:spPr bwMode="auto">
          <a:xfrm rot="16200000" flipV="1">
            <a:off x="5666240" y="2862803"/>
            <a:ext cx="1392585" cy="91849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34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AutoShape 31"/>
          <p:cNvCxnSpPr>
            <a:cxnSpLocks noChangeShapeType="1"/>
            <a:stCxn id="85" idx="2"/>
            <a:endCxn id="7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32"/>
          <p:cNvCxnSpPr>
            <a:cxnSpLocks noChangeShapeType="1"/>
            <a:stCxn id="89" idx="2"/>
            <a:endCxn id="67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03" name="AutoShape 31"/>
          <p:cNvCxnSpPr>
            <a:cxnSpLocks noChangeShapeType="1"/>
            <a:stCxn id="84" idx="2"/>
            <a:endCxn id="9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05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11</a:t>
            </a:r>
          </a:p>
        </p:txBody>
      </p:sp>
      <p:sp>
        <p:nvSpPr>
          <p:cNvPr id="106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7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8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12</a:t>
            </a:r>
          </a:p>
        </p:txBody>
      </p:sp>
      <p:sp>
        <p:nvSpPr>
          <p:cNvPr id="109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0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1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2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3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14" name="AutoShape 53"/>
          <p:cNvCxnSpPr>
            <a:cxnSpLocks noChangeShapeType="1"/>
            <a:stCxn id="87" idx="2"/>
            <a:endCxn id="109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0" name="AutoShape 32"/>
          <p:cNvCxnSpPr>
            <a:cxnSpLocks noChangeShapeType="1"/>
            <a:stCxn id="91" idx="2"/>
            <a:endCxn id="122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AutoShape 31"/>
          <p:cNvCxnSpPr>
            <a:cxnSpLocks noChangeShapeType="1"/>
            <a:stCxn id="85" idx="2"/>
            <a:endCxn id="7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32"/>
          <p:cNvCxnSpPr>
            <a:cxnSpLocks noChangeShapeType="1"/>
            <a:stCxn id="89" idx="2"/>
            <a:endCxn id="67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03" name="AutoShape 31"/>
          <p:cNvCxnSpPr>
            <a:cxnSpLocks noChangeShapeType="1"/>
            <a:stCxn id="84" idx="2"/>
            <a:endCxn id="9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</a:p>
        </p:txBody>
      </p:sp>
      <p:sp>
        <p:nvSpPr>
          <p:cNvPr id="105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11</a:t>
            </a:r>
          </a:p>
        </p:txBody>
      </p:sp>
      <p:sp>
        <p:nvSpPr>
          <p:cNvPr id="106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7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8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12</a:t>
            </a:r>
          </a:p>
        </p:txBody>
      </p:sp>
      <p:sp>
        <p:nvSpPr>
          <p:cNvPr id="109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0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1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2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13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14" name="AutoShape 53"/>
          <p:cNvCxnSpPr>
            <a:cxnSpLocks noChangeShapeType="1"/>
            <a:stCxn id="87" idx="2"/>
            <a:endCxn id="109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4" name="AutoShape 32"/>
          <p:cNvCxnSpPr>
            <a:cxnSpLocks noChangeShapeType="1"/>
            <a:stCxn id="91" idx="2"/>
            <a:endCxn id="119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2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AutoShape 31"/>
          <p:cNvCxnSpPr>
            <a:cxnSpLocks noChangeShapeType="1"/>
            <a:stCxn id="85" idx="2"/>
            <a:endCxn id="7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32"/>
          <p:cNvCxnSpPr>
            <a:cxnSpLocks noChangeShapeType="1"/>
            <a:stCxn id="89" idx="2"/>
            <a:endCxn id="67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03" name="AutoShape 31"/>
          <p:cNvCxnSpPr>
            <a:cxnSpLocks noChangeShapeType="1"/>
            <a:stCxn id="84" idx="2"/>
            <a:endCxn id="9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</a:rPr>
              <a:t>5</a:t>
            </a:r>
          </a:p>
        </p:txBody>
      </p:sp>
      <p:sp>
        <p:nvSpPr>
          <p:cNvPr id="105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pitchFamily="18" charset="0"/>
              </a:rPr>
              <a:t>11</a:t>
            </a:r>
          </a:p>
        </p:txBody>
      </p:sp>
      <p:sp>
        <p:nvSpPr>
          <p:cNvPr id="106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7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8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>
                <a:latin typeface="Times New Roman" pitchFamily="18" charset="0"/>
              </a:rPr>
              <a:t>12</a:t>
            </a:r>
          </a:p>
        </p:txBody>
      </p:sp>
      <p:sp>
        <p:nvSpPr>
          <p:cNvPr id="109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1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3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14" name="AutoShape 53"/>
          <p:cNvCxnSpPr>
            <a:cxnSpLocks noChangeShapeType="1"/>
            <a:stCxn id="87" idx="2"/>
            <a:endCxn id="109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4" name="AutoShape 32"/>
          <p:cNvCxnSpPr>
            <a:cxnSpLocks noChangeShapeType="1"/>
            <a:stCxn id="91" idx="2"/>
            <a:endCxn id="119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9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AutoShape 31"/>
          <p:cNvCxnSpPr>
            <a:cxnSpLocks noChangeShapeType="1"/>
            <a:stCxn id="85" idx="2"/>
            <a:endCxn id="7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32"/>
          <p:cNvCxnSpPr>
            <a:cxnSpLocks noChangeShapeType="1"/>
            <a:stCxn id="89" idx="2"/>
            <a:endCxn id="67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AutoShape 31"/>
          <p:cNvCxnSpPr>
            <a:cxnSpLocks noChangeShapeType="1"/>
            <a:stCxn id="84" idx="2"/>
            <a:endCxn id="9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5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06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09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AutoShape 53"/>
          <p:cNvCxnSpPr>
            <a:cxnSpLocks noChangeShapeType="1"/>
            <a:stCxn id="87" idx="2"/>
            <a:endCxn id="109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4" name="AutoShape 32"/>
          <p:cNvCxnSpPr>
            <a:cxnSpLocks noChangeShapeType="1"/>
            <a:stCxn id="91" idx="2"/>
            <a:endCxn id="119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07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AutoShape 31"/>
          <p:cNvCxnSpPr>
            <a:cxnSpLocks noChangeShapeType="1"/>
            <a:stCxn id="85" idx="2"/>
            <a:endCxn id="7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32"/>
          <p:cNvCxnSpPr>
            <a:cxnSpLocks noChangeShapeType="1"/>
            <a:stCxn id="89" idx="2"/>
            <a:endCxn id="67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AutoShape 31"/>
          <p:cNvCxnSpPr>
            <a:cxnSpLocks noChangeShapeType="1"/>
            <a:stCxn id="84" idx="2"/>
            <a:endCxn id="9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5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06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09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AutoShape 53"/>
          <p:cNvCxnSpPr>
            <a:cxnSpLocks noChangeShapeType="1"/>
            <a:stCxn id="87" idx="2"/>
            <a:endCxn id="109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4" name="AutoShape 32"/>
          <p:cNvCxnSpPr>
            <a:cxnSpLocks noChangeShapeType="1"/>
            <a:stCxn id="91" idx="2"/>
            <a:endCxn id="119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68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Lesen von Daten von der Platte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 err="1" smtClean="0"/>
              <a:t>Seek</a:t>
            </a:r>
            <a:r>
              <a:rPr lang="de-DE" sz="2000" dirty="0" smtClean="0"/>
              <a:t> Time: Arm positionieren </a:t>
            </a:r>
          </a:p>
          <a:p>
            <a:pPr lvl="1"/>
            <a:r>
              <a:rPr lang="de-DE" sz="2000" dirty="0" smtClean="0"/>
              <a:t>5ms</a:t>
            </a:r>
          </a:p>
          <a:p>
            <a:r>
              <a:rPr lang="de-DE" sz="2000" dirty="0" smtClean="0"/>
              <a:t>Latenzzeit: ½ Plattenumdrehung (im Durchschnitt)</a:t>
            </a:r>
          </a:p>
          <a:p>
            <a:pPr lvl="1"/>
            <a:r>
              <a:rPr lang="de-DE" sz="2000" dirty="0" smtClean="0"/>
              <a:t>10000 Umdrehungen / Minute</a:t>
            </a:r>
          </a:p>
          <a:p>
            <a:pPr lvl="1"/>
            <a:r>
              <a:rPr lang="de-DE" sz="2000" dirty="0" smtClean="0">
                <a:sym typeface="Wingdings" pitchFamily="2" charset="2"/>
              </a:rPr>
              <a:t> </a:t>
            </a:r>
            <a:r>
              <a:rPr lang="de-DE" sz="2000" dirty="0" err="1" smtClean="0"/>
              <a:t>Ca</a:t>
            </a:r>
            <a:r>
              <a:rPr lang="de-DE" sz="2000" dirty="0" smtClean="0"/>
              <a:t> 3ms </a:t>
            </a:r>
          </a:p>
          <a:p>
            <a:r>
              <a:rPr lang="de-DE" sz="2000" dirty="0" smtClean="0"/>
              <a:t>Transfer von der Platte zum Hauptspeicher </a:t>
            </a:r>
          </a:p>
          <a:p>
            <a:pPr lvl="1"/>
            <a:r>
              <a:rPr lang="de-DE" sz="2000" dirty="0" smtClean="0"/>
              <a:t>100 </a:t>
            </a:r>
            <a:r>
              <a:rPr lang="de-DE" sz="2000" dirty="0" err="1" smtClean="0"/>
              <a:t>Mb</a:t>
            </a:r>
            <a:r>
              <a:rPr lang="de-DE" sz="2000" dirty="0" smtClean="0"/>
              <a:t> /s </a:t>
            </a:r>
            <a:r>
              <a:rPr lang="de-DE" sz="2000" dirty="0" smtClean="0">
                <a:sym typeface="Wingdings" pitchFamily="2" charset="2"/>
              </a:rPr>
              <a:t> 15 MB/s</a:t>
            </a:r>
            <a:endParaRPr lang="de-DE" sz="20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55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AutoShape 31"/>
          <p:cNvCxnSpPr>
            <a:cxnSpLocks noChangeShapeType="1"/>
            <a:stCxn id="85" idx="2"/>
            <a:endCxn id="7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32"/>
          <p:cNvCxnSpPr>
            <a:cxnSpLocks noChangeShapeType="1"/>
            <a:stCxn id="89" idx="2"/>
            <a:endCxn id="67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AutoShape 31"/>
          <p:cNvCxnSpPr>
            <a:cxnSpLocks noChangeShapeType="1"/>
            <a:stCxn id="84" idx="2"/>
            <a:endCxn id="9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5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06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09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AutoShape 53"/>
          <p:cNvCxnSpPr>
            <a:cxnSpLocks noChangeShapeType="1"/>
            <a:stCxn id="87" idx="2"/>
            <a:endCxn id="109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4" name="AutoShape 32"/>
          <p:cNvCxnSpPr>
            <a:cxnSpLocks noChangeShapeType="1"/>
            <a:stCxn id="91" idx="2"/>
            <a:endCxn id="119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15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12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AutoShape 31"/>
          <p:cNvCxnSpPr>
            <a:cxnSpLocks noChangeShapeType="1"/>
            <a:stCxn id="85" idx="2"/>
            <a:endCxn id="7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32"/>
          <p:cNvCxnSpPr>
            <a:cxnSpLocks noChangeShapeType="1"/>
            <a:stCxn id="89" idx="2"/>
            <a:endCxn id="67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AutoShape 31"/>
          <p:cNvCxnSpPr>
            <a:cxnSpLocks noChangeShapeType="1"/>
            <a:stCxn id="84" idx="2"/>
            <a:endCxn id="9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06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09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AutoShape 53"/>
          <p:cNvCxnSpPr>
            <a:cxnSpLocks noChangeShapeType="1"/>
            <a:stCxn id="87" idx="2"/>
            <a:endCxn id="109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4" name="AutoShape 32"/>
          <p:cNvCxnSpPr>
            <a:cxnSpLocks noChangeShapeType="1"/>
            <a:stCxn id="91" idx="2"/>
            <a:endCxn id="119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AutoShape 31"/>
          <p:cNvCxnSpPr>
            <a:cxnSpLocks noChangeShapeType="1"/>
            <a:stCxn id="86" idx="2"/>
            <a:endCxn id="79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AutoShape 32"/>
          <p:cNvCxnSpPr>
            <a:cxnSpLocks noChangeShapeType="1"/>
            <a:stCxn id="90" idx="2"/>
            <a:endCxn id="68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AutoShape 31"/>
          <p:cNvCxnSpPr>
            <a:cxnSpLocks noChangeShapeType="1"/>
            <a:stCxn id="85" idx="2"/>
            <a:endCxn id="99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07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10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AutoShape 53"/>
          <p:cNvCxnSpPr>
            <a:cxnSpLocks noChangeShapeType="1"/>
            <a:stCxn id="88" idx="2"/>
            <a:endCxn id="110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5" name="AutoShape 32"/>
          <p:cNvCxnSpPr>
            <a:cxnSpLocks noChangeShapeType="1"/>
            <a:stCxn id="92" idx="2"/>
            <a:endCxn id="120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" name="AutoShape 33"/>
          <p:cNvSpPr>
            <a:spLocks noChangeArrowheads="1"/>
          </p:cNvSpPr>
          <p:nvPr/>
        </p:nvSpPr>
        <p:spPr bwMode="auto">
          <a:xfrm>
            <a:off x="3869140" y="4198703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61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68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1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AutoShape 31"/>
          <p:cNvCxnSpPr>
            <a:cxnSpLocks noChangeShapeType="1"/>
            <a:stCxn id="88" idx="2"/>
            <a:endCxn id="81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AutoShape 32"/>
          <p:cNvCxnSpPr>
            <a:cxnSpLocks noChangeShapeType="1"/>
            <a:stCxn id="92" idx="2"/>
            <a:endCxn id="70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" name="AutoShape 31"/>
          <p:cNvCxnSpPr>
            <a:cxnSpLocks noChangeShapeType="1"/>
            <a:stCxn id="87" idx="2"/>
            <a:endCxn id="101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09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12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7" name="AutoShape 53"/>
          <p:cNvCxnSpPr>
            <a:cxnSpLocks noChangeShapeType="1"/>
            <a:stCxn id="90" idx="2"/>
            <a:endCxn id="112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AutoShape 32"/>
          <p:cNvCxnSpPr>
            <a:cxnSpLocks noChangeShapeType="1"/>
            <a:stCxn id="94" idx="2"/>
            <a:endCxn id="122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8" name="AutoShape 33"/>
          <p:cNvSpPr>
            <a:spLocks noChangeArrowheads="1"/>
          </p:cNvSpPr>
          <p:nvPr/>
        </p:nvSpPr>
        <p:spPr bwMode="auto">
          <a:xfrm>
            <a:off x="3869140" y="4198703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Oval 65"/>
          <p:cNvSpPr>
            <a:spLocks noChangeArrowheads="1"/>
          </p:cNvSpPr>
          <p:nvPr/>
        </p:nvSpPr>
        <p:spPr bwMode="auto">
          <a:xfrm>
            <a:off x="3242239" y="4573395"/>
            <a:ext cx="457200" cy="5143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34" name="AutoShape 66"/>
          <p:cNvCxnSpPr>
            <a:cxnSpLocks noChangeShapeType="1"/>
          </p:cNvCxnSpPr>
          <p:nvPr/>
        </p:nvCxnSpPr>
        <p:spPr bwMode="auto">
          <a:xfrm rot="5400000" flipH="1" flipV="1">
            <a:off x="3198893" y="2897703"/>
            <a:ext cx="1947639" cy="1403747"/>
          </a:xfrm>
          <a:prstGeom prst="curvedConnector3">
            <a:avLst>
              <a:gd name="adj1" fmla="val -862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37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79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" name="AutoShape 31"/>
          <p:cNvCxnSpPr>
            <a:cxnSpLocks noChangeShapeType="1"/>
            <a:stCxn id="99" idx="2"/>
            <a:endCxn id="92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AutoShape 32"/>
          <p:cNvCxnSpPr>
            <a:cxnSpLocks noChangeShapeType="1"/>
            <a:stCxn id="103" idx="2"/>
            <a:endCxn id="81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7" name="AutoShape 31"/>
          <p:cNvCxnSpPr>
            <a:cxnSpLocks noChangeShapeType="1"/>
            <a:stCxn id="98" idx="2"/>
            <a:endCxn id="112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20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23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8" name="AutoShape 53"/>
          <p:cNvCxnSpPr>
            <a:cxnSpLocks noChangeShapeType="1"/>
            <a:stCxn id="101" idx="2"/>
            <a:endCxn id="123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8" name="AutoShape 32"/>
          <p:cNvCxnSpPr>
            <a:cxnSpLocks noChangeShapeType="1"/>
            <a:stCxn id="105" idx="2"/>
            <a:endCxn id="133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" name="AutoShape 33"/>
          <p:cNvSpPr>
            <a:spLocks noChangeArrowheads="1"/>
          </p:cNvSpPr>
          <p:nvPr/>
        </p:nvSpPr>
        <p:spPr bwMode="auto">
          <a:xfrm>
            <a:off x="3869140" y="4198703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Oval 65"/>
          <p:cNvSpPr>
            <a:spLocks noChangeArrowheads="1"/>
          </p:cNvSpPr>
          <p:nvPr/>
        </p:nvSpPr>
        <p:spPr bwMode="auto">
          <a:xfrm>
            <a:off x="3242239" y="4573395"/>
            <a:ext cx="457200" cy="5143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41" name="AutoShape 66"/>
          <p:cNvCxnSpPr>
            <a:cxnSpLocks noChangeShapeType="1"/>
            <a:stCxn id="140" idx="0"/>
            <a:endCxn id="100" idx="2"/>
          </p:cNvCxnSpPr>
          <p:nvPr/>
        </p:nvCxnSpPr>
        <p:spPr bwMode="auto">
          <a:xfrm rot="5400000" flipH="1" flipV="1">
            <a:off x="3198893" y="2897703"/>
            <a:ext cx="1947639" cy="1403747"/>
          </a:xfrm>
          <a:prstGeom prst="curvedConnector3">
            <a:avLst>
              <a:gd name="adj1" fmla="val -862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43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4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5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46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7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48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9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0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59" name="AutoShape 76"/>
          <p:cNvCxnSpPr>
            <a:cxnSpLocks noChangeShapeType="1"/>
            <a:stCxn id="108" idx="0"/>
            <a:endCxn id="142" idx="2"/>
          </p:cNvCxnSpPr>
          <p:nvPr/>
        </p:nvCxnSpPr>
        <p:spPr bwMode="auto">
          <a:xfrm rot="16200000" flipV="1">
            <a:off x="1979433" y="4207929"/>
            <a:ext cx="251166" cy="65121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" name="AutoShape 77"/>
          <p:cNvCxnSpPr>
            <a:cxnSpLocks noChangeShapeType="1"/>
            <a:stCxn id="111" idx="0"/>
            <a:endCxn id="145" idx="2"/>
          </p:cNvCxnSpPr>
          <p:nvPr/>
        </p:nvCxnSpPr>
        <p:spPr bwMode="auto">
          <a:xfrm rot="16200000" flipV="1">
            <a:off x="2493783" y="4207929"/>
            <a:ext cx="251166" cy="65121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97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79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" name="AutoShape 31"/>
          <p:cNvCxnSpPr>
            <a:cxnSpLocks noChangeShapeType="1"/>
            <a:stCxn id="99" idx="2"/>
            <a:endCxn id="92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AutoShape 32"/>
          <p:cNvCxnSpPr>
            <a:cxnSpLocks noChangeShapeType="1"/>
            <a:stCxn id="103" idx="2"/>
            <a:endCxn id="81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7" name="AutoShape 31"/>
          <p:cNvCxnSpPr>
            <a:cxnSpLocks noChangeShapeType="1"/>
            <a:stCxn id="98" idx="2"/>
            <a:endCxn id="112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AutoShape 33"/>
          <p:cNvSpPr>
            <a:spLocks noChangeArrowheads="1"/>
          </p:cNvSpPr>
          <p:nvPr/>
        </p:nvSpPr>
        <p:spPr bwMode="auto">
          <a:xfrm>
            <a:off x="4807446" y="1653648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20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23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8" name="AutoShape 53"/>
          <p:cNvCxnSpPr>
            <a:cxnSpLocks noChangeShapeType="1"/>
            <a:stCxn id="101" idx="2"/>
            <a:endCxn id="123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8" name="AutoShape 32"/>
          <p:cNvCxnSpPr>
            <a:cxnSpLocks noChangeShapeType="1"/>
            <a:stCxn id="105" idx="2"/>
            <a:endCxn id="133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" name="AutoShape 33"/>
          <p:cNvSpPr>
            <a:spLocks noChangeArrowheads="1"/>
          </p:cNvSpPr>
          <p:nvPr/>
        </p:nvSpPr>
        <p:spPr bwMode="auto">
          <a:xfrm>
            <a:off x="3869140" y="4198703"/>
            <a:ext cx="62865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Oval 65"/>
          <p:cNvSpPr>
            <a:spLocks noChangeArrowheads="1"/>
          </p:cNvSpPr>
          <p:nvPr/>
        </p:nvSpPr>
        <p:spPr bwMode="auto">
          <a:xfrm>
            <a:off x="3242239" y="4573395"/>
            <a:ext cx="457200" cy="5143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41" name="AutoShape 66"/>
          <p:cNvCxnSpPr>
            <a:cxnSpLocks noChangeShapeType="1"/>
            <a:stCxn id="140" idx="0"/>
            <a:endCxn id="100" idx="2"/>
          </p:cNvCxnSpPr>
          <p:nvPr/>
        </p:nvCxnSpPr>
        <p:spPr bwMode="auto">
          <a:xfrm rot="5400000" flipH="1" flipV="1">
            <a:off x="3198893" y="2897703"/>
            <a:ext cx="1947639" cy="1403747"/>
          </a:xfrm>
          <a:prstGeom prst="curvedConnector3">
            <a:avLst>
              <a:gd name="adj1" fmla="val -862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43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4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5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46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7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48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9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0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51" name="AutoShape 76"/>
          <p:cNvCxnSpPr>
            <a:cxnSpLocks noChangeShapeType="1"/>
            <a:stCxn id="108" idx="0"/>
            <a:endCxn id="142" idx="2"/>
          </p:cNvCxnSpPr>
          <p:nvPr/>
        </p:nvCxnSpPr>
        <p:spPr bwMode="auto">
          <a:xfrm rot="16200000" flipV="1">
            <a:off x="1979433" y="4207929"/>
            <a:ext cx="251166" cy="65121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2" name="AutoShape 77"/>
          <p:cNvCxnSpPr>
            <a:cxnSpLocks noChangeShapeType="1"/>
            <a:stCxn id="111" idx="0"/>
            <a:endCxn id="145" idx="2"/>
          </p:cNvCxnSpPr>
          <p:nvPr/>
        </p:nvCxnSpPr>
        <p:spPr bwMode="auto">
          <a:xfrm rot="16200000" flipV="1">
            <a:off x="2493783" y="4207929"/>
            <a:ext cx="251166" cy="65121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61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76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AutoShape 31"/>
          <p:cNvCxnSpPr>
            <a:cxnSpLocks noChangeShapeType="1"/>
            <a:stCxn id="96" idx="2"/>
            <a:endCxn id="89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AutoShape 32"/>
          <p:cNvCxnSpPr>
            <a:cxnSpLocks noChangeShapeType="1"/>
            <a:stCxn id="100" idx="2"/>
            <a:endCxn id="78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9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AutoShape 31"/>
          <p:cNvCxnSpPr>
            <a:cxnSpLocks noChangeShapeType="1"/>
            <a:stCxn id="95" idx="2"/>
            <a:endCxn id="109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17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20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5" name="AutoShape 53"/>
          <p:cNvCxnSpPr>
            <a:cxnSpLocks noChangeShapeType="1"/>
            <a:stCxn id="98" idx="2"/>
            <a:endCxn id="120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5" name="AutoShape 32"/>
          <p:cNvCxnSpPr>
            <a:cxnSpLocks noChangeShapeType="1"/>
            <a:stCxn id="102" idx="2"/>
            <a:endCxn id="130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40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1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2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43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4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45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6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47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0" name="AutoShape 63"/>
          <p:cNvSpPr>
            <a:spLocks noChangeArrowheads="1"/>
          </p:cNvSpPr>
          <p:nvPr/>
        </p:nvSpPr>
        <p:spPr bwMode="auto">
          <a:xfrm>
            <a:off x="4286250" y="1800225"/>
            <a:ext cx="68580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6</a:t>
            </a:r>
          </a:p>
        </p:txBody>
      </p:sp>
      <p:sp>
        <p:nvSpPr>
          <p:cNvPr id="151" name="Oval 64"/>
          <p:cNvSpPr>
            <a:spLocks noChangeArrowheads="1"/>
          </p:cNvSpPr>
          <p:nvPr/>
        </p:nvSpPr>
        <p:spPr bwMode="auto">
          <a:xfrm>
            <a:off x="3751878" y="3851722"/>
            <a:ext cx="457200" cy="5143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</a:p>
        </p:txBody>
      </p:sp>
      <p:cxnSp>
        <p:nvCxnSpPr>
          <p:cNvPr id="152" name="AutoShape 65"/>
          <p:cNvCxnSpPr>
            <a:cxnSpLocks noChangeShapeType="1"/>
            <a:stCxn id="151" idx="0"/>
            <a:endCxn id="97" idx="2"/>
          </p:cNvCxnSpPr>
          <p:nvPr/>
        </p:nvCxnSpPr>
        <p:spPr bwMode="auto">
          <a:xfrm rot="5400000" flipH="1" flipV="1">
            <a:off x="3814550" y="2791685"/>
            <a:ext cx="1225966" cy="89410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9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76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AutoShape 31"/>
          <p:cNvCxnSpPr>
            <a:cxnSpLocks noChangeShapeType="1"/>
            <a:stCxn id="96" idx="2"/>
            <a:endCxn id="89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AutoShape 32"/>
          <p:cNvCxnSpPr>
            <a:cxnSpLocks noChangeShapeType="1"/>
            <a:stCxn id="100" idx="2"/>
            <a:endCxn id="78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9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AutoShape 31"/>
          <p:cNvCxnSpPr>
            <a:cxnSpLocks noChangeShapeType="1"/>
            <a:stCxn id="95" idx="2"/>
            <a:endCxn id="109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16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19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4" name="AutoShape 53"/>
          <p:cNvCxnSpPr>
            <a:cxnSpLocks noChangeShapeType="1"/>
            <a:stCxn id="98" idx="2"/>
            <a:endCxn id="119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4" name="AutoShape 32"/>
          <p:cNvCxnSpPr>
            <a:cxnSpLocks noChangeShapeType="1"/>
            <a:stCxn id="102" idx="2"/>
            <a:endCxn id="129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36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7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38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39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0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41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2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43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4" name="AutoShape 63"/>
          <p:cNvSpPr>
            <a:spLocks noChangeArrowheads="1"/>
          </p:cNvSpPr>
          <p:nvPr/>
        </p:nvSpPr>
        <p:spPr bwMode="auto">
          <a:xfrm>
            <a:off x="4286250" y="1800225"/>
            <a:ext cx="68580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6</a:t>
            </a:r>
          </a:p>
        </p:txBody>
      </p:sp>
      <p:sp>
        <p:nvSpPr>
          <p:cNvPr id="147" name="Oval 64"/>
          <p:cNvSpPr>
            <a:spLocks noChangeArrowheads="1"/>
          </p:cNvSpPr>
          <p:nvPr/>
        </p:nvSpPr>
        <p:spPr bwMode="auto">
          <a:xfrm>
            <a:off x="4662944" y="2197131"/>
            <a:ext cx="457200" cy="5143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48" name="Line 74"/>
          <p:cNvSpPr>
            <a:spLocks noChangeShapeType="1"/>
          </p:cNvSpPr>
          <p:nvPr/>
        </p:nvSpPr>
        <p:spPr bwMode="auto">
          <a:xfrm flipV="1">
            <a:off x="4948694" y="1511331"/>
            <a:ext cx="6858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5849F37-89B3-4358-8E32-41126A71D8B3}" type="slidenum">
              <a:rPr lang="en-US" smtClean="0"/>
              <a:pPr algn="ctr"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8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8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" name="AutoShape 31"/>
          <p:cNvCxnSpPr>
            <a:cxnSpLocks noChangeShapeType="1"/>
            <a:stCxn id="105" idx="2"/>
            <a:endCxn id="98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32"/>
          <p:cNvCxnSpPr>
            <a:cxnSpLocks noChangeShapeType="1"/>
            <a:stCxn id="109" idx="2"/>
            <a:endCxn id="87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3" name="AutoShape 31"/>
          <p:cNvCxnSpPr>
            <a:cxnSpLocks noChangeShapeType="1"/>
            <a:stCxn id="104" idx="2"/>
            <a:endCxn id="118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25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28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" name="AutoShape 53"/>
          <p:cNvCxnSpPr>
            <a:cxnSpLocks noChangeShapeType="1"/>
            <a:stCxn id="107" idx="2"/>
            <a:endCxn id="128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3" name="AutoShape 32"/>
          <p:cNvCxnSpPr>
            <a:cxnSpLocks noChangeShapeType="1"/>
            <a:stCxn id="111" idx="2"/>
            <a:endCxn id="138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45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6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7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48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9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0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1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2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3" name="AutoShape 63"/>
          <p:cNvSpPr>
            <a:spLocks noChangeArrowheads="1"/>
          </p:cNvSpPr>
          <p:nvPr/>
        </p:nvSpPr>
        <p:spPr bwMode="auto">
          <a:xfrm>
            <a:off x="4286250" y="1800225"/>
            <a:ext cx="68580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6</a:t>
            </a:r>
          </a:p>
        </p:txBody>
      </p:sp>
      <p:sp>
        <p:nvSpPr>
          <p:cNvPr id="154" name="Oval 64"/>
          <p:cNvSpPr>
            <a:spLocks noChangeArrowheads="1"/>
          </p:cNvSpPr>
          <p:nvPr/>
        </p:nvSpPr>
        <p:spPr bwMode="auto">
          <a:xfrm>
            <a:off x="4662944" y="2197131"/>
            <a:ext cx="457200" cy="5143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5" name="Line 74"/>
          <p:cNvSpPr>
            <a:spLocks noChangeShapeType="1"/>
          </p:cNvSpPr>
          <p:nvPr/>
        </p:nvSpPr>
        <p:spPr bwMode="auto">
          <a:xfrm flipV="1">
            <a:off x="4948694" y="1511331"/>
            <a:ext cx="6858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7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9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0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2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43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Random versus </a:t>
            </a:r>
            <a:r>
              <a:rPr lang="de-DE" dirty="0" err="1" smtClean="0"/>
              <a:t>Chained</a:t>
            </a:r>
            <a:r>
              <a:rPr lang="de-DE" dirty="0" smtClean="0"/>
              <a:t> IO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sz="1800" dirty="0" smtClean="0"/>
              <a:t>1000 Blöcke à 4KB sind zu lesen </a:t>
            </a:r>
          </a:p>
          <a:p>
            <a:pPr>
              <a:lnSpc>
                <a:spcPct val="80000"/>
              </a:lnSpc>
            </a:pPr>
            <a:r>
              <a:rPr lang="de-DE" sz="1800" dirty="0" smtClean="0"/>
              <a:t>Random I/O</a:t>
            </a:r>
          </a:p>
          <a:p>
            <a:pPr lvl="1">
              <a:lnSpc>
                <a:spcPct val="80000"/>
              </a:lnSpc>
            </a:pPr>
            <a:r>
              <a:rPr lang="de-DE" sz="1800" dirty="0" err="1" smtClean="0"/>
              <a:t>Jedesmal</a:t>
            </a:r>
            <a:r>
              <a:rPr lang="de-DE" sz="1800" dirty="0" smtClean="0"/>
              <a:t> Arm positionieren</a:t>
            </a:r>
          </a:p>
          <a:p>
            <a:pPr lvl="1">
              <a:lnSpc>
                <a:spcPct val="80000"/>
              </a:lnSpc>
            </a:pPr>
            <a:r>
              <a:rPr lang="de-DE" sz="1800" dirty="0" err="1" smtClean="0"/>
              <a:t>Jedesmal</a:t>
            </a:r>
            <a:r>
              <a:rPr lang="de-DE" sz="1800" dirty="0" smtClean="0"/>
              <a:t> Latenzzeit</a:t>
            </a:r>
          </a:p>
          <a:p>
            <a:pPr lvl="1">
              <a:lnSpc>
                <a:spcPct val="80000"/>
              </a:lnSpc>
            </a:pPr>
            <a:r>
              <a:rPr lang="de-DE" sz="1800" dirty="0" smtClean="0">
                <a:sym typeface="Wingdings" pitchFamily="2" charset="2"/>
              </a:rPr>
              <a:t> 1000 * (5 </a:t>
            </a:r>
            <a:r>
              <a:rPr lang="de-DE" sz="1800" dirty="0" err="1" smtClean="0">
                <a:sym typeface="Wingdings" pitchFamily="2" charset="2"/>
              </a:rPr>
              <a:t>ms</a:t>
            </a:r>
            <a:r>
              <a:rPr lang="de-DE" sz="1800" dirty="0" smtClean="0">
                <a:sym typeface="Wingdings" pitchFamily="2" charset="2"/>
              </a:rPr>
              <a:t> + 3 </a:t>
            </a:r>
            <a:r>
              <a:rPr lang="de-DE" sz="1800" dirty="0" err="1" smtClean="0">
                <a:sym typeface="Wingdings" pitchFamily="2" charset="2"/>
              </a:rPr>
              <a:t>ms</a:t>
            </a:r>
            <a:r>
              <a:rPr lang="de-DE" sz="1800" dirty="0" smtClean="0">
                <a:sym typeface="Wingdings" pitchFamily="2" charset="2"/>
              </a:rPr>
              <a:t>) + Transferzeit von 4 MB</a:t>
            </a:r>
          </a:p>
          <a:p>
            <a:pPr lvl="1">
              <a:lnSpc>
                <a:spcPct val="80000"/>
              </a:lnSpc>
            </a:pPr>
            <a:r>
              <a:rPr lang="de-DE" sz="1800" dirty="0" smtClean="0">
                <a:sym typeface="Wingdings" pitchFamily="2" charset="2"/>
              </a:rPr>
              <a:t> &gt; 8000 </a:t>
            </a:r>
            <a:r>
              <a:rPr lang="de-DE" sz="1800" dirty="0" err="1" smtClean="0">
                <a:sym typeface="Wingdings" pitchFamily="2" charset="2"/>
              </a:rPr>
              <a:t>ms</a:t>
            </a:r>
            <a:r>
              <a:rPr lang="de-DE" sz="1800" dirty="0" smtClean="0">
                <a:sym typeface="Wingdings" pitchFamily="2" charset="2"/>
              </a:rPr>
              <a:t> + 300ms  </a:t>
            </a:r>
            <a:r>
              <a:rPr lang="de-DE" sz="1800" dirty="0" smtClean="0">
                <a:sym typeface="Wingdings" pitchFamily="2" charset="2"/>
              </a:rPr>
              <a:t>8s</a:t>
            </a:r>
          </a:p>
          <a:p>
            <a:pPr lvl="1">
              <a:lnSpc>
                <a:spcPct val="80000"/>
              </a:lnSpc>
            </a:pPr>
            <a:endParaRPr lang="de-DE" sz="18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de-DE" sz="1800" dirty="0" err="1" smtClean="0">
                <a:sym typeface="Wingdings" pitchFamily="2" charset="2"/>
              </a:rPr>
              <a:t>Chained</a:t>
            </a:r>
            <a:r>
              <a:rPr lang="de-DE" sz="1800" dirty="0" smtClean="0">
                <a:sym typeface="Wingdings" pitchFamily="2" charset="2"/>
              </a:rPr>
              <a:t> IO</a:t>
            </a:r>
          </a:p>
          <a:p>
            <a:pPr lvl="1">
              <a:lnSpc>
                <a:spcPct val="80000"/>
              </a:lnSpc>
            </a:pPr>
            <a:r>
              <a:rPr lang="de-DE" sz="1800" dirty="0" smtClean="0">
                <a:sym typeface="Wingdings" pitchFamily="2" charset="2"/>
              </a:rPr>
              <a:t>Einmal positionieren, dann „von der Platte kratzen“</a:t>
            </a:r>
          </a:p>
          <a:p>
            <a:pPr lvl="1">
              <a:lnSpc>
                <a:spcPct val="80000"/>
              </a:lnSpc>
            </a:pPr>
            <a:r>
              <a:rPr lang="de-DE" sz="1800" dirty="0" smtClean="0">
                <a:sym typeface="Wingdings" pitchFamily="2" charset="2"/>
              </a:rPr>
              <a:t> 5 </a:t>
            </a:r>
            <a:r>
              <a:rPr lang="de-DE" sz="1800" dirty="0" err="1" smtClean="0">
                <a:sym typeface="Wingdings" pitchFamily="2" charset="2"/>
              </a:rPr>
              <a:t>ms</a:t>
            </a:r>
            <a:r>
              <a:rPr lang="de-DE" sz="1800" dirty="0" smtClean="0">
                <a:sym typeface="Wingdings" pitchFamily="2" charset="2"/>
              </a:rPr>
              <a:t> + 3ms + Transferzeit von 4 MB</a:t>
            </a:r>
          </a:p>
          <a:p>
            <a:pPr lvl="1">
              <a:lnSpc>
                <a:spcPct val="80000"/>
              </a:lnSpc>
            </a:pPr>
            <a:r>
              <a:rPr lang="de-DE" sz="1800" dirty="0" smtClean="0">
                <a:sym typeface="Wingdings" pitchFamily="2" charset="2"/>
              </a:rPr>
              <a:t> 8ms + 300 </a:t>
            </a:r>
            <a:r>
              <a:rPr lang="de-DE" sz="1800" dirty="0" err="1" smtClean="0">
                <a:sym typeface="Wingdings" pitchFamily="2" charset="2"/>
              </a:rPr>
              <a:t>ms</a:t>
            </a:r>
            <a:r>
              <a:rPr lang="de-DE" sz="1800" dirty="0" smtClean="0">
                <a:sym typeface="Wingdings" pitchFamily="2" charset="2"/>
              </a:rPr>
              <a:t>  1/3 s </a:t>
            </a:r>
            <a:endParaRPr lang="de-DE" sz="1800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endParaRPr lang="de-DE" sz="18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de-DE" sz="1800" dirty="0" smtClean="0">
                <a:sym typeface="Wingdings" pitchFamily="2" charset="2"/>
              </a:rPr>
              <a:t>Also ist </a:t>
            </a:r>
            <a:r>
              <a:rPr lang="de-DE" sz="1800" dirty="0" err="1" smtClean="0">
                <a:sym typeface="Wingdings" pitchFamily="2" charset="2"/>
              </a:rPr>
              <a:t>chained</a:t>
            </a:r>
            <a:r>
              <a:rPr lang="de-DE" sz="1800" dirty="0" smtClean="0">
                <a:sym typeface="Wingdings" pitchFamily="2" charset="2"/>
              </a:rPr>
              <a:t> IO </a:t>
            </a:r>
            <a:r>
              <a:rPr lang="de-DE" sz="1800" b="1" dirty="0" smtClean="0">
                <a:sym typeface="Wingdings" pitchFamily="2" charset="2"/>
              </a:rPr>
              <a:t>ein bis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b="1" dirty="0" smtClean="0">
                <a:sym typeface="Wingdings" pitchFamily="2" charset="2"/>
              </a:rPr>
              <a:t>zwei Größenordnungen schneller </a:t>
            </a:r>
            <a:r>
              <a:rPr lang="de-DE" sz="1800" dirty="0" smtClean="0">
                <a:sym typeface="Wingdings" pitchFamily="2" charset="2"/>
              </a:rPr>
              <a:t>als </a:t>
            </a:r>
            <a:r>
              <a:rPr lang="de-DE" sz="1800" dirty="0" err="1" smtClean="0">
                <a:sym typeface="Wingdings" pitchFamily="2" charset="2"/>
              </a:rPr>
              <a:t>random</a:t>
            </a:r>
            <a:r>
              <a:rPr lang="de-DE" sz="1800" dirty="0" smtClean="0">
                <a:sym typeface="Wingdings" pitchFamily="2" charset="2"/>
              </a:rPr>
              <a:t> IO</a:t>
            </a:r>
          </a:p>
          <a:p>
            <a:pPr>
              <a:lnSpc>
                <a:spcPct val="80000"/>
              </a:lnSpc>
            </a:pPr>
            <a:r>
              <a:rPr lang="de-DE" sz="1800" dirty="0" smtClean="0">
                <a:sym typeface="Wingdings" pitchFamily="2" charset="2"/>
              </a:rPr>
              <a:t>in Datenbank-Algorithmen unbedingt beachten !</a:t>
            </a:r>
          </a:p>
          <a:p>
            <a:pPr lvl="1">
              <a:lnSpc>
                <a:spcPct val="80000"/>
              </a:lnSpc>
              <a:buFont typeface="Webdings" pitchFamily="18" charset="2"/>
              <a:buNone/>
            </a:pPr>
            <a:r>
              <a:rPr lang="de-DE" sz="1800" dirty="0" smtClean="0"/>
              <a:t>	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48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87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AutoShape 31"/>
          <p:cNvCxnSpPr>
            <a:cxnSpLocks noChangeShapeType="1"/>
            <a:stCxn id="107" idx="2"/>
            <a:endCxn id="100" idx="0"/>
          </p:cNvCxnSpPr>
          <p:nvPr/>
        </p:nvCxnSpPr>
        <p:spPr bwMode="auto">
          <a:xfrm rot="5400000">
            <a:off x="2770938" y="2138865"/>
            <a:ext cx="845232" cy="1819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AutoShape 32"/>
          <p:cNvCxnSpPr>
            <a:cxnSpLocks noChangeShapeType="1"/>
            <a:stCxn id="111" idx="2"/>
            <a:endCxn id="89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0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5" name="AutoShape 31"/>
          <p:cNvCxnSpPr>
            <a:cxnSpLocks noChangeShapeType="1"/>
            <a:stCxn id="106" idx="2"/>
            <a:endCxn id="120" idx="0"/>
          </p:cNvCxnSpPr>
          <p:nvPr/>
        </p:nvCxnSpPr>
        <p:spPr bwMode="auto">
          <a:xfrm rot="5400000">
            <a:off x="2893098" y="2934807"/>
            <a:ext cx="2033364" cy="1415262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27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0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5" name="AutoShape 53"/>
          <p:cNvCxnSpPr>
            <a:cxnSpLocks noChangeShapeType="1"/>
            <a:stCxn id="109" idx="2"/>
            <a:endCxn id="130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AutoShape 32"/>
          <p:cNvCxnSpPr>
            <a:cxnSpLocks noChangeShapeType="1"/>
            <a:stCxn id="113" idx="2"/>
            <a:endCxn id="140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6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47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8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9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0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1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2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3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4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5" name="AutoShape 63"/>
          <p:cNvSpPr>
            <a:spLocks noChangeArrowheads="1"/>
          </p:cNvSpPr>
          <p:nvPr/>
        </p:nvSpPr>
        <p:spPr bwMode="auto">
          <a:xfrm>
            <a:off x="4286250" y="1800225"/>
            <a:ext cx="68580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6</a:t>
            </a:r>
          </a:p>
        </p:txBody>
      </p:sp>
      <p:sp>
        <p:nvSpPr>
          <p:cNvPr id="156" name="Oval 64"/>
          <p:cNvSpPr>
            <a:spLocks noChangeArrowheads="1"/>
          </p:cNvSpPr>
          <p:nvPr/>
        </p:nvSpPr>
        <p:spPr bwMode="auto">
          <a:xfrm>
            <a:off x="4662944" y="2197131"/>
            <a:ext cx="457200" cy="5143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7" name="Line 74"/>
          <p:cNvSpPr>
            <a:spLocks noChangeShapeType="1"/>
          </p:cNvSpPr>
          <p:nvPr/>
        </p:nvSpPr>
        <p:spPr bwMode="auto">
          <a:xfrm flipV="1">
            <a:off x="4948694" y="1511331"/>
            <a:ext cx="6858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9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2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6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7" name="AutoShape 84"/>
          <p:cNvCxnSpPr>
            <a:cxnSpLocks noChangeShapeType="1"/>
            <a:stCxn id="105" idx="0"/>
            <a:endCxn id="158" idx="0"/>
          </p:cNvCxnSpPr>
          <p:nvPr/>
        </p:nvCxnSpPr>
        <p:spPr bwMode="auto">
          <a:xfrm rot="16200000" flipV="1">
            <a:off x="3096825" y="1019445"/>
            <a:ext cx="9525" cy="2526822"/>
          </a:xfrm>
          <a:prstGeom prst="curvedConnector3">
            <a:avLst>
              <a:gd name="adj1" fmla="val 340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85"/>
          <p:cNvCxnSpPr>
            <a:cxnSpLocks noChangeShapeType="1"/>
            <a:stCxn id="155" idx="0"/>
            <a:endCxn id="161" idx="0"/>
          </p:cNvCxnSpPr>
          <p:nvPr/>
        </p:nvCxnSpPr>
        <p:spPr bwMode="auto">
          <a:xfrm rot="16200000" flipH="1" flipV="1">
            <a:off x="3247142" y="900848"/>
            <a:ext cx="482631" cy="2281386"/>
          </a:xfrm>
          <a:prstGeom prst="curvedConnector3">
            <a:avLst>
              <a:gd name="adj1" fmla="val -35524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74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88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1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6" name="AutoShape 32"/>
          <p:cNvCxnSpPr>
            <a:cxnSpLocks noChangeShapeType="1"/>
            <a:stCxn id="112" idx="2"/>
            <a:endCxn id="90" idx="0"/>
          </p:cNvCxnSpPr>
          <p:nvPr/>
        </p:nvCxnSpPr>
        <p:spPr bwMode="auto">
          <a:xfrm rot="5400000">
            <a:off x="4871266" y="3280982"/>
            <a:ext cx="1430072" cy="11962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1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28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1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6" name="AutoShape 53"/>
          <p:cNvCxnSpPr>
            <a:cxnSpLocks noChangeShapeType="1"/>
            <a:stCxn id="110" idx="2"/>
            <a:endCxn id="131" idx="0"/>
          </p:cNvCxnSpPr>
          <p:nvPr/>
        </p:nvCxnSpPr>
        <p:spPr bwMode="auto">
          <a:xfrm rot="16200000" flipH="1">
            <a:off x="4355306" y="3402211"/>
            <a:ext cx="2033364" cy="480454"/>
          </a:xfrm>
          <a:prstGeom prst="curvedConnector3">
            <a:avLst>
              <a:gd name="adj1" fmla="val 91691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6" name="AutoShape 32"/>
          <p:cNvCxnSpPr>
            <a:cxnSpLocks noChangeShapeType="1"/>
            <a:stCxn id="114" idx="2"/>
            <a:endCxn id="141" idx="0"/>
          </p:cNvCxnSpPr>
          <p:nvPr/>
        </p:nvCxnSpPr>
        <p:spPr bwMode="auto">
          <a:xfrm rot="16200000" flipH="1">
            <a:off x="6094893" y="2691324"/>
            <a:ext cx="845232" cy="7140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7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48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9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0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1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2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3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4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5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AutoShape 63"/>
          <p:cNvSpPr>
            <a:spLocks noChangeArrowheads="1"/>
          </p:cNvSpPr>
          <p:nvPr/>
        </p:nvSpPr>
        <p:spPr bwMode="auto">
          <a:xfrm>
            <a:off x="4286250" y="1800225"/>
            <a:ext cx="685800" cy="400050"/>
          </a:xfrm>
          <a:prstGeom prst="flowChartMerge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</a:rPr>
              <a:t>6</a:t>
            </a:r>
          </a:p>
        </p:txBody>
      </p:sp>
      <p:sp>
        <p:nvSpPr>
          <p:cNvPr id="157" name="Oval 64"/>
          <p:cNvSpPr>
            <a:spLocks noChangeArrowheads="1"/>
          </p:cNvSpPr>
          <p:nvPr/>
        </p:nvSpPr>
        <p:spPr bwMode="auto">
          <a:xfrm>
            <a:off x="4662944" y="2197131"/>
            <a:ext cx="457200" cy="5143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8" name="Line 74"/>
          <p:cNvSpPr>
            <a:spLocks noChangeShapeType="1"/>
          </p:cNvSpPr>
          <p:nvPr/>
        </p:nvSpPr>
        <p:spPr bwMode="auto">
          <a:xfrm flipV="1">
            <a:off x="4948694" y="1511331"/>
            <a:ext cx="6858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9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0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3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6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8" name="AutoShape 84"/>
          <p:cNvCxnSpPr>
            <a:cxnSpLocks noChangeShapeType="1"/>
            <a:stCxn id="106" idx="0"/>
            <a:endCxn id="159" idx="0"/>
          </p:cNvCxnSpPr>
          <p:nvPr/>
        </p:nvCxnSpPr>
        <p:spPr bwMode="auto">
          <a:xfrm rot="16200000" flipV="1">
            <a:off x="3096825" y="1019445"/>
            <a:ext cx="9525" cy="2526822"/>
          </a:xfrm>
          <a:prstGeom prst="curvedConnector3">
            <a:avLst>
              <a:gd name="adj1" fmla="val 340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85"/>
          <p:cNvCxnSpPr>
            <a:cxnSpLocks noChangeShapeType="1"/>
            <a:stCxn id="156" idx="0"/>
            <a:endCxn id="162" idx="0"/>
          </p:cNvCxnSpPr>
          <p:nvPr/>
        </p:nvCxnSpPr>
        <p:spPr bwMode="auto">
          <a:xfrm rot="16200000" flipH="1" flipV="1">
            <a:off x="3247142" y="900848"/>
            <a:ext cx="482631" cy="2281386"/>
          </a:xfrm>
          <a:prstGeom prst="curvedConnector3">
            <a:avLst>
              <a:gd name="adj1" fmla="val -35524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31"/>
          <p:cNvCxnSpPr>
            <a:cxnSpLocks noChangeShapeType="1"/>
            <a:endCxn id="101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AutoShape 86"/>
          <p:cNvCxnSpPr>
            <a:cxnSpLocks noChangeShapeType="1"/>
            <a:stCxn id="160" idx="2"/>
            <a:endCxn id="155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AutoShape 42"/>
          <p:cNvCxnSpPr>
            <a:cxnSpLocks noChangeShapeType="1"/>
            <a:stCxn id="163" idx="2"/>
            <a:endCxn id="124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2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87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AutoShape 32"/>
          <p:cNvCxnSpPr>
            <a:cxnSpLocks noChangeShapeType="1"/>
            <a:stCxn id="109" idx="2"/>
            <a:endCxn id="138" idx="0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9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25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28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" name="AutoShape 53"/>
          <p:cNvCxnSpPr>
            <a:cxnSpLocks noChangeShapeType="1"/>
            <a:stCxn id="106" idx="2"/>
            <a:endCxn id="89" idx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45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6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7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48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49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0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1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2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7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9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0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2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7" name="AutoShape 31"/>
          <p:cNvCxnSpPr>
            <a:cxnSpLocks noChangeShapeType="1"/>
            <a:endCxn id="100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86"/>
          <p:cNvCxnSpPr>
            <a:cxnSpLocks noChangeShapeType="1"/>
            <a:stCxn id="157" idx="2"/>
            <a:endCxn id="152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42"/>
          <p:cNvCxnSpPr>
            <a:cxnSpLocks noChangeShapeType="1"/>
            <a:stCxn id="160" idx="2"/>
            <a:endCxn id="122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" name="AutoShape 52"/>
          <p:cNvCxnSpPr>
            <a:cxnSpLocks noChangeShapeType="1"/>
            <a:stCxn id="107" idx="2"/>
            <a:endCxn id="126" idx="0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Oval 63"/>
          <p:cNvSpPr>
            <a:spLocks noChangeArrowheads="1"/>
          </p:cNvSpPr>
          <p:nvPr/>
        </p:nvSpPr>
        <p:spPr bwMode="auto">
          <a:xfrm>
            <a:off x="5005722" y="1548170"/>
            <a:ext cx="457200" cy="5143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10</a:t>
            </a:r>
          </a:p>
        </p:txBody>
      </p:sp>
      <p:sp>
        <p:nvSpPr>
          <p:cNvPr id="186" name="Line 73"/>
          <p:cNvSpPr>
            <a:spLocks noChangeShapeType="1"/>
          </p:cNvSpPr>
          <p:nvPr/>
        </p:nvSpPr>
        <p:spPr bwMode="auto">
          <a:xfrm flipH="1" flipV="1">
            <a:off x="4463988" y="1383618"/>
            <a:ext cx="633877" cy="24173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87" name="AutoShape 84"/>
          <p:cNvCxnSpPr>
            <a:cxnSpLocks noChangeShapeType="1"/>
            <a:stCxn id="185" idx="2"/>
          </p:cNvCxnSpPr>
          <p:nvPr/>
        </p:nvCxnSpPr>
        <p:spPr bwMode="auto">
          <a:xfrm rot="10800000" flipV="1">
            <a:off x="2862114" y="1805345"/>
            <a:ext cx="2143608" cy="477511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AutoShape 85"/>
          <p:cNvCxnSpPr>
            <a:cxnSpLocks noChangeShapeType="1"/>
            <a:stCxn id="185" idx="6"/>
          </p:cNvCxnSpPr>
          <p:nvPr/>
        </p:nvCxnSpPr>
        <p:spPr bwMode="auto">
          <a:xfrm flipH="1">
            <a:off x="5388936" y="1805346"/>
            <a:ext cx="73986" cy="477511"/>
          </a:xfrm>
          <a:prstGeom prst="curvedConnector4">
            <a:avLst>
              <a:gd name="adj1" fmla="val -231733"/>
              <a:gd name="adj2" fmla="val 76929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6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8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4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7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4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5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7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9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1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3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6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8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9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70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71" name="AutoShape 31"/>
          <p:cNvCxnSpPr>
            <a:cxnSpLocks noChangeShapeType="1"/>
            <a:endCxn id="109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2" name="AutoShape 86"/>
          <p:cNvCxnSpPr>
            <a:cxnSpLocks noChangeShapeType="1"/>
            <a:stCxn id="163" idx="2"/>
            <a:endCxn id="161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AutoShape 42"/>
          <p:cNvCxnSpPr>
            <a:cxnSpLocks noChangeShapeType="1"/>
            <a:stCxn id="166" idx="2"/>
            <a:endCxn id="131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7" name="Oval 63"/>
          <p:cNvSpPr>
            <a:spLocks noChangeArrowheads="1"/>
          </p:cNvSpPr>
          <p:nvPr/>
        </p:nvSpPr>
        <p:spPr bwMode="auto">
          <a:xfrm>
            <a:off x="5005722" y="1548170"/>
            <a:ext cx="457200" cy="5143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10</a:t>
            </a:r>
          </a:p>
        </p:txBody>
      </p:sp>
      <p:sp>
        <p:nvSpPr>
          <p:cNvPr id="188" name="Line 73"/>
          <p:cNvSpPr>
            <a:spLocks noChangeShapeType="1"/>
          </p:cNvSpPr>
          <p:nvPr/>
        </p:nvSpPr>
        <p:spPr bwMode="auto">
          <a:xfrm flipH="1" flipV="1">
            <a:off x="4463988" y="1383618"/>
            <a:ext cx="633877" cy="24173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89" name="AutoShape 84"/>
          <p:cNvCxnSpPr>
            <a:cxnSpLocks noChangeShapeType="1"/>
            <a:stCxn id="187" idx="2"/>
          </p:cNvCxnSpPr>
          <p:nvPr/>
        </p:nvCxnSpPr>
        <p:spPr bwMode="auto">
          <a:xfrm rot="10800000" flipV="1">
            <a:off x="2862114" y="1805345"/>
            <a:ext cx="2143608" cy="477511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0" name="AutoShape 85"/>
          <p:cNvCxnSpPr>
            <a:cxnSpLocks noChangeShapeType="1"/>
            <a:stCxn id="187" idx="6"/>
          </p:cNvCxnSpPr>
          <p:nvPr/>
        </p:nvCxnSpPr>
        <p:spPr bwMode="auto">
          <a:xfrm flipH="1">
            <a:off x="5388936" y="1805346"/>
            <a:ext cx="73986" cy="477511"/>
          </a:xfrm>
          <a:prstGeom prst="curvedConnector4">
            <a:avLst>
              <a:gd name="adj1" fmla="val -231733"/>
              <a:gd name="adj2" fmla="val 76929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0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1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4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1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0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6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9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6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7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9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1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3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5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6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8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9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70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1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72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73" name="AutoShape 31"/>
          <p:cNvCxnSpPr>
            <a:cxnSpLocks noChangeShapeType="1"/>
            <a:endCxn id="111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AutoShape 86"/>
          <p:cNvCxnSpPr>
            <a:cxnSpLocks noChangeShapeType="1"/>
            <a:stCxn id="165" idx="2"/>
            <a:endCxn id="163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AutoShape 42"/>
          <p:cNvCxnSpPr>
            <a:cxnSpLocks noChangeShapeType="1"/>
            <a:stCxn id="168" idx="2"/>
            <a:endCxn id="133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" name="Oval 63"/>
          <p:cNvSpPr>
            <a:spLocks noChangeArrowheads="1"/>
          </p:cNvSpPr>
          <p:nvPr/>
        </p:nvSpPr>
        <p:spPr bwMode="auto">
          <a:xfrm>
            <a:off x="5005722" y="1548170"/>
            <a:ext cx="457200" cy="5143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10</a:t>
            </a:r>
          </a:p>
        </p:txBody>
      </p:sp>
      <p:sp>
        <p:nvSpPr>
          <p:cNvPr id="177" name="Line 73"/>
          <p:cNvSpPr>
            <a:spLocks noChangeShapeType="1"/>
          </p:cNvSpPr>
          <p:nvPr/>
        </p:nvSpPr>
        <p:spPr bwMode="auto">
          <a:xfrm flipH="1" flipV="1">
            <a:off x="4463988" y="1383618"/>
            <a:ext cx="633877" cy="24173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78" name="AutoShape 84"/>
          <p:cNvCxnSpPr>
            <a:cxnSpLocks noChangeShapeType="1"/>
            <a:stCxn id="176" idx="2"/>
            <a:endCxn id="169" idx="0"/>
          </p:cNvCxnSpPr>
          <p:nvPr/>
        </p:nvCxnSpPr>
        <p:spPr bwMode="auto">
          <a:xfrm rot="10800000" flipV="1">
            <a:off x="2862114" y="1805345"/>
            <a:ext cx="2143608" cy="477511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AutoShape 85"/>
          <p:cNvCxnSpPr>
            <a:cxnSpLocks noChangeShapeType="1"/>
            <a:stCxn id="176" idx="6"/>
            <a:endCxn id="121" idx="0"/>
          </p:cNvCxnSpPr>
          <p:nvPr/>
        </p:nvCxnSpPr>
        <p:spPr bwMode="auto">
          <a:xfrm flipH="1">
            <a:off x="5388936" y="1805346"/>
            <a:ext cx="73986" cy="477511"/>
          </a:xfrm>
          <a:prstGeom prst="curvedConnector4">
            <a:avLst>
              <a:gd name="adj1" fmla="val -231733"/>
              <a:gd name="adj2" fmla="val 76929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9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8" name="AutoShape 95"/>
          <p:cNvCxnSpPr>
            <a:cxnSpLocks noChangeShapeType="1"/>
            <a:stCxn id="191" idx="2"/>
            <a:endCxn id="168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1" name="AutoShape 96"/>
          <p:cNvCxnSpPr>
            <a:cxnSpLocks noChangeShapeType="1"/>
            <a:stCxn id="190" idx="2"/>
            <a:endCxn id="120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72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20"/>
            <a:ext cx="9144000" cy="857250"/>
          </a:xfrm>
        </p:spPr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6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2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5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0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1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2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3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4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5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7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9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2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6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7" name="AutoShape 31"/>
          <p:cNvCxnSpPr>
            <a:cxnSpLocks noChangeShapeType="1"/>
            <a:endCxn id="108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86"/>
          <p:cNvCxnSpPr>
            <a:cxnSpLocks noChangeShapeType="1"/>
            <a:stCxn id="159" idx="2"/>
            <a:endCxn id="157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42"/>
          <p:cNvCxnSpPr>
            <a:cxnSpLocks noChangeShapeType="1"/>
            <a:stCxn id="162" idx="2"/>
            <a:endCxn id="129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3" name="AutoShape 95"/>
          <p:cNvCxnSpPr>
            <a:cxnSpLocks noChangeShapeType="1"/>
            <a:stCxn id="176" idx="2"/>
            <a:endCxn id="162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96"/>
          <p:cNvCxnSpPr>
            <a:cxnSpLocks noChangeShapeType="1"/>
            <a:stCxn id="175" idx="2"/>
            <a:endCxn id="117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7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8" name="AutoShape 93"/>
          <p:cNvSpPr>
            <a:spLocks noChangeArrowheads="1"/>
          </p:cNvSpPr>
          <p:nvPr/>
        </p:nvSpPr>
        <p:spPr bwMode="auto">
          <a:xfrm>
            <a:off x="5849968" y="835111"/>
            <a:ext cx="2124410" cy="1036298"/>
          </a:xfrm>
          <a:prstGeom prst="wedgeRoundRectCallout">
            <a:avLst>
              <a:gd name="adj1" fmla="val -61220"/>
              <a:gd name="adj2" fmla="val -17066"/>
              <a:gd name="adj3" fmla="val 16667"/>
            </a:avLst>
          </a:prstGeom>
          <a:solidFill>
            <a:schemeClr val="hlink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de-DE" dirty="0">
                <a:solidFill>
                  <a:srgbClr val="FFFFCC"/>
                </a:solidFill>
                <a:latin typeface="Times New Roman" pitchFamily="18" charset="0"/>
              </a:rPr>
              <a:t>B-Baum mit </a:t>
            </a:r>
          </a:p>
          <a:p>
            <a:pPr algn="ctr">
              <a:lnSpc>
                <a:spcPct val="90000"/>
              </a:lnSpc>
            </a:pPr>
            <a:r>
              <a:rPr lang="de-DE" dirty="0">
                <a:solidFill>
                  <a:srgbClr val="FFFFCC"/>
                </a:solidFill>
                <a:latin typeface="Times New Roman" pitchFamily="18" charset="0"/>
              </a:rPr>
              <a:t>Minimaler</a:t>
            </a:r>
          </a:p>
          <a:p>
            <a:pPr algn="ctr">
              <a:lnSpc>
                <a:spcPct val="90000"/>
              </a:lnSpc>
            </a:pPr>
            <a:r>
              <a:rPr lang="de-DE" dirty="0">
                <a:solidFill>
                  <a:srgbClr val="FFFFCC"/>
                </a:solidFill>
                <a:latin typeface="Times New Roman" pitchFamily="18" charset="0"/>
              </a:rPr>
              <a:t>Speicherplatz-</a:t>
            </a:r>
          </a:p>
          <a:p>
            <a:pPr algn="ctr">
              <a:lnSpc>
                <a:spcPct val="90000"/>
              </a:lnSpc>
            </a:pPr>
            <a:r>
              <a:rPr lang="de-DE" dirty="0" err="1">
                <a:solidFill>
                  <a:srgbClr val="FFFFCC"/>
                </a:solidFill>
                <a:latin typeface="Times New Roman" pitchFamily="18" charset="0"/>
              </a:rPr>
              <a:t>ausnutzung</a:t>
            </a:r>
            <a:endParaRPr lang="de-DE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66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5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6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2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5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0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1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2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3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4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5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7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9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2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4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6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7" name="AutoShape 31"/>
          <p:cNvCxnSpPr>
            <a:cxnSpLocks noChangeShapeType="1"/>
            <a:endCxn id="108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86"/>
          <p:cNvCxnSpPr>
            <a:cxnSpLocks noChangeShapeType="1"/>
            <a:stCxn id="159" idx="2"/>
            <a:endCxn id="157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42"/>
          <p:cNvCxnSpPr>
            <a:cxnSpLocks noChangeShapeType="1"/>
            <a:stCxn id="162" idx="2"/>
            <a:endCxn id="129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0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9" name="AutoShape 95"/>
          <p:cNvCxnSpPr>
            <a:cxnSpLocks noChangeShapeType="1"/>
            <a:stCxn id="172" idx="2"/>
            <a:endCxn id="162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AutoShape 96"/>
          <p:cNvCxnSpPr>
            <a:cxnSpLocks noChangeShapeType="1"/>
            <a:stCxn id="171" idx="2"/>
            <a:endCxn id="117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" name="AutoShape 93"/>
          <p:cNvSpPr>
            <a:spLocks noChangeArrowheads="1"/>
          </p:cNvSpPr>
          <p:nvPr/>
        </p:nvSpPr>
        <p:spPr bwMode="auto">
          <a:xfrm>
            <a:off x="5849968" y="835111"/>
            <a:ext cx="2124410" cy="1036298"/>
          </a:xfrm>
          <a:prstGeom prst="wedgeRoundRectCallout">
            <a:avLst>
              <a:gd name="adj1" fmla="val -61220"/>
              <a:gd name="adj2" fmla="val -17066"/>
              <a:gd name="adj3" fmla="val 16667"/>
            </a:avLst>
          </a:prstGeom>
          <a:solidFill>
            <a:schemeClr val="hlink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de-DE" dirty="0">
                <a:solidFill>
                  <a:srgbClr val="FFFFCC"/>
                </a:solidFill>
                <a:latin typeface="Times New Roman" pitchFamily="18" charset="0"/>
              </a:rPr>
              <a:t>B-Baum mit </a:t>
            </a:r>
          </a:p>
          <a:p>
            <a:pPr algn="ctr">
              <a:lnSpc>
                <a:spcPct val="90000"/>
              </a:lnSpc>
            </a:pPr>
            <a:r>
              <a:rPr lang="de-DE" dirty="0">
                <a:solidFill>
                  <a:srgbClr val="FFFFCC"/>
                </a:solidFill>
                <a:latin typeface="Times New Roman" pitchFamily="18" charset="0"/>
              </a:rPr>
              <a:t>Minimaler</a:t>
            </a:r>
          </a:p>
          <a:p>
            <a:pPr algn="ctr">
              <a:lnSpc>
                <a:spcPct val="90000"/>
              </a:lnSpc>
            </a:pPr>
            <a:r>
              <a:rPr lang="de-DE" dirty="0">
                <a:solidFill>
                  <a:srgbClr val="FFFFCC"/>
                </a:solidFill>
                <a:latin typeface="Times New Roman" pitchFamily="18" charset="0"/>
              </a:rPr>
              <a:t>Speicherplatz-</a:t>
            </a:r>
          </a:p>
          <a:p>
            <a:pPr algn="ctr">
              <a:lnSpc>
                <a:spcPct val="90000"/>
              </a:lnSpc>
            </a:pPr>
            <a:r>
              <a:rPr lang="de-DE" dirty="0" err="1">
                <a:solidFill>
                  <a:srgbClr val="FFFFCC"/>
                </a:solidFill>
                <a:latin typeface="Times New Roman" pitchFamily="18" charset="0"/>
              </a:rPr>
              <a:t>ausnutzung</a:t>
            </a:r>
            <a:endParaRPr lang="de-DE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4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93A57-47FF-46DB-B2C7-B24A259AF293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81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96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7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3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6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1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2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3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4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5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6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7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58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9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0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3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5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6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7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68" name="AutoShape 31"/>
          <p:cNvCxnSpPr>
            <a:cxnSpLocks noChangeShapeType="1"/>
            <a:endCxn id="109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86"/>
          <p:cNvCxnSpPr>
            <a:cxnSpLocks noChangeShapeType="1"/>
            <a:stCxn id="160" idx="2"/>
            <a:endCxn id="158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42"/>
          <p:cNvCxnSpPr>
            <a:cxnSpLocks noChangeShapeType="1"/>
            <a:stCxn id="163" idx="2"/>
            <a:endCxn id="130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0" name="AutoShape 95"/>
          <p:cNvCxnSpPr>
            <a:cxnSpLocks noChangeShapeType="1"/>
            <a:stCxn id="173" idx="2"/>
            <a:endCxn id="163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AutoShape 96"/>
          <p:cNvCxnSpPr>
            <a:cxnSpLocks noChangeShapeType="1"/>
            <a:stCxn id="172" idx="2"/>
            <a:endCxn id="118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AutoShape 93"/>
          <p:cNvSpPr>
            <a:spLocks noChangeArrowheads="1"/>
          </p:cNvSpPr>
          <p:nvPr/>
        </p:nvSpPr>
        <p:spPr bwMode="auto">
          <a:xfrm>
            <a:off x="4362728" y="411510"/>
            <a:ext cx="714488" cy="510348"/>
          </a:xfrm>
          <a:prstGeom prst="flowChartMerge">
            <a:avLst/>
          </a:prstGeom>
          <a:solidFill>
            <a:schemeClr val="hlink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FFFFCC"/>
                </a:solidFill>
                <a:latin typeface="Times New Roman" pitchFamily="18" charset="0"/>
              </a:rPr>
              <a:t>23</a:t>
            </a:r>
          </a:p>
        </p:txBody>
      </p:sp>
      <p:sp>
        <p:nvSpPr>
          <p:cNvPr id="38" name="Freihandform 37"/>
          <p:cNvSpPr/>
          <p:nvPr/>
        </p:nvSpPr>
        <p:spPr>
          <a:xfrm>
            <a:off x="3937464" y="935325"/>
            <a:ext cx="3247108" cy="2537222"/>
          </a:xfrm>
          <a:custGeom>
            <a:avLst/>
            <a:gdLst>
              <a:gd name="connsiteX0" fmla="*/ 0 w 2627086"/>
              <a:gd name="connsiteY0" fmla="*/ 0 h 146396"/>
              <a:gd name="connsiteX1" fmla="*/ 188686 w 2627086"/>
              <a:gd name="connsiteY1" fmla="*/ 58058 h 146396"/>
              <a:gd name="connsiteX2" fmla="*/ 261257 w 2627086"/>
              <a:gd name="connsiteY2" fmla="*/ 87086 h 146396"/>
              <a:gd name="connsiteX3" fmla="*/ 1872343 w 2627086"/>
              <a:gd name="connsiteY3" fmla="*/ 101600 h 146396"/>
              <a:gd name="connsiteX4" fmla="*/ 2278743 w 2627086"/>
              <a:gd name="connsiteY4" fmla="*/ 130629 h 146396"/>
              <a:gd name="connsiteX5" fmla="*/ 2423886 w 2627086"/>
              <a:gd name="connsiteY5" fmla="*/ 145143 h 146396"/>
              <a:gd name="connsiteX6" fmla="*/ 2627086 w 2627086"/>
              <a:gd name="connsiteY6" fmla="*/ 145143 h 146396"/>
              <a:gd name="connsiteX0" fmla="*/ 1573262 w 2531205"/>
              <a:gd name="connsiteY0" fmla="*/ 2173336 h 2177366"/>
              <a:gd name="connsiteX1" fmla="*/ 92805 w 2531205"/>
              <a:gd name="connsiteY1" fmla="*/ 141336 h 2177366"/>
              <a:gd name="connsiteX2" fmla="*/ 165376 w 2531205"/>
              <a:gd name="connsiteY2" fmla="*/ 170364 h 2177366"/>
              <a:gd name="connsiteX3" fmla="*/ 1776462 w 2531205"/>
              <a:gd name="connsiteY3" fmla="*/ 184878 h 2177366"/>
              <a:gd name="connsiteX4" fmla="*/ 2182862 w 2531205"/>
              <a:gd name="connsiteY4" fmla="*/ 213907 h 2177366"/>
              <a:gd name="connsiteX5" fmla="*/ 2328005 w 2531205"/>
              <a:gd name="connsiteY5" fmla="*/ 228421 h 2177366"/>
              <a:gd name="connsiteX6" fmla="*/ 2531205 w 2531205"/>
              <a:gd name="connsiteY6" fmla="*/ 228421 h 2177366"/>
              <a:gd name="connsiteX0" fmla="*/ 1436618 w 2394561"/>
              <a:gd name="connsiteY0" fmla="*/ 2151929 h 2365694"/>
              <a:gd name="connsiteX1" fmla="*/ 667361 w 2394561"/>
              <a:gd name="connsiteY1" fmla="*/ 2209986 h 2365694"/>
              <a:gd name="connsiteX2" fmla="*/ 28732 w 2394561"/>
              <a:gd name="connsiteY2" fmla="*/ 148957 h 2365694"/>
              <a:gd name="connsiteX3" fmla="*/ 1639818 w 2394561"/>
              <a:gd name="connsiteY3" fmla="*/ 163471 h 2365694"/>
              <a:gd name="connsiteX4" fmla="*/ 2046218 w 2394561"/>
              <a:gd name="connsiteY4" fmla="*/ 192500 h 2365694"/>
              <a:gd name="connsiteX5" fmla="*/ 2191361 w 2394561"/>
              <a:gd name="connsiteY5" fmla="*/ 207014 h 2365694"/>
              <a:gd name="connsiteX6" fmla="*/ 2394561 w 2394561"/>
              <a:gd name="connsiteY6" fmla="*/ 207014 h 2365694"/>
              <a:gd name="connsiteX0" fmla="*/ 784376 w 1755009"/>
              <a:gd name="connsiteY0" fmla="*/ 1988464 h 3831406"/>
              <a:gd name="connsiteX1" fmla="*/ 15119 w 1755009"/>
              <a:gd name="connsiteY1" fmla="*/ 2046521 h 3831406"/>
              <a:gd name="connsiteX2" fmla="*/ 1742319 w 1755009"/>
              <a:gd name="connsiteY2" fmla="*/ 3788235 h 3831406"/>
              <a:gd name="connsiteX3" fmla="*/ 987576 w 1755009"/>
              <a:gd name="connsiteY3" fmla="*/ 6 h 3831406"/>
              <a:gd name="connsiteX4" fmla="*/ 1393976 w 1755009"/>
              <a:gd name="connsiteY4" fmla="*/ 29035 h 3831406"/>
              <a:gd name="connsiteX5" fmla="*/ 1539119 w 1755009"/>
              <a:gd name="connsiteY5" fmla="*/ 43549 h 3831406"/>
              <a:gd name="connsiteX6" fmla="*/ 1742319 w 1755009"/>
              <a:gd name="connsiteY6" fmla="*/ 43549 h 3831406"/>
              <a:gd name="connsiteX0" fmla="*/ 1108468 w 1745273"/>
              <a:gd name="connsiteY0" fmla="*/ 2090064 h 3831060"/>
              <a:gd name="connsiteX1" fmla="*/ 5383 w 1745273"/>
              <a:gd name="connsiteY1" fmla="*/ 2046521 h 3831060"/>
              <a:gd name="connsiteX2" fmla="*/ 1732583 w 1745273"/>
              <a:gd name="connsiteY2" fmla="*/ 3788235 h 3831060"/>
              <a:gd name="connsiteX3" fmla="*/ 977840 w 1745273"/>
              <a:gd name="connsiteY3" fmla="*/ 6 h 3831060"/>
              <a:gd name="connsiteX4" fmla="*/ 1384240 w 1745273"/>
              <a:gd name="connsiteY4" fmla="*/ 29035 h 3831060"/>
              <a:gd name="connsiteX5" fmla="*/ 1529383 w 1745273"/>
              <a:gd name="connsiteY5" fmla="*/ 43549 h 3831060"/>
              <a:gd name="connsiteX6" fmla="*/ 1732583 w 1745273"/>
              <a:gd name="connsiteY6" fmla="*/ 43549 h 3831060"/>
              <a:gd name="connsiteX0" fmla="*/ 1065085 w 1700867"/>
              <a:gd name="connsiteY0" fmla="*/ 2090064 h 3842922"/>
              <a:gd name="connsiteX1" fmla="*/ 5543 w 1700867"/>
              <a:gd name="connsiteY1" fmla="*/ 2235206 h 3842922"/>
              <a:gd name="connsiteX2" fmla="*/ 1689200 w 1700867"/>
              <a:gd name="connsiteY2" fmla="*/ 3788235 h 3842922"/>
              <a:gd name="connsiteX3" fmla="*/ 934457 w 1700867"/>
              <a:gd name="connsiteY3" fmla="*/ 6 h 3842922"/>
              <a:gd name="connsiteX4" fmla="*/ 1340857 w 1700867"/>
              <a:gd name="connsiteY4" fmla="*/ 29035 h 3842922"/>
              <a:gd name="connsiteX5" fmla="*/ 1486000 w 1700867"/>
              <a:gd name="connsiteY5" fmla="*/ 43549 h 3842922"/>
              <a:gd name="connsiteX6" fmla="*/ 1689200 w 1700867"/>
              <a:gd name="connsiteY6" fmla="*/ 43549 h 3842922"/>
              <a:gd name="connsiteX0" fmla="*/ 1068177 w 1703959"/>
              <a:gd name="connsiteY0" fmla="*/ 2090064 h 3884980"/>
              <a:gd name="connsiteX1" fmla="*/ 8635 w 1703959"/>
              <a:gd name="connsiteY1" fmla="*/ 2235206 h 3884980"/>
              <a:gd name="connsiteX2" fmla="*/ 1692292 w 1703959"/>
              <a:gd name="connsiteY2" fmla="*/ 3788235 h 3884980"/>
              <a:gd name="connsiteX3" fmla="*/ 937549 w 1703959"/>
              <a:gd name="connsiteY3" fmla="*/ 6 h 3884980"/>
              <a:gd name="connsiteX4" fmla="*/ 1343949 w 1703959"/>
              <a:gd name="connsiteY4" fmla="*/ 29035 h 3884980"/>
              <a:gd name="connsiteX5" fmla="*/ 1489092 w 1703959"/>
              <a:gd name="connsiteY5" fmla="*/ 43549 h 3884980"/>
              <a:gd name="connsiteX6" fmla="*/ 1692292 w 1703959"/>
              <a:gd name="connsiteY6" fmla="*/ 43549 h 3884980"/>
              <a:gd name="connsiteX0" fmla="*/ 1183842 w 1822429"/>
              <a:gd name="connsiteY0" fmla="*/ 2090064 h 3895821"/>
              <a:gd name="connsiteX1" fmla="*/ 8186 w 1822429"/>
              <a:gd name="connsiteY1" fmla="*/ 2307778 h 3895821"/>
              <a:gd name="connsiteX2" fmla="*/ 1807957 w 1822429"/>
              <a:gd name="connsiteY2" fmla="*/ 3788235 h 3895821"/>
              <a:gd name="connsiteX3" fmla="*/ 1053214 w 1822429"/>
              <a:gd name="connsiteY3" fmla="*/ 6 h 3895821"/>
              <a:gd name="connsiteX4" fmla="*/ 1459614 w 1822429"/>
              <a:gd name="connsiteY4" fmla="*/ 29035 h 3895821"/>
              <a:gd name="connsiteX5" fmla="*/ 1604757 w 1822429"/>
              <a:gd name="connsiteY5" fmla="*/ 43549 h 3895821"/>
              <a:gd name="connsiteX6" fmla="*/ 1807957 w 1822429"/>
              <a:gd name="connsiteY6" fmla="*/ 43549 h 3895821"/>
              <a:gd name="connsiteX0" fmla="*/ 1184943 w 2417380"/>
              <a:gd name="connsiteY0" fmla="*/ 2430816 h 5420774"/>
              <a:gd name="connsiteX1" fmla="*/ 9287 w 2417380"/>
              <a:gd name="connsiteY1" fmla="*/ 2648530 h 5420774"/>
              <a:gd name="connsiteX2" fmla="*/ 1809058 w 2417380"/>
              <a:gd name="connsiteY2" fmla="*/ 4128987 h 5420774"/>
              <a:gd name="connsiteX3" fmla="*/ 2404143 w 2417380"/>
              <a:gd name="connsiteY3" fmla="*/ 5420758 h 5420774"/>
              <a:gd name="connsiteX4" fmla="*/ 1460715 w 2417380"/>
              <a:gd name="connsiteY4" fmla="*/ 369787 h 5420774"/>
              <a:gd name="connsiteX5" fmla="*/ 1605858 w 2417380"/>
              <a:gd name="connsiteY5" fmla="*/ 384301 h 5420774"/>
              <a:gd name="connsiteX6" fmla="*/ 1809058 w 2417380"/>
              <a:gd name="connsiteY6" fmla="*/ 384301 h 5420774"/>
              <a:gd name="connsiteX0" fmla="*/ 1178759 w 2411196"/>
              <a:gd name="connsiteY0" fmla="*/ 2430816 h 5420774"/>
              <a:gd name="connsiteX1" fmla="*/ 3103 w 2411196"/>
              <a:gd name="connsiteY1" fmla="*/ 2648530 h 5420774"/>
              <a:gd name="connsiteX2" fmla="*/ 1657731 w 2411196"/>
              <a:gd name="connsiteY2" fmla="*/ 4303158 h 5420774"/>
              <a:gd name="connsiteX3" fmla="*/ 2397959 w 2411196"/>
              <a:gd name="connsiteY3" fmla="*/ 5420758 h 5420774"/>
              <a:gd name="connsiteX4" fmla="*/ 1454531 w 2411196"/>
              <a:gd name="connsiteY4" fmla="*/ 369787 h 5420774"/>
              <a:gd name="connsiteX5" fmla="*/ 1599674 w 2411196"/>
              <a:gd name="connsiteY5" fmla="*/ 384301 h 5420774"/>
              <a:gd name="connsiteX6" fmla="*/ 1802874 w 2411196"/>
              <a:gd name="connsiteY6" fmla="*/ 384301 h 5420774"/>
              <a:gd name="connsiteX0" fmla="*/ 1178759 w 2411196"/>
              <a:gd name="connsiteY0" fmla="*/ 2430816 h 5420774"/>
              <a:gd name="connsiteX1" fmla="*/ 3103 w 2411196"/>
              <a:gd name="connsiteY1" fmla="*/ 2648530 h 5420774"/>
              <a:gd name="connsiteX2" fmla="*/ 1657731 w 2411196"/>
              <a:gd name="connsiteY2" fmla="*/ 4303158 h 5420774"/>
              <a:gd name="connsiteX3" fmla="*/ 2397959 w 2411196"/>
              <a:gd name="connsiteY3" fmla="*/ 5420758 h 5420774"/>
              <a:gd name="connsiteX4" fmla="*/ 1454531 w 2411196"/>
              <a:gd name="connsiteY4" fmla="*/ 369787 h 5420774"/>
              <a:gd name="connsiteX5" fmla="*/ 1599674 w 2411196"/>
              <a:gd name="connsiteY5" fmla="*/ 384301 h 5420774"/>
              <a:gd name="connsiteX6" fmla="*/ 1802874 w 2411196"/>
              <a:gd name="connsiteY6" fmla="*/ 384301 h 5420774"/>
              <a:gd name="connsiteX0" fmla="*/ 1178759 w 2411196"/>
              <a:gd name="connsiteY0" fmla="*/ 2430816 h 5420774"/>
              <a:gd name="connsiteX1" fmla="*/ 3103 w 2411196"/>
              <a:gd name="connsiteY1" fmla="*/ 2648530 h 5420774"/>
              <a:gd name="connsiteX2" fmla="*/ 1657731 w 2411196"/>
              <a:gd name="connsiteY2" fmla="*/ 4303158 h 5420774"/>
              <a:gd name="connsiteX3" fmla="*/ 2397959 w 2411196"/>
              <a:gd name="connsiteY3" fmla="*/ 5420758 h 5420774"/>
              <a:gd name="connsiteX4" fmla="*/ 1454531 w 2411196"/>
              <a:gd name="connsiteY4" fmla="*/ 369787 h 5420774"/>
              <a:gd name="connsiteX5" fmla="*/ 1599674 w 2411196"/>
              <a:gd name="connsiteY5" fmla="*/ 384301 h 5420774"/>
              <a:gd name="connsiteX6" fmla="*/ 1802874 w 2411196"/>
              <a:gd name="connsiteY6" fmla="*/ 384301 h 5420774"/>
              <a:gd name="connsiteX0" fmla="*/ 1178581 w 2411018"/>
              <a:gd name="connsiteY0" fmla="*/ 2430816 h 5420774"/>
              <a:gd name="connsiteX1" fmla="*/ 2925 w 2411018"/>
              <a:gd name="connsiteY1" fmla="*/ 2648530 h 5420774"/>
              <a:gd name="connsiteX2" fmla="*/ 1643038 w 2411018"/>
              <a:gd name="connsiteY2" fmla="*/ 4433786 h 5420774"/>
              <a:gd name="connsiteX3" fmla="*/ 2397781 w 2411018"/>
              <a:gd name="connsiteY3" fmla="*/ 5420758 h 5420774"/>
              <a:gd name="connsiteX4" fmla="*/ 1454353 w 2411018"/>
              <a:gd name="connsiteY4" fmla="*/ 369787 h 5420774"/>
              <a:gd name="connsiteX5" fmla="*/ 1599496 w 2411018"/>
              <a:gd name="connsiteY5" fmla="*/ 384301 h 5420774"/>
              <a:gd name="connsiteX6" fmla="*/ 1802696 w 2411018"/>
              <a:gd name="connsiteY6" fmla="*/ 384301 h 5420774"/>
              <a:gd name="connsiteX0" fmla="*/ 1178581 w 3026311"/>
              <a:gd name="connsiteY0" fmla="*/ 2384107 h 5454877"/>
              <a:gd name="connsiteX1" fmla="*/ 2925 w 3026311"/>
              <a:gd name="connsiteY1" fmla="*/ 2601821 h 5454877"/>
              <a:gd name="connsiteX2" fmla="*/ 1643038 w 3026311"/>
              <a:gd name="connsiteY2" fmla="*/ 4387077 h 5454877"/>
              <a:gd name="connsiteX3" fmla="*/ 2397781 w 3026311"/>
              <a:gd name="connsiteY3" fmla="*/ 5374049 h 5454877"/>
              <a:gd name="connsiteX4" fmla="*/ 3007382 w 3026311"/>
              <a:gd name="connsiteY4" fmla="*/ 4895078 h 5454877"/>
              <a:gd name="connsiteX5" fmla="*/ 1599496 w 3026311"/>
              <a:gd name="connsiteY5" fmla="*/ 337592 h 5454877"/>
              <a:gd name="connsiteX6" fmla="*/ 1802696 w 3026311"/>
              <a:gd name="connsiteY6" fmla="*/ 337592 h 5454877"/>
              <a:gd name="connsiteX0" fmla="*/ 1178581 w 3129166"/>
              <a:gd name="connsiteY0" fmla="*/ 2384107 h 5389615"/>
              <a:gd name="connsiteX1" fmla="*/ 2925 w 3129166"/>
              <a:gd name="connsiteY1" fmla="*/ 2601821 h 5389615"/>
              <a:gd name="connsiteX2" fmla="*/ 1643038 w 3129166"/>
              <a:gd name="connsiteY2" fmla="*/ 4387077 h 5389615"/>
              <a:gd name="connsiteX3" fmla="*/ 2397781 w 3129166"/>
              <a:gd name="connsiteY3" fmla="*/ 5374049 h 5389615"/>
              <a:gd name="connsiteX4" fmla="*/ 3007382 w 3129166"/>
              <a:gd name="connsiteY4" fmla="*/ 4895078 h 5389615"/>
              <a:gd name="connsiteX5" fmla="*/ 1599496 w 3129166"/>
              <a:gd name="connsiteY5" fmla="*/ 337592 h 5389615"/>
              <a:gd name="connsiteX6" fmla="*/ 1802696 w 3129166"/>
              <a:gd name="connsiteY6" fmla="*/ 337592 h 5389615"/>
              <a:gd name="connsiteX0" fmla="*/ 1178581 w 3019074"/>
              <a:gd name="connsiteY0" fmla="*/ 2384107 h 5400547"/>
              <a:gd name="connsiteX1" fmla="*/ 2925 w 3019074"/>
              <a:gd name="connsiteY1" fmla="*/ 2601821 h 5400547"/>
              <a:gd name="connsiteX2" fmla="*/ 1643038 w 3019074"/>
              <a:gd name="connsiteY2" fmla="*/ 4387077 h 5400547"/>
              <a:gd name="connsiteX3" fmla="*/ 2397781 w 3019074"/>
              <a:gd name="connsiteY3" fmla="*/ 5374049 h 5400547"/>
              <a:gd name="connsiteX4" fmla="*/ 3007382 w 3019074"/>
              <a:gd name="connsiteY4" fmla="*/ 4895078 h 5400547"/>
              <a:gd name="connsiteX5" fmla="*/ 1599496 w 3019074"/>
              <a:gd name="connsiteY5" fmla="*/ 337592 h 5400547"/>
              <a:gd name="connsiteX6" fmla="*/ 1802696 w 3019074"/>
              <a:gd name="connsiteY6" fmla="*/ 337592 h 5400547"/>
              <a:gd name="connsiteX0" fmla="*/ 1178581 w 3014848"/>
              <a:gd name="connsiteY0" fmla="*/ 2384107 h 5374452"/>
              <a:gd name="connsiteX1" fmla="*/ 2925 w 3014848"/>
              <a:gd name="connsiteY1" fmla="*/ 2601821 h 5374452"/>
              <a:gd name="connsiteX2" fmla="*/ 1643038 w 3014848"/>
              <a:gd name="connsiteY2" fmla="*/ 4387077 h 5374452"/>
              <a:gd name="connsiteX3" fmla="*/ 2397781 w 3014848"/>
              <a:gd name="connsiteY3" fmla="*/ 5374049 h 5374452"/>
              <a:gd name="connsiteX4" fmla="*/ 3007382 w 3014848"/>
              <a:gd name="connsiteY4" fmla="*/ 4895078 h 5374452"/>
              <a:gd name="connsiteX5" fmla="*/ 1599496 w 3014848"/>
              <a:gd name="connsiteY5" fmla="*/ 337592 h 5374452"/>
              <a:gd name="connsiteX6" fmla="*/ 1802696 w 3014848"/>
              <a:gd name="connsiteY6" fmla="*/ 337592 h 5374452"/>
              <a:gd name="connsiteX0" fmla="*/ 1178581 w 3289571"/>
              <a:gd name="connsiteY0" fmla="*/ 2417435 h 5532691"/>
              <a:gd name="connsiteX1" fmla="*/ 2925 w 3289571"/>
              <a:gd name="connsiteY1" fmla="*/ 2635149 h 5532691"/>
              <a:gd name="connsiteX2" fmla="*/ 1643038 w 3289571"/>
              <a:gd name="connsiteY2" fmla="*/ 4420405 h 5532691"/>
              <a:gd name="connsiteX3" fmla="*/ 2397781 w 3289571"/>
              <a:gd name="connsiteY3" fmla="*/ 5407377 h 5532691"/>
              <a:gd name="connsiteX4" fmla="*/ 3283154 w 3289571"/>
              <a:gd name="connsiteY4" fmla="*/ 5378349 h 5532691"/>
              <a:gd name="connsiteX5" fmla="*/ 1599496 w 3289571"/>
              <a:gd name="connsiteY5" fmla="*/ 370920 h 5532691"/>
              <a:gd name="connsiteX6" fmla="*/ 1802696 w 3289571"/>
              <a:gd name="connsiteY6" fmla="*/ 370920 h 5532691"/>
              <a:gd name="connsiteX0" fmla="*/ 1178581 w 4129763"/>
              <a:gd name="connsiteY0" fmla="*/ 2046515 h 5174956"/>
              <a:gd name="connsiteX1" fmla="*/ 2925 w 4129763"/>
              <a:gd name="connsiteY1" fmla="*/ 2264229 h 5174956"/>
              <a:gd name="connsiteX2" fmla="*/ 1643038 w 4129763"/>
              <a:gd name="connsiteY2" fmla="*/ 4049485 h 5174956"/>
              <a:gd name="connsiteX3" fmla="*/ 2397781 w 4129763"/>
              <a:gd name="connsiteY3" fmla="*/ 5036457 h 5174956"/>
              <a:gd name="connsiteX4" fmla="*/ 3283154 w 4129763"/>
              <a:gd name="connsiteY4" fmla="*/ 5007429 h 5174956"/>
              <a:gd name="connsiteX5" fmla="*/ 4081439 w 4129763"/>
              <a:gd name="connsiteY5" fmla="*/ 4731658 h 5174956"/>
              <a:gd name="connsiteX6" fmla="*/ 1802696 w 4129763"/>
              <a:gd name="connsiteY6" fmla="*/ 0 h 5174956"/>
              <a:gd name="connsiteX0" fmla="*/ 1178581 w 4371724"/>
              <a:gd name="connsiteY0" fmla="*/ 0 h 3381828"/>
              <a:gd name="connsiteX1" fmla="*/ 2925 w 4371724"/>
              <a:gd name="connsiteY1" fmla="*/ 217714 h 3381828"/>
              <a:gd name="connsiteX2" fmla="*/ 1643038 w 4371724"/>
              <a:gd name="connsiteY2" fmla="*/ 2002970 h 3381828"/>
              <a:gd name="connsiteX3" fmla="*/ 2397781 w 4371724"/>
              <a:gd name="connsiteY3" fmla="*/ 2989942 h 3381828"/>
              <a:gd name="connsiteX4" fmla="*/ 3283154 w 4371724"/>
              <a:gd name="connsiteY4" fmla="*/ 2960914 h 3381828"/>
              <a:gd name="connsiteX5" fmla="*/ 4081439 w 4371724"/>
              <a:gd name="connsiteY5" fmla="*/ 2685143 h 3381828"/>
              <a:gd name="connsiteX6" fmla="*/ 4371724 w 4371724"/>
              <a:gd name="connsiteY6" fmla="*/ 3381828 h 3381828"/>
              <a:gd name="connsiteX0" fmla="*/ 1035923 w 4374209"/>
              <a:gd name="connsiteY0" fmla="*/ 0 h 3367314"/>
              <a:gd name="connsiteX1" fmla="*/ 5410 w 4374209"/>
              <a:gd name="connsiteY1" fmla="*/ 203200 h 3367314"/>
              <a:gd name="connsiteX2" fmla="*/ 1645523 w 4374209"/>
              <a:gd name="connsiteY2" fmla="*/ 1988456 h 3367314"/>
              <a:gd name="connsiteX3" fmla="*/ 2400266 w 4374209"/>
              <a:gd name="connsiteY3" fmla="*/ 2975428 h 3367314"/>
              <a:gd name="connsiteX4" fmla="*/ 3285639 w 4374209"/>
              <a:gd name="connsiteY4" fmla="*/ 2946400 h 3367314"/>
              <a:gd name="connsiteX5" fmla="*/ 4083924 w 4374209"/>
              <a:gd name="connsiteY5" fmla="*/ 2670629 h 3367314"/>
              <a:gd name="connsiteX6" fmla="*/ 4374209 w 4374209"/>
              <a:gd name="connsiteY6" fmla="*/ 3367314 h 3367314"/>
              <a:gd name="connsiteX0" fmla="*/ 1036168 w 4374454"/>
              <a:gd name="connsiteY0" fmla="*/ 0 h 3367314"/>
              <a:gd name="connsiteX1" fmla="*/ 5655 w 4374454"/>
              <a:gd name="connsiteY1" fmla="*/ 203200 h 3367314"/>
              <a:gd name="connsiteX2" fmla="*/ 1660282 w 4374454"/>
              <a:gd name="connsiteY2" fmla="*/ 1828799 h 3367314"/>
              <a:gd name="connsiteX3" fmla="*/ 2400511 w 4374454"/>
              <a:gd name="connsiteY3" fmla="*/ 2975428 h 3367314"/>
              <a:gd name="connsiteX4" fmla="*/ 3285884 w 4374454"/>
              <a:gd name="connsiteY4" fmla="*/ 2946400 h 3367314"/>
              <a:gd name="connsiteX5" fmla="*/ 4084169 w 4374454"/>
              <a:gd name="connsiteY5" fmla="*/ 2670629 h 3367314"/>
              <a:gd name="connsiteX6" fmla="*/ 4374454 w 4374454"/>
              <a:gd name="connsiteY6" fmla="*/ 3367314 h 3367314"/>
              <a:gd name="connsiteX0" fmla="*/ 1021713 w 4359999"/>
              <a:gd name="connsiteY0" fmla="*/ 0 h 3367314"/>
              <a:gd name="connsiteX1" fmla="*/ 5714 w 4359999"/>
              <a:gd name="connsiteY1" fmla="*/ 319314 h 3367314"/>
              <a:gd name="connsiteX2" fmla="*/ 1645827 w 4359999"/>
              <a:gd name="connsiteY2" fmla="*/ 1828799 h 3367314"/>
              <a:gd name="connsiteX3" fmla="*/ 2386056 w 4359999"/>
              <a:gd name="connsiteY3" fmla="*/ 2975428 h 3367314"/>
              <a:gd name="connsiteX4" fmla="*/ 3271429 w 4359999"/>
              <a:gd name="connsiteY4" fmla="*/ 2946400 h 3367314"/>
              <a:gd name="connsiteX5" fmla="*/ 4069714 w 4359999"/>
              <a:gd name="connsiteY5" fmla="*/ 2670629 h 3367314"/>
              <a:gd name="connsiteX6" fmla="*/ 4359999 w 4359999"/>
              <a:gd name="connsiteY6" fmla="*/ 3367314 h 3367314"/>
              <a:gd name="connsiteX0" fmla="*/ 1016301 w 4354587"/>
              <a:gd name="connsiteY0" fmla="*/ 0 h 3367314"/>
              <a:gd name="connsiteX1" fmla="*/ 302 w 4354587"/>
              <a:gd name="connsiteY1" fmla="*/ 319314 h 3367314"/>
              <a:gd name="connsiteX2" fmla="*/ 1640415 w 4354587"/>
              <a:gd name="connsiteY2" fmla="*/ 1828799 h 3367314"/>
              <a:gd name="connsiteX3" fmla="*/ 2380644 w 4354587"/>
              <a:gd name="connsiteY3" fmla="*/ 2975428 h 3367314"/>
              <a:gd name="connsiteX4" fmla="*/ 3266017 w 4354587"/>
              <a:gd name="connsiteY4" fmla="*/ 2946400 h 3367314"/>
              <a:gd name="connsiteX5" fmla="*/ 4064302 w 4354587"/>
              <a:gd name="connsiteY5" fmla="*/ 2670629 h 3367314"/>
              <a:gd name="connsiteX6" fmla="*/ 4354587 w 4354587"/>
              <a:gd name="connsiteY6" fmla="*/ 3367314 h 3367314"/>
              <a:gd name="connsiteX0" fmla="*/ 987279 w 4325565"/>
              <a:gd name="connsiteY0" fmla="*/ 15874 h 3383188"/>
              <a:gd name="connsiteX1" fmla="*/ 309 w 4325565"/>
              <a:gd name="connsiteY1" fmla="*/ 161017 h 3383188"/>
              <a:gd name="connsiteX2" fmla="*/ 1611393 w 4325565"/>
              <a:gd name="connsiteY2" fmla="*/ 1844673 h 3383188"/>
              <a:gd name="connsiteX3" fmla="*/ 2351622 w 4325565"/>
              <a:gd name="connsiteY3" fmla="*/ 2991302 h 3383188"/>
              <a:gd name="connsiteX4" fmla="*/ 3236995 w 4325565"/>
              <a:gd name="connsiteY4" fmla="*/ 2962274 h 3383188"/>
              <a:gd name="connsiteX5" fmla="*/ 4035280 w 4325565"/>
              <a:gd name="connsiteY5" fmla="*/ 2686503 h 3383188"/>
              <a:gd name="connsiteX6" fmla="*/ 4325565 w 4325565"/>
              <a:gd name="connsiteY6" fmla="*/ 3383188 h 3383188"/>
              <a:gd name="connsiteX0" fmla="*/ 992279 w 4330565"/>
              <a:gd name="connsiteY0" fmla="*/ 15648 h 3382962"/>
              <a:gd name="connsiteX1" fmla="*/ 5309 w 4330565"/>
              <a:gd name="connsiteY1" fmla="*/ 160791 h 3382962"/>
              <a:gd name="connsiteX2" fmla="*/ 1616393 w 4330565"/>
              <a:gd name="connsiteY2" fmla="*/ 1844447 h 3382962"/>
              <a:gd name="connsiteX3" fmla="*/ 2356622 w 4330565"/>
              <a:gd name="connsiteY3" fmla="*/ 2991076 h 3382962"/>
              <a:gd name="connsiteX4" fmla="*/ 3241995 w 4330565"/>
              <a:gd name="connsiteY4" fmla="*/ 2962048 h 3382962"/>
              <a:gd name="connsiteX5" fmla="*/ 4040280 w 4330565"/>
              <a:gd name="connsiteY5" fmla="*/ 2686277 h 3382962"/>
              <a:gd name="connsiteX6" fmla="*/ 4330565 w 4330565"/>
              <a:gd name="connsiteY6" fmla="*/ 3382962 h 3382962"/>
              <a:gd name="connsiteX0" fmla="*/ 991191 w 4329477"/>
              <a:gd name="connsiteY0" fmla="*/ 15648 h 3382962"/>
              <a:gd name="connsiteX1" fmla="*/ 4221 w 4329477"/>
              <a:gd name="connsiteY1" fmla="*/ 160791 h 3382962"/>
              <a:gd name="connsiteX2" fmla="*/ 1615305 w 4329477"/>
              <a:gd name="connsiteY2" fmla="*/ 1844447 h 3382962"/>
              <a:gd name="connsiteX3" fmla="*/ 2355534 w 4329477"/>
              <a:gd name="connsiteY3" fmla="*/ 2991076 h 3382962"/>
              <a:gd name="connsiteX4" fmla="*/ 3240907 w 4329477"/>
              <a:gd name="connsiteY4" fmla="*/ 2962048 h 3382962"/>
              <a:gd name="connsiteX5" fmla="*/ 4039192 w 4329477"/>
              <a:gd name="connsiteY5" fmla="*/ 2686277 h 3382962"/>
              <a:gd name="connsiteX6" fmla="*/ 4329477 w 4329477"/>
              <a:gd name="connsiteY6" fmla="*/ 3382962 h 3382962"/>
              <a:gd name="connsiteX0" fmla="*/ 991191 w 4329477"/>
              <a:gd name="connsiteY0" fmla="*/ 15648 h 3382962"/>
              <a:gd name="connsiteX1" fmla="*/ 4221 w 4329477"/>
              <a:gd name="connsiteY1" fmla="*/ 160791 h 3382962"/>
              <a:gd name="connsiteX2" fmla="*/ 1615305 w 4329477"/>
              <a:gd name="connsiteY2" fmla="*/ 1844447 h 3382962"/>
              <a:gd name="connsiteX3" fmla="*/ 2355534 w 4329477"/>
              <a:gd name="connsiteY3" fmla="*/ 2991076 h 3382962"/>
              <a:gd name="connsiteX4" fmla="*/ 3240907 w 4329477"/>
              <a:gd name="connsiteY4" fmla="*/ 2962048 h 3382962"/>
              <a:gd name="connsiteX5" fmla="*/ 4111763 w 4329477"/>
              <a:gd name="connsiteY5" fmla="*/ 3020105 h 3382962"/>
              <a:gd name="connsiteX6" fmla="*/ 4329477 w 4329477"/>
              <a:gd name="connsiteY6" fmla="*/ 3382962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9477" h="3382962">
                <a:moveTo>
                  <a:pt x="991191" y="15648"/>
                </a:moveTo>
                <a:cubicBezTo>
                  <a:pt x="1225005" y="115854"/>
                  <a:pt x="33443" y="-159941"/>
                  <a:pt x="4221" y="160791"/>
                </a:cubicBezTo>
                <a:cubicBezTo>
                  <a:pt x="-94960" y="1249363"/>
                  <a:pt x="1586646" y="1231857"/>
                  <a:pt x="1615305" y="1844447"/>
                </a:cubicBezTo>
                <a:cubicBezTo>
                  <a:pt x="1673361" y="3085418"/>
                  <a:pt x="1818505" y="2986238"/>
                  <a:pt x="2355534" y="2991076"/>
                </a:cubicBezTo>
                <a:cubicBezTo>
                  <a:pt x="2491001" y="3000752"/>
                  <a:pt x="2948202" y="2957210"/>
                  <a:pt x="3240907" y="2962048"/>
                </a:cubicBezTo>
                <a:cubicBezTo>
                  <a:pt x="3533612" y="2966886"/>
                  <a:pt x="3930335" y="2949953"/>
                  <a:pt x="4111763" y="3020105"/>
                </a:cubicBezTo>
                <a:cubicBezTo>
                  <a:pt x="4293191" y="3090257"/>
                  <a:pt x="4261744" y="3382962"/>
                  <a:pt x="4329477" y="3382962"/>
                </a:cubicBezTo>
              </a:path>
            </a:pathLst>
          </a:custGeom>
          <a:noFill/>
          <a:ln w="50800" cap="rnd">
            <a:solidFill>
              <a:schemeClr val="accent1"/>
            </a:solidFill>
            <a:tailEnd type="triangle"/>
          </a:ln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06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 autoUpdateAnimBg="0"/>
      <p:bldP spid="3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Sukzessiver Aufbau eines B-Baums </a:t>
            </a:r>
            <a:br>
              <a:rPr lang="de-DE" smtClean="0"/>
            </a:br>
            <a:r>
              <a:rPr lang="de-DE" smtClean="0"/>
              <a:t>vom Grad k=2</a:t>
            </a:r>
          </a:p>
        </p:txBody>
      </p:sp>
      <p:sp>
        <p:nvSpPr>
          <p:cNvPr id="100" name="Rectangle 14"/>
          <p:cNvSpPr>
            <a:spLocks noChangeArrowheads="1"/>
          </p:cNvSpPr>
          <p:nvPr/>
        </p:nvSpPr>
        <p:spPr bwMode="auto">
          <a:xfrm>
            <a:off x="56122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59551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54407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7"/>
          <p:cNvSpPr>
            <a:spLocks noChangeArrowheads="1"/>
          </p:cNvSpPr>
          <p:nvPr/>
        </p:nvSpPr>
        <p:spPr bwMode="auto">
          <a:xfrm>
            <a:off x="61265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8"/>
          <p:cNvSpPr>
            <a:spLocks noChangeArrowheads="1"/>
          </p:cNvSpPr>
          <p:nvPr/>
        </p:nvSpPr>
        <p:spPr bwMode="auto">
          <a:xfrm>
            <a:off x="64694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9"/>
          <p:cNvSpPr>
            <a:spLocks noChangeArrowheads="1"/>
          </p:cNvSpPr>
          <p:nvPr/>
        </p:nvSpPr>
        <p:spPr bwMode="auto">
          <a:xfrm>
            <a:off x="664091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20"/>
          <p:cNvSpPr>
            <a:spLocks noChangeArrowheads="1"/>
          </p:cNvSpPr>
          <p:nvPr/>
        </p:nvSpPr>
        <p:spPr bwMode="auto">
          <a:xfrm>
            <a:off x="698381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21"/>
          <p:cNvSpPr>
            <a:spLocks noChangeArrowheads="1"/>
          </p:cNvSpPr>
          <p:nvPr/>
        </p:nvSpPr>
        <p:spPr bwMode="auto">
          <a:xfrm>
            <a:off x="7155265" y="405582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22"/>
          <p:cNvSpPr>
            <a:spLocks noChangeArrowheads="1"/>
          </p:cNvSpPr>
          <p:nvPr/>
        </p:nvSpPr>
        <p:spPr bwMode="auto">
          <a:xfrm>
            <a:off x="7498165" y="405582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3"/>
          <p:cNvSpPr>
            <a:spLocks noChangeArrowheads="1"/>
          </p:cNvSpPr>
          <p:nvPr/>
        </p:nvSpPr>
        <p:spPr bwMode="auto">
          <a:xfrm>
            <a:off x="13410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auto">
          <a:xfrm>
            <a:off x="16839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auto">
          <a:xfrm>
            <a:off x="11696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6"/>
          <p:cNvSpPr>
            <a:spLocks noChangeArrowheads="1"/>
          </p:cNvSpPr>
          <p:nvPr/>
        </p:nvSpPr>
        <p:spPr bwMode="auto">
          <a:xfrm>
            <a:off x="18554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3" name="Rectangle 7"/>
          <p:cNvSpPr>
            <a:spLocks noChangeArrowheads="1"/>
          </p:cNvSpPr>
          <p:nvPr/>
        </p:nvSpPr>
        <p:spPr bwMode="auto">
          <a:xfrm>
            <a:off x="21983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236977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9"/>
          <p:cNvSpPr>
            <a:spLocks noChangeArrowheads="1"/>
          </p:cNvSpPr>
          <p:nvPr/>
        </p:nvSpPr>
        <p:spPr bwMode="auto">
          <a:xfrm>
            <a:off x="271267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1"/>
          <p:cNvSpPr>
            <a:spLocks noChangeArrowheads="1"/>
          </p:cNvSpPr>
          <p:nvPr/>
        </p:nvSpPr>
        <p:spPr bwMode="auto">
          <a:xfrm>
            <a:off x="322702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0"/>
          <p:cNvSpPr>
            <a:spLocks noChangeArrowheads="1"/>
          </p:cNvSpPr>
          <p:nvPr/>
        </p:nvSpPr>
        <p:spPr bwMode="auto">
          <a:xfrm>
            <a:off x="288412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25"/>
          <p:cNvSpPr>
            <a:spLocks noChangeArrowheads="1"/>
          </p:cNvSpPr>
          <p:nvPr/>
        </p:nvSpPr>
        <p:spPr bwMode="auto">
          <a:xfrm>
            <a:off x="41887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26"/>
          <p:cNvSpPr>
            <a:spLocks noChangeArrowheads="1"/>
          </p:cNvSpPr>
          <p:nvPr/>
        </p:nvSpPr>
        <p:spPr bwMode="auto">
          <a:xfrm>
            <a:off x="45316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27"/>
          <p:cNvSpPr>
            <a:spLocks noChangeArrowheads="1"/>
          </p:cNvSpPr>
          <p:nvPr/>
        </p:nvSpPr>
        <p:spPr bwMode="auto">
          <a:xfrm>
            <a:off x="40173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28"/>
          <p:cNvSpPr>
            <a:spLocks noChangeArrowheads="1"/>
          </p:cNvSpPr>
          <p:nvPr/>
        </p:nvSpPr>
        <p:spPr bwMode="auto">
          <a:xfrm>
            <a:off x="47031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29"/>
          <p:cNvSpPr>
            <a:spLocks noChangeArrowheads="1"/>
          </p:cNvSpPr>
          <p:nvPr/>
        </p:nvSpPr>
        <p:spPr bwMode="auto">
          <a:xfrm>
            <a:off x="50460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0"/>
          <p:cNvSpPr>
            <a:spLocks noChangeArrowheads="1"/>
          </p:cNvSpPr>
          <p:nvPr/>
        </p:nvSpPr>
        <p:spPr bwMode="auto">
          <a:xfrm>
            <a:off x="521748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1"/>
          <p:cNvSpPr>
            <a:spLocks noChangeArrowheads="1"/>
          </p:cNvSpPr>
          <p:nvPr/>
        </p:nvSpPr>
        <p:spPr bwMode="auto">
          <a:xfrm>
            <a:off x="556038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32"/>
          <p:cNvSpPr>
            <a:spLocks noChangeArrowheads="1"/>
          </p:cNvSpPr>
          <p:nvPr/>
        </p:nvSpPr>
        <p:spPr bwMode="auto">
          <a:xfrm>
            <a:off x="5731836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33"/>
          <p:cNvSpPr>
            <a:spLocks noChangeArrowheads="1"/>
          </p:cNvSpPr>
          <p:nvPr/>
        </p:nvSpPr>
        <p:spPr bwMode="auto">
          <a:xfrm>
            <a:off x="6074736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37"/>
          <p:cNvSpPr>
            <a:spLocks noChangeArrowheads="1"/>
          </p:cNvSpPr>
          <p:nvPr/>
        </p:nvSpPr>
        <p:spPr bwMode="auto">
          <a:xfrm>
            <a:off x="22591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38"/>
          <p:cNvSpPr>
            <a:spLocks noChangeArrowheads="1"/>
          </p:cNvSpPr>
          <p:nvPr/>
        </p:nvSpPr>
        <p:spPr bwMode="auto">
          <a:xfrm>
            <a:off x="26020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39"/>
          <p:cNvSpPr>
            <a:spLocks noChangeArrowheads="1"/>
          </p:cNvSpPr>
          <p:nvPr/>
        </p:nvSpPr>
        <p:spPr bwMode="auto">
          <a:xfrm>
            <a:off x="20877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0"/>
          <p:cNvSpPr>
            <a:spLocks noChangeArrowheads="1"/>
          </p:cNvSpPr>
          <p:nvPr/>
        </p:nvSpPr>
        <p:spPr bwMode="auto">
          <a:xfrm>
            <a:off x="27735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1" name="Rectangle 41"/>
          <p:cNvSpPr>
            <a:spLocks noChangeArrowheads="1"/>
          </p:cNvSpPr>
          <p:nvPr/>
        </p:nvSpPr>
        <p:spPr bwMode="auto">
          <a:xfrm>
            <a:off x="31164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42"/>
          <p:cNvSpPr>
            <a:spLocks noChangeArrowheads="1"/>
          </p:cNvSpPr>
          <p:nvPr/>
        </p:nvSpPr>
        <p:spPr bwMode="auto">
          <a:xfrm>
            <a:off x="328787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43"/>
          <p:cNvSpPr>
            <a:spLocks noChangeArrowheads="1"/>
          </p:cNvSpPr>
          <p:nvPr/>
        </p:nvSpPr>
        <p:spPr bwMode="auto">
          <a:xfrm>
            <a:off x="363077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44"/>
          <p:cNvSpPr>
            <a:spLocks noChangeArrowheads="1"/>
          </p:cNvSpPr>
          <p:nvPr/>
        </p:nvSpPr>
        <p:spPr bwMode="auto">
          <a:xfrm>
            <a:off x="3802224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45"/>
          <p:cNvSpPr>
            <a:spLocks noChangeArrowheads="1"/>
          </p:cNvSpPr>
          <p:nvPr/>
        </p:nvSpPr>
        <p:spPr bwMode="auto">
          <a:xfrm>
            <a:off x="4145124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44"/>
          <p:cNvSpPr>
            <a:spLocks noChangeArrowheads="1"/>
          </p:cNvSpPr>
          <p:nvPr/>
        </p:nvSpPr>
        <p:spPr bwMode="auto">
          <a:xfrm>
            <a:off x="46692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7" name="Rectangle 45"/>
          <p:cNvSpPr>
            <a:spLocks noChangeArrowheads="1"/>
          </p:cNvSpPr>
          <p:nvPr/>
        </p:nvSpPr>
        <p:spPr bwMode="auto">
          <a:xfrm>
            <a:off x="50121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46"/>
          <p:cNvSpPr>
            <a:spLocks noChangeArrowheads="1"/>
          </p:cNvSpPr>
          <p:nvPr/>
        </p:nvSpPr>
        <p:spPr bwMode="auto">
          <a:xfrm>
            <a:off x="44977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47"/>
          <p:cNvSpPr>
            <a:spLocks noChangeArrowheads="1"/>
          </p:cNvSpPr>
          <p:nvPr/>
        </p:nvSpPr>
        <p:spPr bwMode="auto">
          <a:xfrm>
            <a:off x="51835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40" name="Rectangle 48"/>
          <p:cNvSpPr>
            <a:spLocks noChangeArrowheads="1"/>
          </p:cNvSpPr>
          <p:nvPr/>
        </p:nvSpPr>
        <p:spPr bwMode="auto">
          <a:xfrm>
            <a:off x="55264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49"/>
          <p:cNvSpPr>
            <a:spLocks noChangeArrowheads="1"/>
          </p:cNvSpPr>
          <p:nvPr/>
        </p:nvSpPr>
        <p:spPr bwMode="auto">
          <a:xfrm>
            <a:off x="569794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50"/>
          <p:cNvSpPr>
            <a:spLocks noChangeArrowheads="1"/>
          </p:cNvSpPr>
          <p:nvPr/>
        </p:nvSpPr>
        <p:spPr bwMode="auto">
          <a:xfrm>
            <a:off x="604084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51"/>
          <p:cNvSpPr>
            <a:spLocks noChangeArrowheads="1"/>
          </p:cNvSpPr>
          <p:nvPr/>
        </p:nvSpPr>
        <p:spPr bwMode="auto">
          <a:xfrm>
            <a:off x="6212290" y="465912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52"/>
          <p:cNvSpPr>
            <a:spLocks noChangeArrowheads="1"/>
          </p:cNvSpPr>
          <p:nvPr/>
        </p:nvSpPr>
        <p:spPr bwMode="auto">
          <a:xfrm>
            <a:off x="6555190" y="465912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4"/>
          <p:cNvSpPr>
            <a:spLocks noChangeArrowheads="1"/>
          </p:cNvSpPr>
          <p:nvPr/>
        </p:nvSpPr>
        <p:spPr bwMode="auto">
          <a:xfrm>
            <a:off x="59315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5"/>
          <p:cNvSpPr>
            <a:spLocks noChangeArrowheads="1"/>
          </p:cNvSpPr>
          <p:nvPr/>
        </p:nvSpPr>
        <p:spPr bwMode="auto">
          <a:xfrm>
            <a:off x="62744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6"/>
          <p:cNvSpPr>
            <a:spLocks noChangeArrowheads="1"/>
          </p:cNvSpPr>
          <p:nvPr/>
        </p:nvSpPr>
        <p:spPr bwMode="auto">
          <a:xfrm>
            <a:off x="57601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7"/>
          <p:cNvSpPr>
            <a:spLocks noChangeArrowheads="1"/>
          </p:cNvSpPr>
          <p:nvPr/>
        </p:nvSpPr>
        <p:spPr bwMode="auto">
          <a:xfrm>
            <a:off x="64459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8"/>
          <p:cNvSpPr>
            <a:spLocks noChangeArrowheads="1"/>
          </p:cNvSpPr>
          <p:nvPr/>
        </p:nvSpPr>
        <p:spPr bwMode="auto">
          <a:xfrm>
            <a:off x="67888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19"/>
          <p:cNvSpPr>
            <a:spLocks noChangeArrowheads="1"/>
          </p:cNvSpPr>
          <p:nvPr/>
        </p:nvSpPr>
        <p:spPr bwMode="auto">
          <a:xfrm>
            <a:off x="696028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23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20"/>
          <p:cNvSpPr>
            <a:spLocks noChangeArrowheads="1"/>
          </p:cNvSpPr>
          <p:nvPr/>
        </p:nvSpPr>
        <p:spPr bwMode="auto">
          <a:xfrm>
            <a:off x="730318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Rectangle 21"/>
          <p:cNvSpPr>
            <a:spLocks noChangeArrowheads="1"/>
          </p:cNvSpPr>
          <p:nvPr/>
        </p:nvSpPr>
        <p:spPr bwMode="auto">
          <a:xfrm>
            <a:off x="7474632" y="3470988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Rectangle 22"/>
          <p:cNvSpPr>
            <a:spLocks noChangeArrowheads="1"/>
          </p:cNvSpPr>
          <p:nvPr/>
        </p:nvSpPr>
        <p:spPr bwMode="auto">
          <a:xfrm>
            <a:off x="7817532" y="3470988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67"/>
          <p:cNvSpPr>
            <a:spLocks noChangeArrowheads="1"/>
          </p:cNvSpPr>
          <p:nvPr/>
        </p:nvSpPr>
        <p:spPr bwMode="auto">
          <a:xfrm>
            <a:off x="16079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155" name="Rectangle 68"/>
          <p:cNvSpPr>
            <a:spLocks noChangeArrowheads="1"/>
          </p:cNvSpPr>
          <p:nvPr/>
        </p:nvSpPr>
        <p:spPr bwMode="auto">
          <a:xfrm>
            <a:off x="19508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Rectangle 69"/>
          <p:cNvSpPr>
            <a:spLocks noChangeArrowheads="1"/>
          </p:cNvSpPr>
          <p:nvPr/>
        </p:nvSpPr>
        <p:spPr bwMode="auto">
          <a:xfrm>
            <a:off x="14936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7" name="Rectangle 70"/>
          <p:cNvSpPr>
            <a:spLocks noChangeArrowheads="1"/>
          </p:cNvSpPr>
          <p:nvPr/>
        </p:nvSpPr>
        <p:spPr bwMode="auto">
          <a:xfrm>
            <a:off x="21223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5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58" name="Rectangle 71"/>
          <p:cNvSpPr>
            <a:spLocks noChangeArrowheads="1"/>
          </p:cNvSpPr>
          <p:nvPr/>
        </p:nvSpPr>
        <p:spPr bwMode="auto">
          <a:xfrm>
            <a:off x="24652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9" name="Rectangle 72"/>
          <p:cNvSpPr>
            <a:spLocks noChangeArrowheads="1"/>
          </p:cNvSpPr>
          <p:nvPr/>
        </p:nvSpPr>
        <p:spPr bwMode="auto">
          <a:xfrm>
            <a:off x="263665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0" name="Rectangle 73"/>
          <p:cNvSpPr>
            <a:spLocks noChangeArrowheads="1"/>
          </p:cNvSpPr>
          <p:nvPr/>
        </p:nvSpPr>
        <p:spPr bwMode="auto">
          <a:xfrm>
            <a:off x="297955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Rectangle 74"/>
          <p:cNvSpPr>
            <a:spLocks noChangeArrowheads="1"/>
          </p:cNvSpPr>
          <p:nvPr/>
        </p:nvSpPr>
        <p:spPr bwMode="auto">
          <a:xfrm>
            <a:off x="3151008" y="4065054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2" name="Rectangle 75"/>
          <p:cNvSpPr>
            <a:spLocks noChangeArrowheads="1"/>
          </p:cNvSpPr>
          <p:nvPr/>
        </p:nvSpPr>
        <p:spPr bwMode="auto">
          <a:xfrm>
            <a:off x="3493908" y="4065054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Rectangle 75"/>
          <p:cNvSpPr>
            <a:spLocks noChangeArrowheads="1"/>
          </p:cNvSpPr>
          <p:nvPr/>
        </p:nvSpPr>
        <p:spPr bwMode="auto">
          <a:xfrm>
            <a:off x="16619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3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4" name="Rectangle 76"/>
          <p:cNvSpPr>
            <a:spLocks noChangeArrowheads="1"/>
          </p:cNvSpPr>
          <p:nvPr/>
        </p:nvSpPr>
        <p:spPr bwMode="auto">
          <a:xfrm>
            <a:off x="20048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Rectangle 77"/>
          <p:cNvSpPr>
            <a:spLocks noChangeArrowheads="1"/>
          </p:cNvSpPr>
          <p:nvPr/>
        </p:nvSpPr>
        <p:spPr bwMode="auto">
          <a:xfrm>
            <a:off x="15476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6" name="Rectangle 78"/>
          <p:cNvSpPr>
            <a:spLocks noChangeArrowheads="1"/>
          </p:cNvSpPr>
          <p:nvPr/>
        </p:nvSpPr>
        <p:spPr bwMode="auto">
          <a:xfrm>
            <a:off x="21763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</a:rPr>
              <a:t>6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67" name="Rectangle 79"/>
          <p:cNvSpPr>
            <a:spLocks noChangeArrowheads="1"/>
          </p:cNvSpPr>
          <p:nvPr/>
        </p:nvSpPr>
        <p:spPr bwMode="auto">
          <a:xfrm>
            <a:off x="25192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8" name="Rectangle 80"/>
          <p:cNvSpPr>
            <a:spLocks noChangeArrowheads="1"/>
          </p:cNvSpPr>
          <p:nvPr/>
        </p:nvSpPr>
        <p:spPr bwMode="auto">
          <a:xfrm>
            <a:off x="269066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69" name="Rectangle 81"/>
          <p:cNvSpPr>
            <a:spLocks noChangeArrowheads="1"/>
          </p:cNvSpPr>
          <p:nvPr/>
        </p:nvSpPr>
        <p:spPr bwMode="auto">
          <a:xfrm>
            <a:off x="303356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0" name="Rectangle 82"/>
          <p:cNvSpPr>
            <a:spLocks noChangeArrowheads="1"/>
          </p:cNvSpPr>
          <p:nvPr/>
        </p:nvSpPr>
        <p:spPr bwMode="auto">
          <a:xfrm>
            <a:off x="3205014" y="2282856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71" name="Rectangle 83"/>
          <p:cNvSpPr>
            <a:spLocks noChangeArrowheads="1"/>
          </p:cNvSpPr>
          <p:nvPr/>
        </p:nvSpPr>
        <p:spPr bwMode="auto">
          <a:xfrm>
            <a:off x="3547914" y="2282856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172" name="AutoShape 31"/>
          <p:cNvCxnSpPr>
            <a:cxnSpLocks noChangeShapeType="1"/>
            <a:endCxn id="113" idx="0"/>
          </p:cNvCxnSpPr>
          <p:nvPr/>
        </p:nvCxnSpPr>
        <p:spPr bwMode="auto">
          <a:xfrm rot="16200000" flipH="1">
            <a:off x="1550390" y="2737331"/>
            <a:ext cx="845232" cy="6220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AutoShape 86"/>
          <p:cNvCxnSpPr>
            <a:cxnSpLocks noChangeShapeType="1"/>
            <a:stCxn id="164" idx="2"/>
            <a:endCxn id="162" idx="0"/>
          </p:cNvCxnSpPr>
          <p:nvPr/>
        </p:nvCxnSpPr>
        <p:spPr bwMode="auto">
          <a:xfrm rot="16200000" flipH="1">
            <a:off x="2115462" y="2600883"/>
            <a:ext cx="1439298" cy="1489044"/>
          </a:xfrm>
          <a:prstGeom prst="curvedConnector3">
            <a:avLst>
              <a:gd name="adj1" fmla="val 1899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AutoShape 42"/>
          <p:cNvCxnSpPr>
            <a:cxnSpLocks noChangeShapeType="1"/>
            <a:stCxn id="167" idx="2"/>
            <a:endCxn id="134" idx="0"/>
          </p:cNvCxnSpPr>
          <p:nvPr/>
        </p:nvCxnSpPr>
        <p:spPr bwMode="auto">
          <a:xfrm rot="16200000" flipH="1">
            <a:off x="2272625" y="2958071"/>
            <a:ext cx="2033364" cy="1368735"/>
          </a:xfrm>
          <a:prstGeom prst="curvedConnector3">
            <a:avLst>
              <a:gd name="adj1" fmla="val 8242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" name="Rectangle 25"/>
          <p:cNvSpPr>
            <a:spLocks noChangeArrowheads="1"/>
          </p:cNvSpPr>
          <p:nvPr/>
        </p:nvSpPr>
        <p:spPr bwMode="auto">
          <a:xfrm>
            <a:off x="35198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26"/>
          <p:cNvSpPr>
            <a:spLocks noChangeArrowheads="1"/>
          </p:cNvSpPr>
          <p:nvPr/>
        </p:nvSpPr>
        <p:spPr bwMode="auto">
          <a:xfrm>
            <a:off x="38627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27"/>
          <p:cNvSpPr>
            <a:spLocks noChangeArrowheads="1"/>
          </p:cNvSpPr>
          <p:nvPr/>
        </p:nvSpPr>
        <p:spPr bwMode="auto">
          <a:xfrm>
            <a:off x="33483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ectangle 28"/>
          <p:cNvSpPr>
            <a:spLocks noChangeArrowheads="1"/>
          </p:cNvSpPr>
          <p:nvPr/>
        </p:nvSpPr>
        <p:spPr bwMode="auto">
          <a:xfrm>
            <a:off x="40341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Rectangle 29"/>
          <p:cNvSpPr>
            <a:spLocks noChangeArrowheads="1"/>
          </p:cNvSpPr>
          <p:nvPr/>
        </p:nvSpPr>
        <p:spPr bwMode="auto">
          <a:xfrm>
            <a:off x="43770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Rectangle 30"/>
          <p:cNvSpPr>
            <a:spLocks noChangeArrowheads="1"/>
          </p:cNvSpPr>
          <p:nvPr/>
        </p:nvSpPr>
        <p:spPr bwMode="auto">
          <a:xfrm>
            <a:off x="454852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Rectangle 31"/>
          <p:cNvSpPr>
            <a:spLocks noChangeArrowheads="1"/>
          </p:cNvSpPr>
          <p:nvPr/>
        </p:nvSpPr>
        <p:spPr bwMode="auto">
          <a:xfrm>
            <a:off x="489142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Rectangle 32"/>
          <p:cNvSpPr>
            <a:spLocks noChangeArrowheads="1"/>
          </p:cNvSpPr>
          <p:nvPr/>
        </p:nvSpPr>
        <p:spPr bwMode="auto">
          <a:xfrm>
            <a:off x="5062872" y="1010360"/>
            <a:ext cx="342900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Rectangle 33"/>
          <p:cNvSpPr>
            <a:spLocks noChangeArrowheads="1"/>
          </p:cNvSpPr>
          <p:nvPr/>
        </p:nvSpPr>
        <p:spPr bwMode="auto">
          <a:xfrm>
            <a:off x="5405772" y="1010360"/>
            <a:ext cx="171450" cy="3429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4" name="AutoShape 95"/>
          <p:cNvCxnSpPr>
            <a:cxnSpLocks noChangeShapeType="1"/>
            <a:stCxn id="177" idx="2"/>
            <a:endCxn id="167" idx="0"/>
          </p:cNvCxnSpPr>
          <p:nvPr/>
        </p:nvCxnSpPr>
        <p:spPr bwMode="auto">
          <a:xfrm rot="5400000">
            <a:off x="2554720" y="1403479"/>
            <a:ext cx="929597" cy="8291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" name="AutoShape 96"/>
          <p:cNvCxnSpPr>
            <a:cxnSpLocks noChangeShapeType="1"/>
            <a:stCxn id="176" idx="2"/>
            <a:endCxn id="122" idx="0"/>
          </p:cNvCxnSpPr>
          <p:nvPr/>
        </p:nvCxnSpPr>
        <p:spPr bwMode="auto">
          <a:xfrm rot="16200000" flipH="1">
            <a:off x="4075306" y="1226401"/>
            <a:ext cx="929597" cy="11833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AutoShape 32"/>
          <p:cNvCxnSpPr>
            <a:cxnSpLocks noChangeShapeType="1"/>
          </p:cNvCxnSpPr>
          <p:nvPr/>
        </p:nvCxnSpPr>
        <p:spPr bwMode="auto">
          <a:xfrm rot="16200000" flipH="1">
            <a:off x="5580543" y="2176974"/>
            <a:ext cx="845232" cy="1742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7" name="AutoShape 53"/>
          <p:cNvCxnSpPr>
            <a:cxnSpLocks noChangeShapeType="1"/>
          </p:cNvCxnSpPr>
          <p:nvPr/>
        </p:nvCxnSpPr>
        <p:spPr bwMode="auto">
          <a:xfrm rot="16200000" flipH="1">
            <a:off x="4228327" y="3014840"/>
            <a:ext cx="1601522" cy="823354"/>
          </a:xfrm>
          <a:prstGeom prst="curvedConnector2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AutoShape 52"/>
          <p:cNvCxnSpPr>
            <a:cxnSpLocks noChangeShapeType="1"/>
          </p:cNvCxnSpPr>
          <p:nvPr/>
        </p:nvCxnSpPr>
        <p:spPr bwMode="auto">
          <a:xfrm rot="16200000" flipH="1">
            <a:off x="3326606" y="3402211"/>
            <a:ext cx="2033364" cy="4804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49F37-89B3-4358-8E32-41126A71D8B3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81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F39E7027-915F-7341-A9EA-C8CBFD2E8FA2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BD7862EB-E8D6-994B-BBF4-6CC3FFF92DD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16AD8073-F55B-9144-802C-46456E9E217B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741D405E-8307-9B40-9F97-3F5DAC837EF3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4BFAB656-7532-6C41-9541-858AFF7D6765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A724F04A-1212-AA4C-B6F1-157BE88DDFD7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TUM_Praesentation_p_v1_16-9</Template>
  <TotalTime>0</TotalTime>
  <Words>3742</Words>
  <Application>Microsoft Macintosh PowerPoint</Application>
  <PresentationFormat>Bildschirmpräsentation (16:9)</PresentationFormat>
  <Paragraphs>2048</Paragraphs>
  <Slides>176</Slides>
  <Notes>176</Notes>
  <HiddenSlides>6</HiddenSlides>
  <MMClips>0</MMClips>
  <ScaleCrop>false</ScaleCrop>
  <HeadingPairs>
    <vt:vector size="8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176</vt:i4>
      </vt:variant>
    </vt:vector>
  </HeadingPairs>
  <TitlesOfParts>
    <vt:vector size="196" baseType="lpstr">
      <vt:lpstr>Calibri</vt:lpstr>
      <vt:lpstr>Courier New</vt:lpstr>
      <vt:lpstr>Euclid Symbol</vt:lpstr>
      <vt:lpstr>Monotype Sorts</vt:lpstr>
      <vt:lpstr>Wingdings 2</vt:lpstr>
      <vt:lpstr>Arial</vt:lpstr>
      <vt:lpstr>Arial Black</vt:lpstr>
      <vt:lpstr>Symbol</vt:lpstr>
      <vt:lpstr>Tahoma</vt:lpstr>
      <vt:lpstr>Times New Roman</vt:lpstr>
      <vt:lpstr>Webdings</vt:lpstr>
      <vt:lpstr>Wingdings</vt:lpstr>
      <vt:lpstr>Titel 1</vt:lpstr>
      <vt:lpstr>Titel 2</vt:lpstr>
      <vt:lpstr>Titel 3</vt:lpstr>
      <vt:lpstr>Inhalt</vt:lpstr>
      <vt:lpstr>Kapiteltrenner blau</vt:lpstr>
      <vt:lpstr>Kapiteltrenner schwarz</vt:lpstr>
      <vt:lpstr>Clip</vt:lpstr>
      <vt:lpstr>VISIO</vt:lpstr>
      <vt:lpstr>Kapitel 7 Physische Datenorganisation</vt:lpstr>
      <vt:lpstr>Überblick: Speicherhierarchie</vt:lpstr>
      <vt:lpstr>Überblick: Speicherhierarchie</vt:lpstr>
      <vt:lpstr>Überblick: Speicherhierarchie</vt:lpstr>
      <vt:lpstr>Überblick: Speicherhierarchie</vt:lpstr>
      <vt:lpstr>PowerPoint-Präsentation</vt:lpstr>
      <vt:lpstr>Magnetplattenspeicher</vt:lpstr>
      <vt:lpstr>Lesen von Daten von der Platte</vt:lpstr>
      <vt:lpstr>Random versus Chained IO</vt:lpstr>
      <vt:lpstr>Disk Arrays  RAID-Systeme</vt:lpstr>
      <vt:lpstr>PowerPoint-Präsentation</vt:lpstr>
      <vt:lpstr>RAID 0: Striping</vt:lpstr>
      <vt:lpstr>RAID 1: Spiegelung (mirroring) </vt:lpstr>
      <vt:lpstr>PowerPoint-Präsentation</vt:lpstr>
      <vt:lpstr>RAID 2: Striping auf Bit-Ebene</vt:lpstr>
      <vt:lpstr>RAID 3: Striping auf Bit-Ebene, zusätzliche Platte für Paritätsinfo</vt:lpstr>
      <vt:lpstr>RAID 3: Plattenausfall </vt:lpstr>
      <vt:lpstr>RAID 4: Striping von Blöcken </vt:lpstr>
      <vt:lpstr>RAID 4: Striping von Blöcken </vt:lpstr>
      <vt:lpstr>RAID 5: Striping von Blöcken, Verteilung der Paritätsblöcke</vt:lpstr>
      <vt:lpstr>Bewertung der Parallelität bei RAID</vt:lpstr>
      <vt:lpstr> </vt:lpstr>
      <vt:lpstr> Ein- und Auslagern von Seiten</vt:lpstr>
      <vt:lpstr>PowerPoint-Präsentation</vt:lpstr>
      <vt:lpstr>PowerPoint-Präsentation</vt:lpstr>
      <vt:lpstr>PowerPoint-Präsentation</vt:lpstr>
      <vt:lpstr>PowerPoint-Präsentation</vt:lpstr>
      <vt:lpstr>B-Bäume</vt:lpstr>
      <vt:lpstr>PowerPoint-Präsentation</vt:lpstr>
      <vt:lpstr>PowerPoint-Präsentation</vt:lpstr>
      <vt:lpstr>PowerPoint-Präsentation</vt:lpstr>
      <vt:lpstr>(Handschriftliche) Demo über Binäre Suchbäume</vt:lpstr>
      <vt:lpstr>(Handschriftliche) Demo über Binäre Suchbäume</vt:lpstr>
      <vt:lpstr>PowerPoint-Präsentation</vt:lpstr>
      <vt:lpstr>PowerPoint-Präsentation</vt:lpstr>
      <vt:lpstr>PowerPoint-Präsentation</vt:lpstr>
      <vt:lpstr>Einfügen eines neuen Objekts (Datensatz) in einen B-Baum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PowerPoint-Präsentation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PowerPoint-Präsentation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Sukzessiver Aufbau eines B-Baums  vom Grad k=2</vt:lpstr>
      <vt:lpstr>Speicherstruktur eines B-Baums  auf dem Hintergrundspeicher</vt:lpstr>
      <vt:lpstr>Speicherstruktur eines B-Baums  auf dem Hintergrundspeicher</vt:lpstr>
      <vt:lpstr>Speicherstruktur eines B-Baums  auf dem Hintergrundspeicher</vt:lpstr>
      <vt:lpstr>Speicherstruktur eines B-Baums  auf dem Hintergrundspeicher</vt:lpstr>
      <vt:lpstr>Zusammenspiel: Hintergrundspeicher -- Hauptspeicher</vt:lpstr>
      <vt:lpstr>PowerPoint-Präsentation</vt:lpstr>
      <vt:lpstr>PowerPoint-Präsentation</vt:lpstr>
      <vt:lpstr>PowerPoint-Präsentation</vt:lpstr>
      <vt:lpstr>Mehrere Indexe auf denselben Objekten</vt:lpstr>
      <vt:lpstr>Mehrere Indexe auf denselben Objekten</vt:lpstr>
      <vt:lpstr>Mehrere Indexe auf denselben Objekten</vt:lpstr>
      <vt:lpstr>Eine andere Möglichkeit: Referenzierung  über Speicheradressen</vt:lpstr>
      <vt:lpstr>Realisierungstechnik für Hintergrundspeicher-Adressen</vt:lpstr>
      <vt:lpstr>PowerPoint-Präsentation</vt:lpstr>
      <vt:lpstr>PowerPoint-Präsentation</vt:lpstr>
      <vt:lpstr>PowerPoint-Präsentation</vt:lpstr>
      <vt:lpstr>PowerPoint-Präsentation</vt:lpstr>
      <vt:lpstr>„Statische“ Hashtabellen</vt:lpstr>
      <vt:lpstr>PowerPoint-Präsentation</vt:lpstr>
      <vt:lpstr>PowerPoint-Präsentation</vt:lpstr>
      <vt:lpstr>PowerPoint-Präsentation</vt:lpstr>
      <vt:lpstr>Hashfunktion für erweiterbares Hashing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Mehrdimensionale Datenstrukturen</vt:lpstr>
      <vt:lpstr>Grundlagen mehrdimensionaler Datenstrukturen</vt:lpstr>
      <vt:lpstr>Grundlagen mehrdimensionaler Datenstrukturen</vt:lpstr>
      <vt:lpstr>Charakterisierung mehrdimensionaler Datenstrukturen</vt:lpstr>
      <vt:lpstr>Charakterisierung mehrdimensionaler Datenstrukturen</vt:lpstr>
      <vt:lpstr>Charakterisierung mehrdimensionaler Datenstrukturen</vt:lpstr>
      <vt:lpstr>Charakterisierung mehrdimensionaler Datenstrukturen</vt:lpstr>
      <vt:lpstr>Charakterisierung mehrdimensionaler Datenstrukturen</vt:lpstr>
      <vt:lpstr>Charakterisierung mehrdimensionaler Datenstrukturen</vt:lpstr>
      <vt:lpstr>R-Baum: Urvater der baum-strukturierten mehrdimensionalen Zugriffsstrukturen</vt:lpstr>
      <vt:lpstr>Gute versus schlechte Partitionierung</vt:lpstr>
      <vt:lpstr>Nächste Phase in der Entstehungsgeschichte des R-Baums</vt:lpstr>
      <vt:lpstr>Nächste Phase                                        </vt:lpstr>
      <vt:lpstr>Datenraum</vt:lpstr>
      <vt:lpstr>Wachsen des Baums: nach oben – wie im B-Baum</vt:lpstr>
      <vt:lpstr>Datenraum</vt:lpstr>
      <vt:lpstr>Datenraum und Speicherstruktur – Überblick </vt:lpstr>
      <vt:lpstr>PowerPoint-Präsentation</vt:lpstr>
      <vt:lpstr>Bereichsanfragen auf dem R-Baum</vt:lpstr>
      <vt:lpstr>PowerPoint-Präsentation</vt:lpstr>
      <vt:lpstr>Indexierung räumlicher Objekte (anstatt Punkten) mit dem R-Baum</vt:lpstr>
      <vt:lpstr>Indexierung räumlicher Objekte (anstatt Punkten) mit dem R-Baum</vt:lpstr>
      <vt:lpstr>Indexierung räumlicher Objekte (anstatt Punkten) mit dem R-Baum</vt:lpstr>
      <vt:lpstr>Objektballung / Clustering logisch verwandter Daten</vt:lpstr>
      <vt:lpstr>PowerPoint-Präsentation</vt:lpstr>
      <vt:lpstr>PowerPoint-Präsentation</vt:lpstr>
      <vt:lpstr>PowerPoint-Präsentation</vt:lpstr>
      <vt:lpstr>Unterstützung eines Anwendungsverhaltens</vt:lpstr>
      <vt:lpstr>Indexe in SQL</vt:lpstr>
      <vt:lpstr>PowerPoint-Präsentation</vt:lpstr>
    </vt:vector>
  </TitlesOfParts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Alfons Kemper</cp:lastModifiedBy>
  <cp:revision>38</cp:revision>
  <cp:lastPrinted>2015-07-30T14:04:45Z</cp:lastPrinted>
  <dcterms:created xsi:type="dcterms:W3CDTF">2019-02-25T13:58:14Z</dcterms:created>
  <dcterms:modified xsi:type="dcterms:W3CDTF">2021-09-09T15:34:13Z</dcterms:modified>
</cp:coreProperties>
</file>